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57" autoAdjust="0"/>
  </p:normalViewPr>
  <p:slideViewPr>
    <p:cSldViewPr>
      <p:cViewPr varScale="1">
        <p:scale>
          <a:sx n="67" d="100"/>
          <a:sy n="67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0316-0B43-4D1D-BA73-6D61DA331C7D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93B5-79FA-4CE6-B0B2-E14B4B31DE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782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0316-0B43-4D1D-BA73-6D61DA331C7D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93B5-79FA-4CE6-B0B2-E14B4B31DE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894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0316-0B43-4D1D-BA73-6D61DA331C7D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93B5-79FA-4CE6-B0B2-E14B4B31DE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961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0316-0B43-4D1D-BA73-6D61DA331C7D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93B5-79FA-4CE6-B0B2-E14B4B31DE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270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0316-0B43-4D1D-BA73-6D61DA331C7D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93B5-79FA-4CE6-B0B2-E14B4B31DE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674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0316-0B43-4D1D-BA73-6D61DA331C7D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93B5-79FA-4CE6-B0B2-E14B4B31DE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344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0316-0B43-4D1D-BA73-6D61DA331C7D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93B5-79FA-4CE6-B0B2-E14B4B31DE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077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0316-0B43-4D1D-BA73-6D61DA331C7D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93B5-79FA-4CE6-B0B2-E14B4B31DE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596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0316-0B43-4D1D-BA73-6D61DA331C7D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93B5-79FA-4CE6-B0B2-E14B4B31DE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392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0316-0B43-4D1D-BA73-6D61DA331C7D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93B5-79FA-4CE6-B0B2-E14B4B31DE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783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0316-0B43-4D1D-BA73-6D61DA331C7D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293B5-79FA-4CE6-B0B2-E14B4B31DE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25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30316-0B43-4D1D-BA73-6D61DA331C7D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93B5-79FA-4CE6-B0B2-E14B4B31DE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86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8001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폭력과 권력을 보는 철학적 시선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</a:t>
            </a:r>
            <a:r>
              <a:rPr lang="ko-KR" altLang="en-US" dirty="0" smtClean="0"/>
              <a:t>한나 아렌트의 경우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r>
              <a:rPr lang="ko-KR" altLang="en-US" dirty="0" smtClean="0"/>
              <a:t>김선욱 교수</a:t>
            </a:r>
            <a:endParaRPr lang="en-US" altLang="ko-KR" dirty="0" smtClean="0"/>
          </a:p>
          <a:p>
            <a:r>
              <a:rPr lang="ko-KR" altLang="en-US" dirty="0" smtClean="0"/>
              <a:t>숭실대 철학과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6305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폭력과 권력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pPr marL="3429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sz="3200" dirty="0" smtClean="0"/>
              <a:t>폭력과 권력은 순수하게 극단적 형태로 발견되지는 않는다</a:t>
            </a:r>
            <a:r>
              <a:rPr lang="en-US" altLang="ko-KR" sz="32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권력은 모든 정부에 본질적인 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폭력은 정부의 본질이 될 수 없다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모든 수단과 마찬가지로 폭력은 항상 그것이 추구하는 목적을 통해 인도와 정당화를 필요로 한다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다른 것에 의해 정당화가 필요한 것은 어떤 것의 본질이 될 수 없다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전쟁은 평화를 목적으로 하는 것처럼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폭력은 권력을 목적으로 한다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권력은 폭력에 앞서며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권력은 목적을 이루는 수단의 내용이 되는 것이 아니다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정부는 본질적으로 조직되고 제도화된 권력이다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제도는 권력의 구체화이다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정부의 목적이 무엇인가는 질문은 의미가 없다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그 답은 선결문제의 오류</a:t>
            </a:r>
            <a:r>
              <a:rPr lang="en-US" altLang="ko-KR" dirty="0" smtClean="0"/>
              <a:t>(“</a:t>
            </a:r>
            <a:r>
              <a:rPr lang="ko-KR" altLang="en-US" dirty="0" smtClean="0"/>
              <a:t>사람들이 더불어 살 수 있게 하는 것</a:t>
            </a:r>
            <a:r>
              <a:rPr lang="en-US" altLang="ko-KR" dirty="0" smtClean="0"/>
              <a:t>”)</a:t>
            </a:r>
            <a:r>
              <a:rPr lang="ko-KR" altLang="en-US" dirty="0" smtClean="0"/>
              <a:t>이거나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혹은 위험한 유토피아적 답변</a:t>
            </a:r>
            <a:r>
              <a:rPr lang="en-US" altLang="ko-KR" dirty="0" smtClean="0"/>
              <a:t>(“</a:t>
            </a:r>
            <a:r>
              <a:rPr lang="ko-KR" altLang="en-US" dirty="0" smtClean="0"/>
              <a:t>행복의 증진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으로 일종의 폭정으로 귀착되는 답이 될 수 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ko-KR" altLang="en-US" smtClean="0"/>
              <a:t>권력과 폭력 </a:t>
            </a:r>
            <a:r>
              <a:rPr lang="en-US" altLang="ko-KR" smtClean="0"/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권력이 필요로 하는 것은 정당화</a:t>
            </a:r>
            <a:r>
              <a:rPr lang="en-US" altLang="ko-KR" dirty="0" smtClean="0"/>
              <a:t>(justification)</a:t>
            </a:r>
            <a:r>
              <a:rPr lang="ko-KR" altLang="en-US" dirty="0" smtClean="0"/>
              <a:t>가 아니라 적법성</a:t>
            </a:r>
            <a:r>
              <a:rPr lang="en-US" altLang="ko-KR" dirty="0" smtClean="0"/>
              <a:t>(legitimacy, </a:t>
            </a:r>
            <a:r>
              <a:rPr lang="ko-KR" altLang="en-US" dirty="0" smtClean="0"/>
              <a:t>정통성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권력의 적법성은 최초의 모임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최초의 공동행위에서 나온다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혁명과 같은 상황</a:t>
            </a:r>
            <a:r>
              <a:rPr lang="en-US" altLang="ko-KR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권력은 사람들이 모여 공동의 행위를 하는 곳이라면 어디서나 생긴다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권력은 정치 공동체의 존재 자체에 내재해 있다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적법성이 도전 받을 때는 과거에 호소하며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정당성이 도전 받을 때는 미래에 놓은 목적과 관계된다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폭력은 정당화할 수 있지만 적법할 수는 없다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폭력의 정당화는 의도한 목적이 미래로 점점 더 멀어질 때 타당성을 잃는다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자기방어를 위해 폭력을 사용할 경우 의문을 제기하지 않는 이유는 그 목적이 당면한 현재의 일이기 때문이다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권력과 폭력은 구별되는 현상이지만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함께 나타난다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권력과 폭력은 순수한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따라서 극단적 형태는 거의 나타나지 않는다</a:t>
            </a:r>
            <a:r>
              <a:rPr lang="en-US" altLang="ko-KR" dirty="0" smtClean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ko-KR" altLang="en-US" dirty="0" smtClean="0"/>
              <a:t>권력과 폭력 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폭력과 권력이 동일시되는 경우는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폭력수단을 이용한 인간의 인간에 대한 지배로 국가를 이해할 경우이다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폭력도구는 다른 모든 도구와 마찬가지로 인간의 강성을 증폭시킨다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단지 권력으로 폭력에 저항하는 자들은 자신이 인간이 아니라</a:t>
            </a:r>
            <a:r>
              <a:rPr lang="en-US" altLang="ko-KR" dirty="0" smtClean="0"/>
              <a:t>,</a:t>
            </a:r>
            <a:r>
              <a:rPr lang="ko-KR" altLang="en-US" dirty="0" smtClean="0"/>
              <a:t> 인간이 만든 물품에 직면해 있다는 것을 발견하게 된다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인간이 만든 물품의 비인간성과 파괴적인 효력은 대립하고 있는 </a:t>
            </a:r>
            <a:r>
              <a:rPr lang="ko-KR" altLang="en-US" dirty="0" err="1" smtClean="0"/>
              <a:t>적대자들</a:t>
            </a:r>
            <a:r>
              <a:rPr lang="ko-KR" altLang="en-US" dirty="0" smtClean="0"/>
              <a:t> 사이의 거리에 비례해 커진다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폭력은 항상 권력을 파괴할 수 있다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총구로부터 나오는 가장 효과적인 명령이 나와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가장 즉각적이고 완전한 복종으로 귀결될 수 있다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총구로부터 결코 나올 수 없는 것은 권력이다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권력이 상실된 곳에서는 </a:t>
            </a:r>
            <a:r>
              <a:rPr lang="ko-KR" altLang="en-US" dirty="0" err="1" smtClean="0"/>
              <a:t>순전한</a:t>
            </a:r>
            <a:r>
              <a:rPr lang="ko-KR" altLang="en-US" dirty="0" smtClean="0"/>
              <a:t> 폭력을 통한 통치가 작용하기 시작한다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권력을 폭력으로 대체하면 승리에 가까워진다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그 대가를 치러야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폭력이 더 이상 권력으로 뒷받침되지 않고 제약 받지 않을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수단이 목적을 규정하게 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결과 목적은 모든 권력의 파괴가 된다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이는 궁극적으로 전체주의로 향하게 된다</a:t>
            </a:r>
            <a:r>
              <a:rPr lang="en-US" altLang="ko-KR" dirty="0" smtClean="0"/>
              <a:t>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제국주의</a:t>
            </a:r>
            <a:r>
              <a:rPr lang="en-US" altLang="ko-KR" dirty="0" smtClean="0"/>
              <a:t>: </a:t>
            </a:r>
            <a:br>
              <a:rPr lang="en-US" altLang="ko-KR" dirty="0" smtClean="0"/>
            </a:br>
            <a:r>
              <a:rPr lang="ko-KR" altLang="en-US" dirty="0" smtClean="0"/>
              <a:t>권력과 폭력의 혼돈의 기원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9890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제국주의는 부르주아</a:t>
            </a:r>
            <a:r>
              <a:rPr lang="en-US" altLang="ko-KR" dirty="0" smtClean="0"/>
              <a:t>(</a:t>
            </a:r>
            <a:r>
              <a:rPr lang="ko-KR" altLang="en-US" dirty="0" smtClean="0"/>
              <a:t>경제적 관심을 가진 개인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정치적 해방을 배경으로 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부르주아는 자본의 항구적 팽창을 추구하는 기본자세를 가짐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경제는 본질적으로 사적 특성을 가지며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항구적 과정의 성질을 지님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국민국가의 발생과 자본주의의 팽창으로 국가와 사회의 갈등이 야기되어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자본의 법칙인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팽창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 국가의 궁극목표가 됨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국민국가는 무한히 팽창할 수 없으므로 이 시대에는 제약으로 인식이 됨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국민국가 대신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정치권력의 팽창을 추구하는 제국주의가 등장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제국주의는 </a:t>
            </a:r>
            <a:r>
              <a:rPr lang="ko-KR" altLang="en-US" dirty="0" err="1" smtClean="0"/>
              <a:t>정치체가</a:t>
            </a:r>
            <a:r>
              <a:rPr lang="ko-KR" altLang="en-US" dirty="0" smtClean="0"/>
              <a:t> 가진 지역적 한계를 넘어서는 정치권력의 팽창을 추구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해외 진출 자본의 안정을 위해 국가의 물리력이 요구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부를 기약하기 위해 제국주의는 물리력에 바탕을 둔 무한한 권력을 욕구함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국가가 추구하는 무한한 권력은 곧 폭력과 같은 성격을 지님</a:t>
            </a:r>
            <a:r>
              <a:rPr lang="en-US" altLang="ko-KR" dirty="0" smtClean="0"/>
              <a:t>.</a:t>
            </a:r>
            <a:endParaRPr lang="ko-KR" alt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제국주의 시대의 권력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endParaRPr lang="ko-KR" altLang="en-US" dirty="0" smtClean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사상사적으로 볼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폭력과 같은 의미로 해석된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권력’이 정치의 본질로 이해된 것은 제국주의 시대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권력의 본래적 의미인 정치공동체는 제국주의의 경제 팽창의 노력 가운데 붕괴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국가 행정력과 관료 조직의 작용에 의한 국가적 의지의 실현이라는 개념으로 권력이 이해됨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관료정치의 본질은 </a:t>
            </a:r>
            <a:r>
              <a:rPr lang="en-US" altLang="ko-KR" dirty="0" smtClean="0"/>
              <a:t>rule by nobody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권력과 폭력의 구분이 희미해 지면서 국가조직에 의한 폭력적 잠재력이 무한히 집적되는 과정에 들어감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폭력과 구분이 되지 않는 국가권력의 무한 집적은 전체주의로 나아감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4581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전체주의의 공포</a:t>
            </a:r>
            <a:r>
              <a:rPr lang="en-US" altLang="ko-KR" dirty="0" smtClean="0"/>
              <a:t>(</a:t>
            </a:r>
            <a:r>
              <a:rPr lang="ko-KR" altLang="en-US" dirty="0" smtClean="0"/>
              <a:t>테러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나치 독일의 전체주의는 반유대주의와 제국주의를 기반으로 함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전체주의는 공포</a:t>
            </a:r>
            <a:r>
              <a:rPr lang="en-US" altLang="ko-KR" dirty="0" smtClean="0"/>
              <a:t>(</a:t>
            </a:r>
            <a:r>
              <a:rPr lang="ko-KR" altLang="en-US" dirty="0" smtClean="0"/>
              <a:t>테러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제도적으로 만들어내는 이데올로기를 중심으로 함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독일의 죽음의 수용소와 구 소련의 시베리아 수용소는 우연한 현상이 아님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시민들에게 삶 속에서 근원적인 공포</a:t>
            </a:r>
            <a:r>
              <a:rPr lang="en-US" altLang="ko-KR" dirty="0" smtClean="0"/>
              <a:t>(</a:t>
            </a:r>
            <a:r>
              <a:rPr lang="ko-KR" altLang="en-US" dirty="0" smtClean="0"/>
              <a:t>테러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체험하도록 하는 전체주의적 필수 장치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공포</a:t>
            </a:r>
            <a:r>
              <a:rPr lang="en-US" altLang="ko-KR" dirty="0" smtClean="0"/>
              <a:t>(</a:t>
            </a:r>
            <a:r>
              <a:rPr lang="ko-KR" altLang="en-US" dirty="0" smtClean="0"/>
              <a:t>테러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시민들 간의 자유로운 소통을 불가능하게 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소통공간 파괴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정치공간 파괴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소신을 가질 수 없는 개인은 국가가 제공하는 이데올로기를 자신의 것으로 내면화함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인간은 자발적으로 행동하는 주체에서 주어진 자극에 따라 행동하는 수동적 집단으로 변모됨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전체주의는 인간의 본질적 모습의 하나인 정치적 존재임을 파괴하며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이는 인간성의 파괴로 이어짐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6601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ko-KR" altLang="en-US" dirty="0" smtClean="0"/>
              <a:t>권력과 폭력 </a:t>
            </a:r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권력에 대해 폭력이 승리할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지배를 지속하기 위해 공포</a:t>
            </a:r>
            <a:r>
              <a:rPr lang="en-US" altLang="ko-KR" dirty="0" smtClean="0"/>
              <a:t>(</a:t>
            </a:r>
            <a:r>
              <a:rPr lang="ko-KR" altLang="en-US" dirty="0" smtClean="0"/>
              <a:t>테러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사용됨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공포는 폭력과 동일하지 않음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공포의 효율성은 사회적 원자화의 정도에 거의 전적으로 의존한다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공포가 완전한 강제력이 발휘하기 전에 모든 조직적 반대는 제거된다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공포</a:t>
            </a:r>
            <a:r>
              <a:rPr lang="en-US" altLang="ko-KR" dirty="0" smtClean="0"/>
              <a:t>(</a:t>
            </a:r>
            <a:r>
              <a:rPr lang="ko-KR" altLang="en-US" dirty="0" smtClean="0"/>
              <a:t>테러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사용하는 전체주의 정부는 폭력이 완전한 통제력을 갖게 되었을 때 등장한다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권력과 폭력은 동일하지 않을 뿐 아니라 서로 반대의 것이다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하나가 절대적으로 지배하는 곳에 다른 것은 존재하지 않는다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폭력은 권력의 위기 상태에 등장한다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폭력은 권력을 파괴할 수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폭력은 권력을 창조하지 못한다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폭력의 반대는 비폭력이 아니다</a:t>
            </a:r>
            <a:r>
              <a:rPr lang="en-US" altLang="ko-KR" dirty="0" smtClean="0"/>
              <a:t>. ‘</a:t>
            </a:r>
            <a:r>
              <a:rPr lang="ko-KR" altLang="en-US" dirty="0" smtClean="0"/>
              <a:t>비폭력적 권력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이란 중복적 표현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폭력은 어떻게 극복되는가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국가 권력이 곧 폭력은 아니지만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국가 폭력은 항상 가능하다는 것을 인식해야 한다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폭력은 권력을 극대화하면서 극복된다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정치를 지배</a:t>
            </a:r>
            <a:r>
              <a:rPr lang="en-US" altLang="ko-KR" dirty="0" smtClean="0"/>
              <a:t>-</a:t>
            </a:r>
            <a:r>
              <a:rPr lang="ko-KR" altLang="en-US" dirty="0" smtClean="0"/>
              <a:t>복종 관계로 이해해서는 안 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시민의 비지배적 관계 속에서 정치가 이해되어야 한다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시민간의 소통적 관계를 통해 공동행위의 가능성이 항상 열려 있어야 한다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개인간의 철저한 원자화는 극복되어야 한다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 lvl="1">
              <a:lnSpc>
                <a:spcPct val="120000"/>
              </a:lnSpc>
              <a:buNone/>
            </a:pPr>
            <a:r>
              <a:rPr lang="en-US" altLang="ko-KR" dirty="0" smtClean="0"/>
              <a:t>        “</a:t>
            </a:r>
            <a:r>
              <a:rPr lang="ko-KR" altLang="en-US" dirty="0" smtClean="0"/>
              <a:t>이기심을 인정하는 근대적 자아관 위에 </a:t>
            </a:r>
            <a:endParaRPr lang="en-US" altLang="ko-KR" dirty="0" smtClean="0"/>
          </a:p>
          <a:p>
            <a:pPr lvl="1">
              <a:lnSpc>
                <a:spcPct val="120000"/>
              </a:lnSpc>
              <a:buNone/>
            </a:pPr>
            <a:r>
              <a:rPr lang="ko-KR" altLang="en-US" dirty="0" smtClean="0"/>
              <a:t>                            어떻게 </a:t>
            </a:r>
            <a:endParaRPr lang="en-US" altLang="ko-KR" dirty="0" smtClean="0"/>
          </a:p>
          <a:p>
            <a:pPr lvl="1">
              <a:lnSpc>
                <a:spcPct val="120000"/>
              </a:lnSpc>
              <a:buNone/>
            </a:pPr>
            <a:r>
              <a:rPr lang="ko-KR" altLang="en-US" dirty="0" smtClean="0"/>
              <a:t>             시민적 덕성을 확보할 것인가</a:t>
            </a:r>
            <a:r>
              <a:rPr lang="en-US" altLang="ko-KR" dirty="0" smtClean="0"/>
              <a:t>?”</a:t>
            </a:r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사례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어느 고속버스 회사에서는 디지털 속도계를 버스에 부착하여 운전자들이 </a:t>
            </a:r>
            <a:r>
              <a:rPr lang="ko-KR" altLang="en-US" dirty="0" err="1" smtClean="0"/>
              <a:t>정속</a:t>
            </a:r>
            <a:r>
              <a:rPr lang="ko-KR" altLang="en-US" dirty="0" smtClean="0"/>
              <a:t> 운행을 하도록 유도하였다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매일 운행이 끝난 뒤 속도계를 분석하여 운전습관을 교정하는 방식으로 일 년 동안 시행한 결과 운전자들은 </a:t>
            </a:r>
            <a:r>
              <a:rPr lang="ko-KR" altLang="en-US" dirty="0" err="1" smtClean="0"/>
              <a:t>정속</a:t>
            </a:r>
            <a:r>
              <a:rPr lang="ko-KR" altLang="en-US" dirty="0" smtClean="0"/>
              <a:t> 운행을 습관화하였다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이를 통해 회사는 </a:t>
            </a:r>
            <a:r>
              <a:rPr lang="ko-KR" altLang="en-US" dirty="0" err="1" smtClean="0"/>
              <a:t>유류비</a:t>
            </a:r>
            <a:r>
              <a:rPr lang="ko-KR" altLang="en-US" dirty="0" smtClean="0"/>
              <a:t> 절감과 자동차 유지비 절감을 얻을 수 있었다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교통사고를 줄임으로써 회사는 자동차 보험료도 절감하여 연간 </a:t>
            </a:r>
            <a:r>
              <a:rPr lang="en-US" altLang="ko-KR" dirty="0" smtClean="0"/>
              <a:t>1</a:t>
            </a:r>
            <a:r>
              <a:rPr lang="ko-KR" altLang="en-US" dirty="0" smtClean="0"/>
              <a:t>억 </a:t>
            </a:r>
            <a:r>
              <a:rPr lang="en-US" altLang="ko-KR" dirty="0" smtClean="0"/>
              <a:t>5</a:t>
            </a:r>
            <a:r>
              <a:rPr lang="ko-KR" altLang="en-US" dirty="0" smtClean="0"/>
              <a:t>천만 원 정도의 비용을 절감할 수 있었다</a:t>
            </a:r>
            <a:r>
              <a:rPr lang="en-US" altLang="ko-KR" dirty="0" smtClean="0"/>
              <a:t>. </a:t>
            </a:r>
          </a:p>
          <a:p>
            <a:pPr>
              <a:lnSpc>
                <a:spcPct val="120000"/>
              </a:lnSpc>
            </a:pPr>
            <a:endParaRPr lang="en-US" altLang="ko-KR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 smtClean="0"/>
              <a:t>-&gt; </a:t>
            </a:r>
            <a:r>
              <a:rPr lang="ko-KR" altLang="en-US" dirty="0" smtClean="0"/>
              <a:t>고속버스 회사의 조치는 폭력인가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정당한 권한의 </a:t>
            </a:r>
            <a:endParaRPr lang="en-US" altLang="ko-K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행사인가</a:t>
            </a:r>
            <a:r>
              <a:rPr lang="en-US" altLang="ko-KR" dirty="0" smtClean="0"/>
              <a:t>?</a:t>
            </a:r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099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사례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2514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sz="8000" dirty="0" smtClean="0"/>
              <a:t>어떤 신발 </a:t>
            </a:r>
            <a:r>
              <a:rPr lang="ko-KR" altLang="en-US" sz="8000" dirty="0" err="1" smtClean="0"/>
              <a:t>제조공이</a:t>
            </a:r>
            <a:r>
              <a:rPr lang="ko-KR" altLang="en-US" sz="8000" dirty="0" smtClean="0"/>
              <a:t> 있었다</a:t>
            </a:r>
            <a:r>
              <a:rPr lang="en-US" altLang="ko-KR" sz="80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8000" dirty="0" smtClean="0"/>
              <a:t>그는 다른 아이들과 함께 공동으로 양육되었고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공동으로 동일한 교육을 받았다</a:t>
            </a:r>
            <a:r>
              <a:rPr lang="en-US" altLang="ko-KR" sz="80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8000" dirty="0" smtClean="0"/>
              <a:t>그는 자신의 부모가 누구인지 몰랐지만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이는 자신만 그런 것이 아니라 함께 자란 모든 아이들도 마찬가지였다</a:t>
            </a:r>
            <a:r>
              <a:rPr lang="en-US" altLang="ko-KR" sz="80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8000" dirty="0" smtClean="0"/>
              <a:t>교육과정을 통해 그는 손재주가 탁월한 것으로 인정받아 신발 </a:t>
            </a:r>
            <a:r>
              <a:rPr lang="ko-KR" altLang="en-US" sz="8000" dirty="0" err="1" smtClean="0"/>
              <a:t>제조공이</a:t>
            </a:r>
            <a:r>
              <a:rPr lang="ko-KR" altLang="en-US" sz="8000" dirty="0" smtClean="0"/>
              <a:t> 되었다</a:t>
            </a:r>
            <a:r>
              <a:rPr lang="en-US" altLang="ko-KR" sz="80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8000" dirty="0" smtClean="0"/>
              <a:t>그는 원래 바이올리니스트가 되고 싶었다</a:t>
            </a:r>
            <a:r>
              <a:rPr lang="en-US" altLang="ko-KR" sz="8000" dirty="0" smtClean="0"/>
              <a:t>. </a:t>
            </a:r>
            <a:r>
              <a:rPr lang="ko-KR" altLang="en-US" sz="8000" dirty="0" smtClean="0"/>
              <a:t>하지만 바이올린을 배우는 기회를 다른 아이들과 똑 같이 가졌고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그에 따른 대회에서 꼴찌를 했다</a:t>
            </a:r>
            <a:r>
              <a:rPr lang="en-US" altLang="ko-KR" sz="80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8000" dirty="0" smtClean="0"/>
              <a:t>그래서 국가는 그에게 가장 적합한 일인 신발제조를 그에게 맡겨 평생을 그 일을 하도록 했다</a:t>
            </a:r>
            <a:r>
              <a:rPr lang="en-US" altLang="ko-KR" sz="8000" dirty="0" smtClean="0"/>
              <a:t>. </a:t>
            </a:r>
          </a:p>
          <a:p>
            <a:pPr>
              <a:lnSpc>
                <a:spcPct val="120000"/>
              </a:lnSpc>
            </a:pPr>
            <a:endParaRPr lang="en-US" altLang="ko-KR" sz="8000" dirty="0"/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8000" dirty="0" smtClean="0"/>
              <a:t>   </a:t>
            </a:r>
            <a:r>
              <a:rPr lang="en-US" altLang="ko-KR" sz="8000" dirty="0" smtClean="0"/>
              <a:t>-&gt; </a:t>
            </a:r>
            <a:r>
              <a:rPr lang="ko-KR" altLang="en-US" sz="8000" dirty="0" smtClean="0"/>
              <a:t>국</a:t>
            </a:r>
            <a:r>
              <a:rPr lang="ko-KR" altLang="en-US" sz="8000" dirty="0"/>
              <a:t>가</a:t>
            </a:r>
            <a:r>
              <a:rPr lang="ko-KR" altLang="en-US" sz="8000" dirty="0" smtClean="0"/>
              <a:t>의 조치는 폭력인가</a:t>
            </a:r>
            <a:r>
              <a:rPr lang="en-US" altLang="ko-KR" sz="8000" dirty="0" smtClean="0"/>
              <a:t>, </a:t>
            </a:r>
            <a:r>
              <a:rPr lang="ko-KR" altLang="en-US" sz="8000" dirty="0" smtClean="0"/>
              <a:t>정당한 권한의 행사인가</a:t>
            </a:r>
            <a:r>
              <a:rPr lang="en-US" altLang="ko-KR" sz="8000" dirty="0" smtClean="0"/>
              <a:t>?</a:t>
            </a:r>
          </a:p>
          <a:p>
            <a:pPr>
              <a:lnSpc>
                <a:spcPct val="120000"/>
              </a:lnSpc>
            </a:pPr>
            <a:endParaRPr lang="en-US" altLang="ko-KR" sz="5600" dirty="0" smtClean="0"/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042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개념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폭력</a:t>
            </a:r>
            <a:r>
              <a:rPr lang="en-US" altLang="ko-KR" dirty="0" smtClean="0"/>
              <a:t>(violence)</a:t>
            </a:r>
          </a:p>
          <a:p>
            <a:pPr lvl="1"/>
            <a:r>
              <a:rPr lang="ko-KR" altLang="en-US" dirty="0" smtClean="0"/>
              <a:t>개인이나 집단에 가해지는 난폭한 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육체적</a:t>
            </a:r>
            <a:r>
              <a:rPr lang="en-US" altLang="ko-KR" dirty="0" smtClean="0"/>
              <a:t> </a:t>
            </a:r>
            <a:r>
              <a:rPr lang="ko-KR" altLang="en-US" dirty="0" smtClean="0"/>
              <a:t>심리적 압박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육체적 정신적 손상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물질적 박탈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제재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억누르는 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힘으로 제약하기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거칠고 사나움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Cf. </a:t>
            </a:r>
            <a:r>
              <a:rPr lang="ko-KR" altLang="en-US" dirty="0" smtClean="0"/>
              <a:t>잔혹행위</a:t>
            </a:r>
            <a:r>
              <a:rPr lang="en-US" altLang="ko-KR" dirty="0" smtClean="0"/>
              <a:t>(atrocity)</a:t>
            </a:r>
          </a:p>
          <a:p>
            <a:pPr lvl="1">
              <a:buNone/>
            </a:pPr>
            <a:r>
              <a:rPr lang="en-US" altLang="ko-KR" dirty="0" smtClean="0"/>
              <a:t>Cf. </a:t>
            </a:r>
            <a:r>
              <a:rPr lang="ko-KR" altLang="en-US" dirty="0" smtClean="0"/>
              <a:t>권력</a:t>
            </a:r>
            <a:r>
              <a:rPr lang="en-US" altLang="ko-KR" dirty="0" smtClean="0"/>
              <a:t>(power), </a:t>
            </a:r>
            <a:r>
              <a:rPr lang="ko-KR" altLang="en-US" dirty="0" smtClean="0"/>
              <a:t>강제력</a:t>
            </a:r>
            <a:r>
              <a:rPr lang="en-US" altLang="ko-KR" dirty="0" smtClean="0"/>
              <a:t>(force), </a:t>
            </a:r>
            <a:r>
              <a:rPr lang="ko-KR" altLang="en-US" dirty="0" smtClean="0"/>
              <a:t>강성</a:t>
            </a:r>
            <a:r>
              <a:rPr lang="en-US" altLang="ko-KR" dirty="0" smtClean="0"/>
              <a:t>(strength) </a:t>
            </a:r>
            <a:r>
              <a:rPr lang="ko-KR" altLang="en-US" dirty="0" smtClean="0"/>
              <a:t>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683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폭력의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특성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폭력은 항상 수단을 필요로 한다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기술과 도구제작에서의 혁명은 전쟁에서 두드러짐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폭력 행위의 핵심은 수단</a:t>
            </a:r>
            <a:r>
              <a:rPr lang="en-US" altLang="ko-KR" dirty="0" smtClean="0"/>
              <a:t>-</a:t>
            </a:r>
            <a:r>
              <a:rPr lang="ko-KR" altLang="en-US" dirty="0" smtClean="0"/>
              <a:t>목적 범주에 속함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폭력 수단이 사용될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목적은 수단을 정당화하지만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동시에 목적은 수단에 압도되기 쉽다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행위의 결과는 인간의 통제를 벗어나므로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폭력의 결과는 자의성을 항상 덧입게 된다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전쟁이 여전히 존재하는 이유는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죽음의 본능이나 공격 본능 때문이 아니라</a:t>
            </a:r>
            <a:r>
              <a:rPr lang="en-US" altLang="ko-KR" dirty="0" smtClean="0"/>
              <a:t>, (</a:t>
            </a:r>
            <a:r>
              <a:rPr lang="ko-KR" altLang="en-US" dirty="0" smtClean="0"/>
              <a:t>국제</a:t>
            </a:r>
            <a:r>
              <a:rPr lang="en-US" altLang="ko-KR" dirty="0" smtClean="0"/>
              <a:t>)</a:t>
            </a:r>
            <a:r>
              <a:rPr lang="ko-KR" altLang="en-US" dirty="0" smtClean="0"/>
              <a:t> 문제를 해결할 최종 </a:t>
            </a:r>
            <a:r>
              <a:rPr lang="ko-KR" altLang="en-US" dirty="0" err="1" smtClean="0"/>
              <a:t>조정자로서</a:t>
            </a:r>
            <a:r>
              <a:rPr lang="ko-KR" altLang="en-US" dirty="0" smtClean="0"/>
              <a:t> 전쟁 이외의 것이 아직 등장하지 않았기 때문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err="1" smtClean="0"/>
              <a:t>홉스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칼이 없다면 계약은 단지 말 뿐이다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클라우제비츠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전쟁은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다른 수단</a:t>
            </a:r>
            <a:r>
              <a:rPr lang="en-US" altLang="ko-KR" dirty="0" smtClean="0"/>
              <a:t>(</a:t>
            </a:r>
            <a:r>
              <a:rPr lang="ko-KR" altLang="en-US" dirty="0" smtClean="0"/>
              <a:t>폭력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통한 정치의 연속이다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폭력이 인간사에서 엄청난 역할을 해 왔으나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폭력은 어느 정도 당연시 되어왔다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폭력의 특성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엥겔스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폭력은 경제 발전의 가속기이다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err="1" smtClean="0"/>
              <a:t>마오쩌퉁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권력은 총구에서 나온다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마르크스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국가는 지배계급의 명령을 받는 폭력 수단이다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아렌트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지배 계급의 실제 권력은 폭력으로 구성된 것이 아니라 그에 의존할 뿐이다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err="1" smtClean="0"/>
              <a:t>사르트르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대지의 저주받은 자들이 인간이 될 수 있는 것은 미친듯한 분노를 통해서이다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미 국가위원회 보고서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강제력과 폭력은 폭넓은 대중적 지지를 받을 때 사회적 통제력과 </a:t>
            </a:r>
            <a:r>
              <a:rPr lang="ko-KR" altLang="en-US" dirty="0" err="1" smtClean="0"/>
              <a:t>설득력으</a:t>
            </a:r>
            <a:r>
              <a:rPr lang="ko-KR" altLang="en-US" dirty="0" smtClean="0"/>
              <a:t> 성공적 기술이 될 것이다</a:t>
            </a:r>
            <a:r>
              <a:rPr lang="en-US" altLang="ko-KR" dirty="0" smtClean="0"/>
              <a:t>.” 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파농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폭력은 아킬레스의 창처럼 그것이 입힌 상처를 </a:t>
            </a:r>
            <a:r>
              <a:rPr lang="ko-KR" altLang="en-US" dirty="0" err="1" smtClean="0"/>
              <a:t>치우할</a:t>
            </a:r>
            <a:r>
              <a:rPr lang="ko-KR" altLang="en-US" dirty="0" smtClean="0"/>
              <a:t> 수 있다</a:t>
            </a:r>
            <a:r>
              <a:rPr lang="en-US" altLang="ko-KR" dirty="0" smtClean="0"/>
              <a:t>.” 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(C. W. </a:t>
            </a:r>
            <a:r>
              <a:rPr lang="ko-KR" altLang="en-US" dirty="0" err="1" smtClean="0"/>
              <a:t>밀스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모든 정치는 권력 투쟁이다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권력의 본원적 성질은 폭력이다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err="1" smtClean="0"/>
              <a:t>막스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베버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국가란 적법한 폭력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적법한 것으로 추정되는 폭력수단에 기초한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인간에 대한 인간의 지배이다</a:t>
            </a:r>
            <a:r>
              <a:rPr lang="en-US" altLang="ko-KR" dirty="0" smtClean="0"/>
              <a:t>.”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정치 권력과 폭력은 동일한 것인가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 fontScale="62500" lnSpcReduction="20000"/>
          </a:bodyPr>
          <a:lstStyle/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볼테르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권력이란 내가 선택한 대로 타인을 행동하게 하는 것이다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err="1" smtClean="0"/>
              <a:t>막스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베버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권력이란 타인의 저항에 반해 자기의 의지를 관철하는 것이다</a:t>
            </a:r>
            <a:r>
              <a:rPr lang="en-US" altLang="ko-KR" dirty="0" smtClean="0"/>
              <a:t>.” 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err="1" smtClean="0"/>
              <a:t>주브넬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명령하고 복종하는 것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 없이는 권력이 없다</a:t>
            </a:r>
            <a:r>
              <a:rPr lang="en-US" altLang="ko-KR" dirty="0" smtClean="0"/>
              <a:t>. … </a:t>
            </a:r>
            <a:r>
              <a:rPr lang="ko-KR" altLang="en-US" dirty="0" smtClean="0"/>
              <a:t>그것 없이는 권력이 존재할 수 없는 것</a:t>
            </a:r>
            <a:r>
              <a:rPr lang="en-US" altLang="ko-KR" dirty="0" smtClean="0"/>
              <a:t>-</a:t>
            </a:r>
            <a:r>
              <a:rPr lang="ko-KR" altLang="en-US" dirty="0" smtClean="0"/>
              <a:t>그것은 명령이다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err="1" smtClean="0"/>
              <a:t>당트레베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권력이란 제도화된 강제력이다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(J. S. </a:t>
            </a:r>
            <a:r>
              <a:rPr lang="ko-KR" altLang="en-US" dirty="0" smtClean="0"/>
              <a:t>밀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문명의 최초의 교훈은 복종이라는 것이다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금언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인간은 지배하기에 적합한 만큼 복종시킬 수 있다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몽테스키외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폭정은 정부 형태 가운데 가장 폭력적이며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최소로 권력적이다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err="1" smtClean="0"/>
              <a:t>주브넬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혼자 지배하는 폭군도 모두의 뜻에 거슬러 폭력을 행사하기 위해 비록 그 수가 다소 제한적이더라도 돕는 자를 필요로 한다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아렌트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권력은 항상 수적인 우세를 요구하지만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폭력은 도구에 의존하기 때문에 어느 정도 수적인 우세 없이도 일시적으로는 존립가능 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폭력은 도구 없이는 결코 가능하지 않다</a:t>
            </a:r>
            <a:r>
              <a:rPr lang="en-US" altLang="ko-KR" dirty="0" smtClean="0"/>
              <a:t>.”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아렌트</a:t>
            </a:r>
            <a:r>
              <a:rPr lang="en-US" altLang="ko-KR" dirty="0" smtClean="0"/>
              <a:t>) “</a:t>
            </a:r>
            <a:r>
              <a:rPr lang="ko-KR" altLang="en-US" dirty="0" smtClean="0"/>
              <a:t>극단적 형태의 권력은 모두가 하나에 대항하는 것이며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극단적 형태의 폭력은 하나가 모두에 대항하는 것이다</a:t>
            </a:r>
            <a:r>
              <a:rPr lang="en-US" altLang="ko-KR" dirty="0" smtClean="0"/>
              <a:t>.”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개념 구분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61662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권력</a:t>
            </a:r>
            <a:r>
              <a:rPr lang="en-US" altLang="ko-KR" dirty="0" smtClean="0"/>
              <a:t>(power)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공동의 행위</a:t>
            </a:r>
            <a:r>
              <a:rPr lang="en-US" altLang="ko-KR" dirty="0" smtClean="0"/>
              <a:t>(action-in-concert)</a:t>
            </a:r>
            <a:r>
              <a:rPr lang="ko-KR" altLang="en-US" dirty="0" smtClean="0"/>
              <a:t>를 하는 인간의 능력에 상응하며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거기서 등장함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권력은 다수의 의견이 하나로 모임으로 형성이 됨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설득의 과정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한 개인의 속성이 아니라 집단에 속하는 것</a:t>
            </a:r>
            <a:r>
              <a:rPr lang="en-US" altLang="ko-KR" dirty="0" smtClean="0"/>
              <a:t>. ‘</a:t>
            </a:r>
            <a:r>
              <a:rPr lang="ko-KR" altLang="en-US" dirty="0" smtClean="0"/>
              <a:t>그는 권력이 있다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대다수의 사람이 자신의 이름으로 그에게 힘을 실어준다는 것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의미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altLang="ko-KR" dirty="0" err="1" smtClean="0"/>
              <a:t>potestas</a:t>
            </a:r>
            <a:r>
              <a:rPr lang="en-US" altLang="ko-KR" dirty="0" smtClean="0"/>
              <a:t> in </a:t>
            </a:r>
            <a:r>
              <a:rPr lang="en-US" altLang="ko-KR" dirty="0" err="1" smtClean="0"/>
              <a:t>populo</a:t>
            </a:r>
            <a:r>
              <a:rPr lang="en-US" altLang="ko-KR" dirty="0" smtClean="0"/>
              <a:t>-</a:t>
            </a:r>
            <a:r>
              <a:rPr lang="ko-KR" altLang="en-US" dirty="0" smtClean="0"/>
              <a:t>권력은 </a:t>
            </a:r>
            <a:r>
              <a:rPr lang="ko-KR" altLang="en-US" dirty="0" smtClean="0"/>
              <a:t>인민에게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집단이 없으면 권력도 없다</a:t>
            </a:r>
            <a:r>
              <a:rPr lang="en-US" altLang="ko-KR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권력의 시초 </a:t>
            </a:r>
            <a:r>
              <a:rPr lang="ko-KR" altLang="en-US" dirty="0" smtClean="0"/>
              <a:t>집단이 사라지면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/>
              <a:t>권력도 사라진다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최초의 권력을 근거로 헌법과 법률이 형성되며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권력을 근거로 법률이 수정됨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강성</a:t>
            </a:r>
            <a:r>
              <a:rPr lang="en-US" altLang="ko-KR" dirty="0" smtClean="0"/>
              <a:t>(strength)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개인</a:t>
            </a:r>
            <a:r>
              <a:rPr lang="en-US" altLang="ko-KR" dirty="0" smtClean="0"/>
              <a:t> </a:t>
            </a:r>
            <a:r>
              <a:rPr lang="ko-KR" altLang="en-US" dirty="0" smtClean="0"/>
              <a:t>혹은 개별 존재에 내재한 속성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가장 강한 개인의 강성도 다수의 결합된 강성에 압도될 수 있다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강제력</a:t>
            </a:r>
            <a:r>
              <a:rPr lang="en-US" altLang="ko-KR" dirty="0" smtClean="0"/>
              <a:t>(force)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‘</a:t>
            </a:r>
            <a:r>
              <a:rPr lang="ko-KR" altLang="en-US" dirty="0" smtClean="0"/>
              <a:t>자연의 강제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혹은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상황의 강제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처럼 물리적 혹은 사회적 운동에서 발산되는 에너지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강압적인 힘을 갖는다는 점에서 폭력과 유사함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/>
              <a:t>권위</a:t>
            </a:r>
            <a:r>
              <a:rPr lang="en-US" altLang="ko-KR" dirty="0" smtClean="0"/>
              <a:t>(authority)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복종하는 사람이 의문시하지 않고 따르는 인정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강제 혹은 설득도 필요하지 않음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권위의 유지는 개인 혹은 직책에 대한 존경을 요구함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권위의 최대의 적은 경멸이며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권위를 잠식하는 가장 확실한 방법은 비웃음이다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ko-KR" altLang="en-US" dirty="0" smtClean="0"/>
              <a:t>폭력과 권력의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폭력</a:t>
            </a:r>
            <a:r>
              <a:rPr lang="en-US" altLang="ko-KR" dirty="0" smtClean="0"/>
              <a:t>(violence)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폭력은 도구의 성격으로 존재한다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폭력 행위는 도구를 필요로 한다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폭력은 강성과 비슷하게 보인다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폭력 도구는 자연적 강성을 증폭시키려는 목적으로 설계되고 사용된다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폭력과 권력</a:t>
            </a: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정부의 권력을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명령과 복종</a:t>
            </a:r>
            <a:r>
              <a:rPr lang="en-US" altLang="ko-KR" dirty="0" smtClean="0"/>
              <a:t>’(</a:t>
            </a:r>
            <a:r>
              <a:rPr lang="ko-KR" altLang="en-US" dirty="0" smtClean="0"/>
              <a:t>즉 지배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관점에서 생각할 때</a:t>
            </a:r>
            <a:r>
              <a:rPr lang="en-US" altLang="ko-KR" dirty="0" smtClean="0"/>
              <a:t>,</a:t>
            </a:r>
            <a:r>
              <a:rPr lang="ko-KR" altLang="en-US" dirty="0" smtClean="0"/>
              <a:t> 폭력과 동일시 하기 쉽다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국내 및 국제 문제에서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폭력이 도전에 맞서 권력구조를 보호하는 최후의 방책으로 나타나기 때문에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폭력은 겉치레에 불과한 권력의 선행조건처럼 보이기 쉽다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혁명의 상황에서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국가가 소유한 폭력수단과 </a:t>
            </a:r>
            <a:r>
              <a:rPr lang="ko-KR" altLang="en-US" dirty="0" err="1" smtClean="0"/>
              <a:t>저항자들</a:t>
            </a:r>
            <a:r>
              <a:rPr lang="ko-KR" altLang="en-US" dirty="0" smtClean="0"/>
              <a:t> 사이에 일어나는 폭력과 폭력의 경합에서</a:t>
            </a:r>
            <a:r>
              <a:rPr lang="en-US" altLang="ko-KR" dirty="0" smtClean="0"/>
              <a:t> </a:t>
            </a:r>
            <a:r>
              <a:rPr lang="ko-KR" altLang="en-US" dirty="0" smtClean="0"/>
              <a:t>정부의 우월성이 성립되는 경우는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명령에 복종하는 군대와 경찰력이 자신의 무기를 사용할 준비가 되어 있는 경우에 한한다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그렇지 않을 경우에는 상황은 급변한다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더 이상 명령에 복종하지 않을 때 폭력수단은 쓸모 없어진다</a:t>
            </a:r>
            <a:r>
              <a:rPr lang="en-US" altLang="ko-K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복종의 문제는 명령</a:t>
            </a:r>
            <a:r>
              <a:rPr lang="en-US" altLang="ko-KR" dirty="0" smtClean="0"/>
              <a:t>-</a:t>
            </a:r>
            <a:r>
              <a:rPr lang="ko-KR" altLang="en-US" dirty="0" smtClean="0"/>
              <a:t>복종 관계에 의해 결정되는 것이 아니라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폭력의 배후에 있는 권력에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의견을 함께하는 사람의 수에 의해 결정된다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폭력수단에만 전적으로 기초를 둔 정부는 지금까지 존재하지 않았다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고문을 주된 지배수단으로 사용한 전체주의 지배자도 비밀경찰과 정보망이 필요했다</a:t>
            </a:r>
            <a:r>
              <a:rPr lang="en-US" altLang="ko-KR" dirty="0" smtClean="0"/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도와주는 사람이 없는 혼자인 사람들은 결코 폭력을 성공적으로 사용하는 데에 충분한 권력을 갖지 못한다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1889</Words>
  <Application>Microsoft Office PowerPoint</Application>
  <PresentationFormat>화면 슬라이드 쇼(4:3)</PresentationFormat>
  <Paragraphs>172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폭력과 권력을 보는 철학적 시선 -한나 아렌트의 경우-</vt:lpstr>
      <vt:lpstr>사례 1</vt:lpstr>
      <vt:lpstr>사례 2</vt:lpstr>
      <vt:lpstr>개념 규정</vt:lpstr>
      <vt:lpstr>폭력의 특성 1</vt:lpstr>
      <vt:lpstr>폭력의 특성 2</vt:lpstr>
      <vt:lpstr>정치 권력과 폭력은 동일한 것인가?</vt:lpstr>
      <vt:lpstr>개념 구분</vt:lpstr>
      <vt:lpstr>폭력과 권력의 관계</vt:lpstr>
      <vt:lpstr>폭력과 권력 2</vt:lpstr>
      <vt:lpstr>권력과 폭력 3</vt:lpstr>
      <vt:lpstr>권력과 폭력 4</vt:lpstr>
      <vt:lpstr>제국주의:  권력과 폭력의 혼돈의 기원</vt:lpstr>
      <vt:lpstr>제국주의 시대의 권력 개념</vt:lpstr>
      <vt:lpstr>전체주의의 공포(테러)</vt:lpstr>
      <vt:lpstr>권력과 폭력 5</vt:lpstr>
      <vt:lpstr>폭력은 어떻게 극복되는가?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폭력과 권력을 보는  하나의 철학적 시선</dc:title>
  <dc:creator>Dr. Whitehead</dc:creator>
  <cp:lastModifiedBy>Dr. Whitehead</cp:lastModifiedBy>
  <cp:revision>25</cp:revision>
  <dcterms:created xsi:type="dcterms:W3CDTF">2013-10-20T09:08:20Z</dcterms:created>
  <dcterms:modified xsi:type="dcterms:W3CDTF">2013-10-21T15:48:55Z</dcterms:modified>
</cp:coreProperties>
</file>