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5"/>
  </p:notesMasterIdLst>
  <p:sldIdLst>
    <p:sldId id="257" r:id="rId2"/>
    <p:sldId id="285" r:id="rId3"/>
    <p:sldId id="258"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2" r:id="rId22"/>
    <p:sldId id="281" r:id="rId23"/>
    <p:sldId id="284" r:id="rId2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Rg st="1" end="23"/>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14"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27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7D661-081E-45DF-9AFA-F42C4B641A83}" type="datetimeFigureOut">
              <a:rPr lang="ko-KR" altLang="en-US" smtClean="0"/>
              <a:pPr/>
              <a:t>2013-11-11</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C3992-A037-471F-9B63-EEE845FBB535}" type="slidenum">
              <a:rPr lang="ko-KR" altLang="en-US" smtClean="0"/>
              <a:pPr/>
              <a:t>‹#›</a:t>
            </a:fld>
            <a:endParaRPr lang="ko-KR" altLang="en-US"/>
          </a:p>
        </p:txBody>
      </p:sp>
    </p:spTree>
    <p:extLst>
      <p:ext uri="{BB962C8B-B14F-4D97-AF65-F5344CB8AC3E}">
        <p14:creationId xmlns="" xmlns:p14="http://schemas.microsoft.com/office/powerpoint/2010/main" val="276265292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643C3992-A037-471F-9B63-EEE845FBB535}" type="slidenum">
              <a:rPr lang="ko-KR" altLang="en-US" smtClean="0"/>
              <a:pPr/>
              <a:t>1</a:t>
            </a:fld>
            <a:endParaRPr lang="ko-KR" altLang="en-US"/>
          </a:p>
        </p:txBody>
      </p:sp>
    </p:spTree>
    <p:extLst>
      <p:ext uri="{BB962C8B-B14F-4D97-AF65-F5344CB8AC3E}">
        <p14:creationId xmlns="" xmlns:p14="http://schemas.microsoft.com/office/powerpoint/2010/main" val="1969683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14355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63882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342505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94680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408120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145312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255685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25414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254274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393130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BDA29A8-3753-4C56-88AC-D4FEAF1B678D}" type="datetimeFigureOut">
              <a:rPr lang="ko-KR" altLang="en-US" smtClean="0"/>
              <a:pPr/>
              <a:t>2013-11-11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271436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A29A8-3753-4C56-88AC-D4FEAF1B678D}" type="datetimeFigureOut">
              <a:rPr lang="ko-KR" altLang="en-US" smtClean="0"/>
              <a:pPr/>
              <a:t>2013-11-11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9127B-320B-4144-9B30-A316C1E05621}" type="slidenum">
              <a:rPr lang="ko-KR" altLang="en-US" smtClean="0"/>
              <a:pPr/>
              <a:t>‹#›</a:t>
            </a:fld>
            <a:endParaRPr lang="ko-KR" altLang="en-US"/>
          </a:p>
        </p:txBody>
      </p:sp>
    </p:spTree>
    <p:extLst>
      <p:ext uri="{BB962C8B-B14F-4D97-AF65-F5344CB8AC3E}">
        <p14:creationId xmlns="" xmlns:p14="http://schemas.microsoft.com/office/powerpoint/2010/main" val="94785176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620688"/>
            <a:ext cx="8229600" cy="1143000"/>
          </a:xfrm>
        </p:spPr>
        <p:txBody>
          <a:bodyPr>
            <a:normAutofit fontScale="90000"/>
          </a:bodyPr>
          <a:lstStyle/>
          <a:p>
            <a:r>
              <a:rPr lang="ko-KR" altLang="en-US" sz="6000" b="1" dirty="0" smtClean="0">
                <a:solidFill>
                  <a:srgbClr val="00B0F0"/>
                </a:solidFill>
                <a:latin typeface="Adobe Heiti Std R" pitchFamily="34" charset="-128"/>
              </a:rPr>
              <a:t>지구화 시대 평화와 인권</a:t>
            </a:r>
            <a:endParaRPr lang="ko-KR" altLang="en-US" sz="6000" b="1" dirty="0">
              <a:solidFill>
                <a:srgbClr val="00B0F0"/>
              </a:solidFill>
              <a:latin typeface="Adobe Heiti Std R" pitchFamily="34" charset="-128"/>
            </a:endParaRPr>
          </a:p>
        </p:txBody>
      </p:sp>
      <p:sp>
        <p:nvSpPr>
          <p:cNvPr id="3" name="내용 개체 틀 2"/>
          <p:cNvSpPr>
            <a:spLocks noGrp="1"/>
          </p:cNvSpPr>
          <p:nvPr>
            <p:ph idx="1"/>
          </p:nvPr>
        </p:nvSpPr>
        <p:spPr/>
        <p:txBody>
          <a:bodyPr>
            <a:normAutofit/>
          </a:bodyPr>
          <a:lstStyle/>
          <a:p>
            <a:pPr marL="109728" indent="0">
              <a:buNone/>
            </a:pPr>
            <a:endParaRPr lang="en-US" altLang="ko-KR" dirty="0" smtClean="0"/>
          </a:p>
          <a:p>
            <a:pPr marL="109728" indent="0">
              <a:buNone/>
            </a:pPr>
            <a:endParaRPr lang="en-US" altLang="ko-KR" dirty="0"/>
          </a:p>
          <a:p>
            <a:pPr marL="109728" indent="0">
              <a:buNone/>
            </a:pPr>
            <a:endParaRPr lang="en-US" altLang="ko-KR" dirty="0" smtClean="0"/>
          </a:p>
          <a:p>
            <a:pPr marL="109728" indent="0" algn="ctr">
              <a:buNone/>
            </a:pPr>
            <a:r>
              <a:rPr lang="en-US" altLang="ko-KR" sz="2800" dirty="0" smtClean="0"/>
              <a:t>2013. 11. 12</a:t>
            </a:r>
          </a:p>
          <a:p>
            <a:pPr marL="109728" indent="0" algn="ctr">
              <a:buNone/>
            </a:pPr>
            <a:endParaRPr lang="en-US" altLang="ko-KR" dirty="0"/>
          </a:p>
          <a:p>
            <a:pPr marL="109728" indent="0" algn="ctr">
              <a:buNone/>
            </a:pPr>
            <a:r>
              <a:rPr lang="ko-KR" altLang="en-US" dirty="0" err="1" smtClean="0"/>
              <a:t>서보혁</a:t>
            </a:r>
            <a:endParaRPr lang="en-US" altLang="ko-KR" dirty="0" smtClean="0"/>
          </a:p>
          <a:p>
            <a:pPr marL="109728" indent="0" algn="ctr">
              <a:buNone/>
            </a:pPr>
            <a:r>
              <a:rPr lang="en-US" altLang="ko-KR" dirty="0" smtClean="0"/>
              <a:t>(</a:t>
            </a:r>
            <a:r>
              <a:rPr lang="ko-KR" altLang="en-US" dirty="0" smtClean="0"/>
              <a:t>서울대학교 통일평화연구원</a:t>
            </a:r>
            <a:r>
              <a:rPr lang="en-US" altLang="ko-KR" dirty="0" smtClean="0"/>
              <a:t>)</a:t>
            </a:r>
            <a:endParaRPr lang="ko-KR" altLang="en-US" dirty="0"/>
          </a:p>
        </p:txBody>
      </p:sp>
    </p:spTree>
    <p:extLst>
      <p:ext uri="{BB962C8B-B14F-4D97-AF65-F5344CB8AC3E}">
        <p14:creationId xmlns="" xmlns:p14="http://schemas.microsoft.com/office/powerpoint/2010/main" val="1283016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ko-KR" altLang="en-US" sz="4000" dirty="0" smtClean="0">
                <a:solidFill>
                  <a:srgbClr val="00B0F0"/>
                </a:solidFill>
              </a:rPr>
              <a:t>인권 人權</a:t>
            </a:r>
            <a:r>
              <a:rPr lang="en-US" altLang="ko-KR" sz="4000" dirty="0" smtClean="0">
                <a:solidFill>
                  <a:srgbClr val="00B0F0"/>
                </a:solidFill>
              </a:rPr>
              <a:t> human rights</a:t>
            </a:r>
            <a:endParaRPr lang="ko-KR" altLang="en-US" sz="4000" dirty="0">
              <a:solidFill>
                <a:schemeClr val="accent6"/>
              </a:solidFill>
            </a:endParaRPr>
          </a:p>
        </p:txBody>
      </p:sp>
      <p:sp>
        <p:nvSpPr>
          <p:cNvPr id="3" name="내용 개체 틀 2"/>
          <p:cNvSpPr>
            <a:spLocks noGrp="1"/>
          </p:cNvSpPr>
          <p:nvPr>
            <p:ph idx="1"/>
          </p:nvPr>
        </p:nvSpPr>
        <p:spPr/>
        <p:txBody>
          <a:bodyPr>
            <a:noAutofit/>
          </a:bodyPr>
          <a:lstStyle/>
          <a:p>
            <a:pPr marL="0" indent="0">
              <a:buNone/>
            </a:pPr>
            <a:r>
              <a:rPr lang="en-US" altLang="ko-KR" sz="2800" b="1" dirty="0" smtClean="0">
                <a:solidFill>
                  <a:schemeClr val="accent6"/>
                </a:solidFill>
              </a:rPr>
              <a:t>2. </a:t>
            </a:r>
            <a:r>
              <a:rPr lang="ko-KR" altLang="en-US" sz="2800" b="1" dirty="0" smtClean="0">
                <a:solidFill>
                  <a:schemeClr val="accent6"/>
                </a:solidFill>
              </a:rPr>
              <a:t>국내외적 </a:t>
            </a:r>
            <a:r>
              <a:rPr lang="ko-KR" altLang="en-US" sz="2800" b="1" dirty="0" smtClean="0">
                <a:solidFill>
                  <a:schemeClr val="accent6"/>
                </a:solidFill>
              </a:rPr>
              <a:t>합의</a:t>
            </a:r>
            <a:endParaRPr lang="en-US" altLang="ko-KR" sz="2800" b="1" dirty="0" smtClean="0">
              <a:solidFill>
                <a:schemeClr val="accent6"/>
              </a:solidFill>
            </a:endParaRPr>
          </a:p>
          <a:p>
            <a:pPr marL="0" indent="0">
              <a:buNone/>
            </a:pPr>
            <a:endParaRPr lang="en-US" altLang="ko-KR" sz="2800" dirty="0" smtClean="0"/>
          </a:p>
          <a:p>
            <a:pPr marL="514350" indent="-514350">
              <a:buAutoNum type="arabicParenR"/>
            </a:pPr>
            <a:r>
              <a:rPr lang="ko-KR" altLang="en-US" sz="2800" dirty="0" smtClean="0"/>
              <a:t>세계인권선언</a:t>
            </a:r>
            <a:endParaRPr lang="en-US" altLang="ko-KR" sz="2800" dirty="0" smtClean="0"/>
          </a:p>
          <a:p>
            <a:pPr marL="514350" indent="-514350">
              <a:buAutoNum type="arabicParenR"/>
            </a:pPr>
            <a:r>
              <a:rPr lang="ko-KR" altLang="en-US" sz="2800" dirty="0" smtClean="0"/>
              <a:t>유엔헌장</a:t>
            </a:r>
            <a:endParaRPr lang="en-US" altLang="ko-KR" sz="2800" dirty="0" smtClean="0"/>
          </a:p>
          <a:p>
            <a:pPr marL="0" indent="0" algn="just">
              <a:buNone/>
            </a:pPr>
            <a:r>
              <a:rPr lang="ko-KR" altLang="en-US" sz="2800" dirty="0" smtClean="0"/>
              <a:t> 경제적</a:t>
            </a:r>
            <a:r>
              <a:rPr lang="en-US" altLang="ko-KR" sz="2800" dirty="0" smtClean="0"/>
              <a:t>·</a:t>
            </a:r>
            <a:r>
              <a:rPr lang="ko-KR" altLang="en-US" sz="2800" dirty="0" smtClean="0"/>
              <a:t>사회적</a:t>
            </a:r>
            <a:r>
              <a:rPr lang="en-US" altLang="ko-KR" sz="2800" dirty="0" smtClean="0"/>
              <a:t>·</a:t>
            </a:r>
            <a:r>
              <a:rPr lang="ko-KR" altLang="en-US" sz="2800" dirty="0" smtClean="0"/>
              <a:t>문화적 또는 인도적 성격의 국제문제를 해결하고 또한 인종</a:t>
            </a:r>
            <a:r>
              <a:rPr lang="en-US" altLang="ko-KR" sz="2800" dirty="0" smtClean="0"/>
              <a:t>·</a:t>
            </a:r>
            <a:r>
              <a:rPr lang="ko-KR" altLang="en-US" sz="2800" dirty="0" smtClean="0"/>
              <a:t>성별</a:t>
            </a:r>
            <a:r>
              <a:rPr lang="en-US" altLang="ko-KR" sz="2800" dirty="0" smtClean="0"/>
              <a:t>·</a:t>
            </a:r>
            <a:r>
              <a:rPr lang="ko-KR" altLang="en-US" sz="2800" dirty="0" smtClean="0"/>
              <a:t>언어 또는 종교에 따른 차별 없이 모든 사람의 인권 및 기본적 자유에 대한 존중을 촉진하고 장려함에 있어 국제적 협력을 달성한다</a:t>
            </a:r>
            <a:r>
              <a:rPr lang="en-US" altLang="ko-KR" sz="2800" dirty="0" smtClean="0"/>
              <a:t>.(</a:t>
            </a:r>
            <a:r>
              <a:rPr lang="ko-KR" altLang="en-US" sz="2800" dirty="0" smtClean="0"/>
              <a:t>제</a:t>
            </a:r>
            <a:r>
              <a:rPr lang="en-US" altLang="ko-KR" sz="2800" dirty="0" smtClean="0"/>
              <a:t>1</a:t>
            </a:r>
            <a:r>
              <a:rPr lang="ko-KR" altLang="en-US" sz="2800" dirty="0" smtClean="0"/>
              <a:t>조 </a:t>
            </a:r>
            <a:r>
              <a:rPr lang="en-US" altLang="ko-KR" sz="2800" dirty="0" smtClean="0"/>
              <a:t>3</a:t>
            </a:r>
            <a:r>
              <a:rPr lang="ko-KR" altLang="en-US" sz="2800" dirty="0" smtClean="0"/>
              <a:t>항</a:t>
            </a:r>
            <a:r>
              <a:rPr lang="en-US" altLang="ko-KR" sz="2800" dirty="0" smtClean="0"/>
              <a:t>)</a:t>
            </a:r>
            <a:endParaRPr lang="en-US" altLang="ko-KR" sz="2800" dirty="0" smtClean="0"/>
          </a:p>
          <a:p>
            <a:pPr marL="0" indent="0" algn="just">
              <a:buNone/>
            </a:pPr>
            <a:endParaRPr lang="en-US" altLang="ko-KR" sz="2800" dirty="0" smtClean="0"/>
          </a:p>
        </p:txBody>
      </p:sp>
    </p:spTree>
    <p:extLst>
      <p:ext uri="{BB962C8B-B14F-4D97-AF65-F5344CB8AC3E}">
        <p14:creationId xmlns="" xmlns:p14="http://schemas.microsoft.com/office/powerpoint/2010/main" val="3150043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인권 人權</a:t>
            </a:r>
            <a:r>
              <a:rPr lang="en-US" altLang="ko-KR" dirty="0" smtClean="0">
                <a:solidFill>
                  <a:srgbClr val="00B0F0"/>
                </a:solidFill>
              </a:rPr>
              <a:t> human rights</a:t>
            </a:r>
            <a:endParaRPr lang="ko-KR" altLang="en-US" dirty="0">
              <a:solidFill>
                <a:srgbClr val="00B0F0"/>
              </a:solidFill>
            </a:endParaRPr>
          </a:p>
        </p:txBody>
      </p:sp>
      <p:sp>
        <p:nvSpPr>
          <p:cNvPr id="3" name="내용 개체 틀 2"/>
          <p:cNvSpPr>
            <a:spLocks noGrp="1"/>
          </p:cNvSpPr>
          <p:nvPr>
            <p:ph idx="1"/>
          </p:nvPr>
        </p:nvSpPr>
        <p:spPr/>
        <p:txBody>
          <a:bodyPr>
            <a:noAutofit/>
          </a:bodyPr>
          <a:lstStyle/>
          <a:p>
            <a:pPr marL="0" indent="0">
              <a:buNone/>
            </a:pPr>
            <a:r>
              <a:rPr lang="en-US" altLang="ko-KR" sz="2800" dirty="0" smtClean="0"/>
              <a:t>3) </a:t>
            </a:r>
            <a:r>
              <a:rPr lang="ko-KR" altLang="en-US" sz="2800" dirty="0" smtClean="0"/>
              <a:t>우리 헌법</a:t>
            </a:r>
            <a:endParaRPr lang="en-US" altLang="ko-KR" sz="2800" dirty="0" smtClean="0"/>
          </a:p>
          <a:p>
            <a:pPr marL="0" indent="0">
              <a:buNone/>
            </a:pPr>
            <a:endParaRPr lang="ko-KR" altLang="en-US" sz="2800" dirty="0" smtClean="0"/>
          </a:p>
          <a:p>
            <a:pPr algn="just"/>
            <a:r>
              <a:rPr lang="ko-KR" altLang="en-US" sz="2800" dirty="0" smtClean="0"/>
              <a:t>제</a:t>
            </a:r>
            <a:r>
              <a:rPr lang="en-US" altLang="ko-KR" sz="2800" dirty="0" smtClean="0"/>
              <a:t>10</a:t>
            </a:r>
            <a:r>
              <a:rPr lang="ko-KR" altLang="en-US" sz="2800" dirty="0" smtClean="0"/>
              <a:t>조</a:t>
            </a:r>
            <a:r>
              <a:rPr lang="en-US" altLang="ko-KR" sz="2800" dirty="0" smtClean="0"/>
              <a:t>. </a:t>
            </a:r>
            <a:r>
              <a:rPr lang="ko-KR" altLang="en-US" sz="2800" dirty="0" smtClean="0"/>
              <a:t>모든 국민은 인간으로서의 존엄과 가치를 가지며</a:t>
            </a:r>
            <a:r>
              <a:rPr lang="en-US" altLang="ko-KR" sz="2800" dirty="0" smtClean="0"/>
              <a:t>, </a:t>
            </a:r>
            <a:r>
              <a:rPr lang="ko-KR" altLang="en-US" sz="2800" dirty="0" smtClean="0"/>
              <a:t>행복을 추구할 권리를 가진다</a:t>
            </a:r>
            <a:r>
              <a:rPr lang="en-US" altLang="ko-KR" sz="2800" dirty="0" smtClean="0"/>
              <a:t>. </a:t>
            </a:r>
            <a:r>
              <a:rPr lang="ko-KR" altLang="en-US" sz="2800" dirty="0" smtClean="0"/>
              <a:t>국가는 개인이 가지는 불가침의 기본적 인권을 확인하고 이를 보장할 의무를 진다</a:t>
            </a:r>
            <a:r>
              <a:rPr lang="en-US" altLang="ko-KR" sz="2800" dirty="0" smtClean="0"/>
              <a:t>.</a:t>
            </a:r>
          </a:p>
          <a:p>
            <a:pPr algn="just"/>
            <a:r>
              <a:rPr lang="ko-KR" altLang="en-US" sz="2800" dirty="0" smtClean="0"/>
              <a:t>제</a:t>
            </a:r>
            <a:r>
              <a:rPr lang="en-US" altLang="ko-KR" sz="2800" dirty="0" smtClean="0"/>
              <a:t>11</a:t>
            </a:r>
            <a:r>
              <a:rPr lang="ko-KR" altLang="en-US" sz="2800" dirty="0" smtClean="0"/>
              <a:t>조 ① 모든 국민은 법 앞에 평등하다</a:t>
            </a:r>
            <a:r>
              <a:rPr lang="en-US" altLang="ko-KR" sz="2800" dirty="0" smtClean="0"/>
              <a:t>. </a:t>
            </a:r>
            <a:r>
              <a:rPr lang="ko-KR" altLang="en-US" sz="2800" dirty="0" smtClean="0"/>
              <a:t>누구든지 성별</a:t>
            </a:r>
            <a:r>
              <a:rPr lang="en-US" altLang="ko-KR" sz="2800" dirty="0" smtClean="0"/>
              <a:t>.</a:t>
            </a:r>
            <a:r>
              <a:rPr lang="ko-KR" altLang="en-US" sz="2800" dirty="0" smtClean="0"/>
              <a:t>종교 또는 사회적 신분에 의하여 정치적</a:t>
            </a:r>
            <a:r>
              <a:rPr lang="en-US" altLang="ko-KR" sz="2800" dirty="0" smtClean="0"/>
              <a:t>, </a:t>
            </a:r>
            <a:r>
              <a:rPr lang="ko-KR" altLang="en-US" sz="2800" dirty="0" smtClean="0"/>
              <a:t>경제적</a:t>
            </a:r>
            <a:r>
              <a:rPr lang="en-US" altLang="ko-KR" sz="2800" dirty="0" smtClean="0"/>
              <a:t>, </a:t>
            </a:r>
            <a:r>
              <a:rPr lang="ko-KR" altLang="en-US" sz="2800" dirty="0" smtClean="0"/>
              <a:t>사회적</a:t>
            </a:r>
            <a:r>
              <a:rPr lang="en-US" altLang="ko-KR" sz="2800" dirty="0" smtClean="0"/>
              <a:t>, </a:t>
            </a:r>
            <a:r>
              <a:rPr lang="ko-KR" altLang="en-US" sz="2800" dirty="0" smtClean="0"/>
              <a:t>문화적 생활의 모든 영역에 있어서 차별을 받지 아니한다</a:t>
            </a:r>
            <a:r>
              <a:rPr lang="en-US" altLang="ko-KR" sz="2800" dirty="0" smtClean="0"/>
              <a:t>.</a:t>
            </a:r>
            <a:endParaRPr lang="ko-KR" altLang="en-US" sz="2800" dirty="0"/>
          </a:p>
        </p:txBody>
      </p:sp>
    </p:spTree>
    <p:extLst>
      <p:ext uri="{BB962C8B-B14F-4D97-AF65-F5344CB8AC3E}">
        <p14:creationId xmlns="" xmlns:p14="http://schemas.microsoft.com/office/powerpoint/2010/main" val="1512680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인권 人權</a:t>
            </a:r>
            <a:r>
              <a:rPr lang="en-US" altLang="ko-KR" dirty="0" smtClean="0">
                <a:solidFill>
                  <a:srgbClr val="00B0F0"/>
                </a:solidFill>
              </a:rPr>
              <a:t> human rights</a:t>
            </a:r>
            <a:endParaRPr lang="ko-KR" altLang="en-US" dirty="0">
              <a:solidFill>
                <a:srgbClr val="00B0F0"/>
              </a:solidFill>
            </a:endParaRPr>
          </a:p>
        </p:txBody>
      </p:sp>
      <p:sp>
        <p:nvSpPr>
          <p:cNvPr id="3" name="내용 개체 틀 2"/>
          <p:cNvSpPr>
            <a:spLocks noGrp="1"/>
          </p:cNvSpPr>
          <p:nvPr>
            <p:ph idx="1"/>
          </p:nvPr>
        </p:nvSpPr>
        <p:spPr/>
        <p:txBody>
          <a:bodyPr>
            <a:normAutofit lnSpcReduction="10000"/>
          </a:bodyPr>
          <a:lstStyle/>
          <a:p>
            <a:pPr marL="0" indent="0">
              <a:buNone/>
            </a:pPr>
            <a:r>
              <a:rPr lang="en-US" altLang="ko-KR" sz="3000" b="1" dirty="0" smtClean="0">
                <a:solidFill>
                  <a:srgbClr val="00B050"/>
                </a:solidFill>
              </a:rPr>
              <a:t>3. </a:t>
            </a:r>
            <a:r>
              <a:rPr lang="ko-KR" altLang="en-US" sz="3000" b="1" dirty="0" smtClean="0">
                <a:solidFill>
                  <a:srgbClr val="00B050"/>
                </a:solidFill>
              </a:rPr>
              <a:t>많은 인권들</a:t>
            </a:r>
          </a:p>
          <a:p>
            <a:endParaRPr lang="ko-KR" altLang="en-US" dirty="0" smtClean="0"/>
          </a:p>
          <a:p>
            <a:pPr>
              <a:lnSpc>
                <a:spcPct val="150000"/>
              </a:lnSpc>
            </a:pPr>
            <a:r>
              <a:rPr lang="ko-KR" altLang="en-US" sz="2800" dirty="0" smtClean="0"/>
              <a:t>시민</a:t>
            </a:r>
            <a:r>
              <a:rPr lang="en-US" altLang="ko-KR" sz="2800" dirty="0" smtClean="0"/>
              <a:t>·</a:t>
            </a:r>
            <a:r>
              <a:rPr lang="ko-KR" altLang="en-US" sz="2800" dirty="0" smtClean="0"/>
              <a:t>정치적 권리</a:t>
            </a:r>
            <a:r>
              <a:rPr lang="en-US" altLang="ko-KR" sz="2800" dirty="0" smtClean="0"/>
              <a:t>(CPR), </a:t>
            </a:r>
            <a:r>
              <a:rPr lang="ko-KR" altLang="en-US" sz="2800" dirty="0" smtClean="0"/>
              <a:t>경제</a:t>
            </a:r>
            <a:r>
              <a:rPr lang="en-US" altLang="ko-KR" sz="2800" dirty="0" smtClean="0"/>
              <a:t>·</a:t>
            </a:r>
            <a:r>
              <a:rPr lang="ko-KR" altLang="en-US" sz="2800" dirty="0" smtClean="0"/>
              <a:t>사회</a:t>
            </a:r>
            <a:r>
              <a:rPr lang="en-US" altLang="ko-KR" sz="2800" dirty="0" smtClean="0"/>
              <a:t>·</a:t>
            </a:r>
            <a:r>
              <a:rPr lang="ko-KR" altLang="en-US" sz="2800" dirty="0" smtClean="0"/>
              <a:t>문화적 권리</a:t>
            </a:r>
            <a:r>
              <a:rPr lang="en-US" altLang="ko-KR" sz="2800" dirty="0" smtClean="0"/>
              <a:t>(ESCR)</a:t>
            </a:r>
          </a:p>
          <a:p>
            <a:pPr>
              <a:lnSpc>
                <a:spcPct val="150000"/>
              </a:lnSpc>
            </a:pPr>
            <a:r>
              <a:rPr lang="ko-KR" altLang="en-US" sz="2800" dirty="0" err="1" smtClean="0">
                <a:solidFill>
                  <a:srgbClr val="FF0000"/>
                </a:solidFill>
              </a:rPr>
              <a:t>발전권</a:t>
            </a:r>
            <a:r>
              <a:rPr lang="en-US" altLang="ko-KR" sz="2800" dirty="0" smtClean="0">
                <a:solidFill>
                  <a:srgbClr val="FF0000"/>
                </a:solidFill>
              </a:rPr>
              <a:t>, </a:t>
            </a:r>
            <a:r>
              <a:rPr lang="ko-KR" altLang="en-US" sz="2800" dirty="0" err="1" smtClean="0">
                <a:solidFill>
                  <a:srgbClr val="FF0000"/>
                </a:solidFill>
              </a:rPr>
              <a:t>평화권</a:t>
            </a:r>
            <a:r>
              <a:rPr lang="en-US" altLang="ko-KR" sz="2800" dirty="0" smtClean="0">
                <a:solidFill>
                  <a:srgbClr val="FF0000"/>
                </a:solidFill>
              </a:rPr>
              <a:t>, </a:t>
            </a:r>
            <a:r>
              <a:rPr lang="ko-KR" altLang="en-US" sz="2800" dirty="0" smtClean="0">
                <a:solidFill>
                  <a:srgbClr val="FF0000"/>
                </a:solidFill>
              </a:rPr>
              <a:t>소수집단의 권리</a:t>
            </a:r>
          </a:p>
          <a:p>
            <a:pPr>
              <a:lnSpc>
                <a:spcPct val="150000"/>
              </a:lnSpc>
            </a:pPr>
            <a:r>
              <a:rPr lang="en-US" altLang="ko-KR" sz="2800" dirty="0" smtClean="0"/>
              <a:t>1</a:t>
            </a:r>
            <a:r>
              <a:rPr lang="ko-KR" altLang="en-US" sz="2800" dirty="0" smtClean="0"/>
              <a:t>세대 인권</a:t>
            </a:r>
            <a:r>
              <a:rPr lang="en-US" altLang="ko-KR" sz="2800" dirty="0" smtClean="0"/>
              <a:t>, 2</a:t>
            </a:r>
            <a:r>
              <a:rPr lang="ko-KR" altLang="en-US" sz="2800" dirty="0" smtClean="0"/>
              <a:t>세대 인권</a:t>
            </a:r>
            <a:r>
              <a:rPr lang="en-US" altLang="ko-KR" sz="2800" dirty="0" smtClean="0"/>
              <a:t>, 3</a:t>
            </a:r>
            <a:r>
              <a:rPr lang="ko-KR" altLang="en-US" sz="2800" dirty="0" smtClean="0"/>
              <a:t>세대 인권</a:t>
            </a:r>
          </a:p>
          <a:p>
            <a:pPr>
              <a:lnSpc>
                <a:spcPct val="150000"/>
              </a:lnSpc>
            </a:pPr>
            <a:r>
              <a:rPr lang="ko-KR" altLang="en-US" sz="2800" dirty="0" smtClean="0">
                <a:solidFill>
                  <a:srgbClr val="FF0000"/>
                </a:solidFill>
              </a:rPr>
              <a:t>개인적 인권</a:t>
            </a:r>
            <a:r>
              <a:rPr lang="en-US" altLang="ko-KR" sz="2800" dirty="0" smtClean="0">
                <a:solidFill>
                  <a:srgbClr val="FF0000"/>
                </a:solidFill>
              </a:rPr>
              <a:t>, </a:t>
            </a:r>
            <a:r>
              <a:rPr lang="ko-KR" altLang="en-US" sz="2800" dirty="0" smtClean="0">
                <a:solidFill>
                  <a:srgbClr val="FF0000"/>
                </a:solidFill>
              </a:rPr>
              <a:t>집단적 인권</a:t>
            </a:r>
            <a:endParaRPr lang="ko-KR" altLang="en-US" sz="2800" dirty="0">
              <a:solidFill>
                <a:srgbClr val="FF0000"/>
              </a:solidFill>
            </a:endParaRPr>
          </a:p>
        </p:txBody>
      </p:sp>
    </p:spTree>
    <p:extLst>
      <p:ext uri="{BB962C8B-B14F-4D97-AF65-F5344CB8AC3E}">
        <p14:creationId xmlns="" xmlns:p14="http://schemas.microsoft.com/office/powerpoint/2010/main" val="1660877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en-US" altLang="ko-KR" sz="3600" b="1" dirty="0" smtClean="0">
                <a:solidFill>
                  <a:srgbClr val="00B0F0"/>
                </a:solidFill>
              </a:rPr>
              <a:t>4. </a:t>
            </a:r>
            <a:r>
              <a:rPr lang="ko-KR" altLang="en-US" sz="3600" b="1" dirty="0" smtClean="0">
                <a:solidFill>
                  <a:srgbClr val="00B0F0"/>
                </a:solidFill>
              </a:rPr>
              <a:t>인권 신장을 위하여</a:t>
            </a:r>
            <a:endParaRPr lang="ko-KR" altLang="en-US" sz="3600" b="1" dirty="0">
              <a:solidFill>
                <a:srgbClr val="00B0F0"/>
              </a:solidFill>
            </a:endParaRPr>
          </a:p>
        </p:txBody>
      </p:sp>
      <p:sp>
        <p:nvSpPr>
          <p:cNvPr id="3" name="내용 개체 틀 2"/>
          <p:cNvSpPr>
            <a:spLocks noGrp="1"/>
          </p:cNvSpPr>
          <p:nvPr>
            <p:ph idx="1"/>
          </p:nvPr>
        </p:nvSpPr>
        <p:spPr/>
        <p:txBody>
          <a:bodyPr>
            <a:noAutofit/>
          </a:bodyPr>
          <a:lstStyle/>
          <a:p>
            <a:pPr marL="0" indent="0">
              <a:buNone/>
            </a:pPr>
            <a:r>
              <a:rPr lang="en-US" altLang="ko-KR" sz="2800" dirty="0" smtClean="0"/>
              <a:t>1) </a:t>
            </a:r>
            <a:r>
              <a:rPr lang="ko-KR" altLang="en-US" sz="2800" dirty="0" smtClean="0"/>
              <a:t>인권의 속성</a:t>
            </a:r>
          </a:p>
          <a:p>
            <a:pPr algn="just"/>
            <a:endParaRPr lang="ko-KR" altLang="en-US" sz="2800" dirty="0" smtClean="0"/>
          </a:p>
          <a:p>
            <a:pPr algn="just"/>
            <a:r>
              <a:rPr lang="ko-KR" altLang="en-US" sz="2800" dirty="0" smtClean="0"/>
              <a:t>인류 가족 모든 구성원의 고유한 존엄성과 평등하고 양도할 수 없는 권리를 인정하는 것이 세계의 자유</a:t>
            </a:r>
            <a:r>
              <a:rPr lang="en-US" altLang="ko-KR" sz="2800" dirty="0" smtClean="0"/>
              <a:t>, </a:t>
            </a:r>
            <a:r>
              <a:rPr lang="ko-KR" altLang="en-US" sz="2800" dirty="0" smtClean="0"/>
              <a:t>정의</a:t>
            </a:r>
            <a:r>
              <a:rPr lang="en-US" altLang="ko-KR" sz="2800" dirty="0" smtClean="0"/>
              <a:t>, </a:t>
            </a:r>
            <a:r>
              <a:rPr lang="ko-KR" altLang="en-US" sz="2800" dirty="0" smtClean="0"/>
              <a:t>평화의 기초가 되고 </a:t>
            </a:r>
            <a:r>
              <a:rPr lang="en-US" altLang="ko-KR" sz="2800" dirty="0" smtClean="0"/>
              <a:t>… (</a:t>
            </a:r>
            <a:r>
              <a:rPr lang="ko-KR" altLang="en-US" sz="2800" dirty="0" smtClean="0"/>
              <a:t>세계인권선언</a:t>
            </a:r>
            <a:r>
              <a:rPr lang="en-US" altLang="ko-KR" sz="2800" dirty="0" smtClean="0"/>
              <a:t>)</a:t>
            </a:r>
          </a:p>
          <a:p>
            <a:pPr algn="just"/>
            <a:endParaRPr lang="en-US" altLang="ko-KR" sz="2800" dirty="0" smtClean="0"/>
          </a:p>
          <a:p>
            <a:pPr algn="just"/>
            <a:r>
              <a:rPr lang="en-US" altLang="ko-KR" sz="2800" dirty="0" smtClean="0">
                <a:solidFill>
                  <a:srgbClr val="FF0000"/>
                </a:solidFill>
              </a:rPr>
              <a:t>All human rights are universal, indivisible and interdependent and interrelated. </a:t>
            </a:r>
            <a:r>
              <a:rPr lang="en-US" altLang="ko-KR" sz="2800" dirty="0" smtClean="0"/>
              <a:t>(</a:t>
            </a:r>
            <a:r>
              <a:rPr lang="ko-KR" altLang="en-US" sz="2800" dirty="0" smtClean="0"/>
              <a:t>비엔나 세계인권대회 선언문 제</a:t>
            </a:r>
            <a:r>
              <a:rPr lang="en-US" altLang="ko-KR" sz="2800" dirty="0" smtClean="0"/>
              <a:t>4</a:t>
            </a:r>
            <a:r>
              <a:rPr lang="ko-KR" altLang="en-US" sz="2800" dirty="0" smtClean="0"/>
              <a:t>조</a:t>
            </a:r>
            <a:r>
              <a:rPr lang="en-US" altLang="ko-KR" sz="2800" dirty="0" smtClean="0"/>
              <a:t>) </a:t>
            </a:r>
          </a:p>
        </p:txBody>
      </p:sp>
    </p:spTree>
    <p:extLst>
      <p:ext uri="{BB962C8B-B14F-4D97-AF65-F5344CB8AC3E}">
        <p14:creationId xmlns="" xmlns:p14="http://schemas.microsoft.com/office/powerpoint/2010/main" val="2247386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인권 人權</a:t>
            </a:r>
            <a:r>
              <a:rPr lang="en-US" altLang="ko-KR" dirty="0" smtClean="0">
                <a:solidFill>
                  <a:srgbClr val="00B0F0"/>
                </a:solidFill>
              </a:rPr>
              <a:t> human rights</a:t>
            </a:r>
            <a:endParaRPr lang="ko-KR" altLang="en-US" dirty="0">
              <a:solidFill>
                <a:srgbClr val="00B0F0"/>
              </a:solidFill>
            </a:endParaRPr>
          </a:p>
        </p:txBody>
      </p:sp>
      <p:sp>
        <p:nvSpPr>
          <p:cNvPr id="3" name="내용 개체 틀 2"/>
          <p:cNvSpPr>
            <a:spLocks noGrp="1"/>
          </p:cNvSpPr>
          <p:nvPr>
            <p:ph idx="1"/>
          </p:nvPr>
        </p:nvSpPr>
        <p:spPr/>
        <p:txBody>
          <a:bodyPr>
            <a:normAutofit fontScale="92500" lnSpcReduction="10000"/>
          </a:bodyPr>
          <a:lstStyle/>
          <a:p>
            <a:pPr marL="0" indent="0">
              <a:lnSpc>
                <a:spcPct val="150000"/>
              </a:lnSpc>
              <a:buNone/>
            </a:pPr>
            <a:r>
              <a:rPr lang="en-US" altLang="ko-KR" sz="3500" dirty="0" smtClean="0"/>
              <a:t>2) </a:t>
            </a:r>
            <a:r>
              <a:rPr lang="ko-KR" altLang="en-US" sz="3500" dirty="0" smtClean="0"/>
              <a:t>인권 증진 방법</a:t>
            </a:r>
            <a:endParaRPr lang="en-US" altLang="ko-KR" sz="3500" dirty="0" smtClean="0"/>
          </a:p>
          <a:p>
            <a:pPr marL="0" indent="0">
              <a:lnSpc>
                <a:spcPct val="150000"/>
              </a:lnSpc>
              <a:buNone/>
            </a:pPr>
            <a:endParaRPr lang="ko-KR" altLang="en-US" sz="3000" dirty="0" smtClean="0"/>
          </a:p>
          <a:p>
            <a:pPr>
              <a:lnSpc>
                <a:spcPct val="150000"/>
              </a:lnSpc>
            </a:pPr>
            <a:r>
              <a:rPr lang="ko-KR" altLang="en-US" sz="3000" dirty="0" smtClean="0"/>
              <a:t>보호</a:t>
            </a:r>
            <a:r>
              <a:rPr lang="en-US" altLang="ko-KR" sz="3000" dirty="0" smtClean="0"/>
              <a:t>(Protection)</a:t>
            </a:r>
          </a:p>
          <a:p>
            <a:pPr>
              <a:lnSpc>
                <a:spcPct val="150000"/>
              </a:lnSpc>
            </a:pPr>
            <a:r>
              <a:rPr lang="ko-KR" altLang="en-US" sz="3000" dirty="0" smtClean="0"/>
              <a:t>증진</a:t>
            </a:r>
            <a:r>
              <a:rPr lang="en-US" altLang="ko-KR" sz="3000" dirty="0" smtClean="0"/>
              <a:t>(Promotion)</a:t>
            </a:r>
          </a:p>
          <a:p>
            <a:pPr>
              <a:lnSpc>
                <a:spcPct val="150000"/>
              </a:lnSpc>
            </a:pPr>
            <a:r>
              <a:rPr lang="ko-KR" altLang="en-US" sz="3000" dirty="0" smtClean="0"/>
              <a:t>이행</a:t>
            </a:r>
            <a:r>
              <a:rPr lang="en-US" altLang="ko-KR" sz="3000" dirty="0" smtClean="0"/>
              <a:t>(Fulfillment)</a:t>
            </a:r>
          </a:p>
          <a:p>
            <a:pPr marL="0" indent="0">
              <a:buNone/>
            </a:pPr>
            <a:endParaRPr lang="en-US" altLang="ko-KR" dirty="0" smtClean="0"/>
          </a:p>
          <a:p>
            <a:pPr marL="0" indent="0">
              <a:buNone/>
            </a:pPr>
            <a:r>
              <a:rPr lang="en-US" altLang="ko-KR" dirty="0"/>
              <a:t> </a:t>
            </a:r>
            <a:r>
              <a:rPr lang="en-US" altLang="ko-KR" dirty="0" smtClean="0"/>
              <a:t> ☞ </a:t>
            </a:r>
            <a:r>
              <a:rPr lang="en-US" altLang="ko-KR" sz="2200" dirty="0" smtClean="0"/>
              <a:t>http://www.un.org/en/rights/</a:t>
            </a:r>
          </a:p>
        </p:txBody>
      </p:sp>
    </p:spTree>
    <p:extLst>
      <p:ext uri="{BB962C8B-B14F-4D97-AF65-F5344CB8AC3E}">
        <p14:creationId xmlns="" xmlns:p14="http://schemas.microsoft.com/office/powerpoint/2010/main" val="3831564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B0F0"/>
                </a:solidFill>
              </a:rPr>
              <a:t>Ⅲ. </a:t>
            </a:r>
            <a:r>
              <a:rPr lang="ko-KR" altLang="en-US" dirty="0" smtClean="0">
                <a:solidFill>
                  <a:srgbClr val="00B0F0"/>
                </a:solidFill>
              </a:rPr>
              <a:t>한반도 평화와 인권</a:t>
            </a:r>
            <a:endParaRPr lang="ko-KR" altLang="en-US" dirty="0">
              <a:solidFill>
                <a:srgbClr val="00B0F0"/>
              </a:solidFill>
            </a:endParaRPr>
          </a:p>
        </p:txBody>
      </p:sp>
      <p:sp>
        <p:nvSpPr>
          <p:cNvPr id="3" name="내용 개체 틀 2"/>
          <p:cNvSpPr>
            <a:spLocks noGrp="1"/>
          </p:cNvSpPr>
          <p:nvPr>
            <p:ph idx="1"/>
          </p:nvPr>
        </p:nvSpPr>
        <p:spPr/>
        <p:txBody>
          <a:bodyPr>
            <a:normAutofit fontScale="85000" lnSpcReduction="10000"/>
          </a:bodyPr>
          <a:lstStyle/>
          <a:p>
            <a:pPr marL="742950" indent="-742950">
              <a:buAutoNum type="arabicPeriod"/>
            </a:pPr>
            <a:r>
              <a:rPr lang="ko-KR" altLang="en-US" sz="3800" b="1" dirty="0" smtClean="0">
                <a:solidFill>
                  <a:srgbClr val="FF0000"/>
                </a:solidFill>
              </a:rPr>
              <a:t>평화와 인권의 관계</a:t>
            </a:r>
            <a:endParaRPr lang="en-US" altLang="ko-KR" sz="3800" b="1" dirty="0" smtClean="0">
              <a:solidFill>
                <a:srgbClr val="FF0000"/>
              </a:solidFill>
            </a:endParaRPr>
          </a:p>
          <a:p>
            <a:pPr marL="0" indent="0">
              <a:buNone/>
            </a:pPr>
            <a:endParaRPr lang="ko-KR" altLang="en-US" sz="3800" b="1" dirty="0" smtClean="0"/>
          </a:p>
          <a:p>
            <a:pPr fontAlgn="base"/>
            <a:r>
              <a:rPr lang="ko-KR" altLang="en-US" dirty="0"/>
              <a:t>인류 가족 모든 구성원의 고유한 존엄성과 평등하고 양도할 수 없는 권리를 인정하는 것이 세계의 자유</a:t>
            </a:r>
            <a:r>
              <a:rPr lang="en-US" altLang="ko-KR" dirty="0"/>
              <a:t>, </a:t>
            </a:r>
            <a:r>
              <a:rPr lang="ko-KR" altLang="en-US" dirty="0"/>
              <a:t>정의</a:t>
            </a:r>
            <a:r>
              <a:rPr lang="en-US" altLang="ko-KR" dirty="0"/>
              <a:t>, </a:t>
            </a:r>
            <a:r>
              <a:rPr lang="ko-KR" altLang="en-US" dirty="0"/>
              <a:t>평화의 기초가 됨을 인정하며 </a:t>
            </a:r>
            <a:r>
              <a:rPr lang="en-US" altLang="ko-KR" dirty="0"/>
              <a:t>… (</a:t>
            </a:r>
            <a:r>
              <a:rPr lang="ko-KR" altLang="en-US" dirty="0"/>
              <a:t>세계인권선언문 전문</a:t>
            </a:r>
            <a:r>
              <a:rPr lang="en-US" altLang="ko-KR" dirty="0" smtClean="0"/>
              <a:t>)</a:t>
            </a:r>
          </a:p>
          <a:p>
            <a:pPr fontAlgn="base"/>
            <a:endParaRPr lang="ko-KR" altLang="en-US" dirty="0"/>
          </a:p>
          <a:p>
            <a:pPr fontAlgn="base"/>
            <a:r>
              <a:rPr lang="ko-KR" altLang="en-US" dirty="0" smtClean="0"/>
              <a:t>전쟁의 </a:t>
            </a:r>
            <a:r>
              <a:rPr lang="ko-KR" altLang="en-US" dirty="0"/>
              <a:t>불행에서 다음 세대를 구하고</a:t>
            </a:r>
            <a:r>
              <a:rPr lang="en-US" altLang="ko-KR" dirty="0"/>
              <a:t>, </a:t>
            </a:r>
            <a:r>
              <a:rPr lang="ko-KR" altLang="en-US" dirty="0"/>
              <a:t>기본적 인권</a:t>
            </a:r>
            <a:r>
              <a:rPr lang="en-US" altLang="ko-KR" dirty="0"/>
              <a:t>, </a:t>
            </a:r>
            <a:r>
              <a:rPr lang="ko-KR" altLang="en-US" dirty="0"/>
              <a:t>인간의 존엄 및 가치</a:t>
            </a:r>
            <a:r>
              <a:rPr lang="en-US" altLang="ko-KR" dirty="0"/>
              <a:t>, </a:t>
            </a:r>
            <a:r>
              <a:rPr lang="ko-KR" altLang="en-US" dirty="0"/>
              <a:t>남녀 및 대소 각국의 평등권에 대한 신념을 재확인하며 </a:t>
            </a:r>
            <a:r>
              <a:rPr lang="en-US" altLang="ko-KR" dirty="0"/>
              <a:t>… (</a:t>
            </a:r>
            <a:r>
              <a:rPr lang="ko-KR" altLang="en-US" dirty="0"/>
              <a:t>유엔헌장 전문</a:t>
            </a:r>
            <a:r>
              <a:rPr lang="en-US" altLang="ko-KR" dirty="0" smtClean="0"/>
              <a:t>)</a:t>
            </a:r>
            <a:endParaRPr lang="ko-KR" altLang="en-US" dirty="0"/>
          </a:p>
        </p:txBody>
      </p:sp>
    </p:spTree>
    <p:extLst>
      <p:ext uri="{BB962C8B-B14F-4D97-AF65-F5344CB8AC3E}">
        <p14:creationId xmlns="" xmlns:p14="http://schemas.microsoft.com/office/powerpoint/2010/main" val="747095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한반도 </a:t>
            </a:r>
            <a:r>
              <a:rPr lang="ko-KR" altLang="en-US" dirty="0" smtClean="0">
                <a:solidFill>
                  <a:srgbClr val="00B0F0"/>
                </a:solidFill>
              </a:rPr>
              <a:t>평화와 인권</a:t>
            </a:r>
            <a:endParaRPr lang="ko-KR" altLang="en-US" dirty="0"/>
          </a:p>
        </p:txBody>
      </p:sp>
      <p:sp>
        <p:nvSpPr>
          <p:cNvPr id="3" name="내용 개체 틀 2"/>
          <p:cNvSpPr>
            <a:spLocks noGrp="1"/>
          </p:cNvSpPr>
          <p:nvPr>
            <p:ph idx="1"/>
          </p:nvPr>
        </p:nvSpPr>
        <p:spPr/>
        <p:txBody>
          <a:bodyPr>
            <a:noAutofit/>
          </a:bodyPr>
          <a:lstStyle/>
          <a:p>
            <a:pPr algn="just"/>
            <a:r>
              <a:rPr lang="en-US" altLang="ko-KR" sz="2800" dirty="0" smtClean="0">
                <a:latin typeface="MD개성체" pitchFamily="18" charset="-127"/>
                <a:ea typeface="MD개성체" pitchFamily="18" charset="-127"/>
              </a:rPr>
              <a:t>The efforts of the United Nations system towards the universal respect for, and observance of, human rights and fundamental freedoms for all, contribute to the stability and well-being necessary for peaceful and friendly relations among nations, and to improved conditions for peace and security as well as social and economic development, in conformity with the Charter of the United Nations.             </a:t>
            </a:r>
            <a:r>
              <a:rPr lang="en-US" altLang="ko-KR" sz="2000" dirty="0" smtClean="0"/>
              <a:t>(</a:t>
            </a:r>
            <a:r>
              <a:rPr lang="ko-KR" altLang="en-US" sz="2000" dirty="0" smtClean="0"/>
              <a:t>비엔나 세계인권대회 선언문 제</a:t>
            </a:r>
            <a:r>
              <a:rPr lang="en-US" altLang="ko-KR" sz="2000" dirty="0" smtClean="0"/>
              <a:t>6</a:t>
            </a:r>
            <a:r>
              <a:rPr lang="ko-KR" altLang="en-US" sz="2000" dirty="0" smtClean="0"/>
              <a:t>조</a:t>
            </a:r>
            <a:r>
              <a:rPr lang="en-US" altLang="ko-KR" sz="2000" dirty="0" smtClean="0"/>
              <a:t>)</a:t>
            </a:r>
            <a:endParaRPr lang="ko-KR" altLang="en-US" sz="2000" dirty="0"/>
          </a:p>
        </p:txBody>
      </p:sp>
    </p:spTree>
    <p:extLst>
      <p:ext uri="{BB962C8B-B14F-4D97-AF65-F5344CB8AC3E}">
        <p14:creationId xmlns="" xmlns:p14="http://schemas.microsoft.com/office/powerpoint/2010/main" val="4060399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en-US" altLang="ko-KR" sz="3600" b="1" dirty="0" smtClean="0">
                <a:solidFill>
                  <a:schemeClr val="accent6"/>
                </a:solidFill>
              </a:rPr>
              <a:t>2.</a:t>
            </a:r>
            <a:r>
              <a:rPr lang="ko-KR" altLang="en-US" sz="3600" b="1" dirty="0" smtClean="0">
                <a:solidFill>
                  <a:schemeClr val="accent6"/>
                </a:solidFill>
              </a:rPr>
              <a:t> 한반도 평화</a:t>
            </a:r>
            <a:endParaRPr lang="ko-KR" altLang="en-US" sz="3600" b="1" dirty="0">
              <a:solidFill>
                <a:schemeClr val="accent6"/>
              </a:solidFill>
            </a:endParaRPr>
          </a:p>
        </p:txBody>
      </p:sp>
      <p:sp>
        <p:nvSpPr>
          <p:cNvPr id="3" name="내용 개체 틀 2"/>
          <p:cNvSpPr>
            <a:spLocks noGrp="1"/>
          </p:cNvSpPr>
          <p:nvPr>
            <p:ph idx="1"/>
          </p:nvPr>
        </p:nvSpPr>
        <p:spPr/>
        <p:txBody>
          <a:bodyPr>
            <a:noAutofit/>
          </a:bodyPr>
          <a:lstStyle/>
          <a:p>
            <a:pPr marL="0" indent="0">
              <a:buNone/>
            </a:pPr>
            <a:r>
              <a:rPr lang="ko-KR" altLang="en-US" sz="2800" b="1" dirty="0" smtClean="0">
                <a:solidFill>
                  <a:srgbClr val="00B0F0"/>
                </a:solidFill>
                <a:latin typeface="+mj-ea"/>
                <a:ea typeface="+mj-ea"/>
              </a:rPr>
              <a:t>□ 남북기본합의서</a:t>
            </a:r>
            <a:r>
              <a:rPr lang="en-US" altLang="ko-KR" sz="2800" b="1" dirty="0" smtClean="0">
                <a:solidFill>
                  <a:srgbClr val="00B0F0"/>
                </a:solidFill>
                <a:latin typeface="Adobe 고딕 Std B" pitchFamily="34" charset="-127"/>
                <a:ea typeface="Adobe 고딕 Std B" pitchFamily="34" charset="-127"/>
              </a:rPr>
              <a:t>(1991.12.13)</a:t>
            </a:r>
          </a:p>
          <a:p>
            <a:endParaRPr lang="en-US" altLang="ko-KR" sz="2800" dirty="0" smtClean="0">
              <a:solidFill>
                <a:schemeClr val="tx2">
                  <a:lumMod val="60000"/>
                  <a:lumOff val="40000"/>
                </a:schemeClr>
              </a:solidFill>
            </a:endParaRPr>
          </a:p>
          <a:p>
            <a:pPr algn="just"/>
            <a:r>
              <a:rPr lang="ko-KR" altLang="en-US" sz="2700" dirty="0" smtClean="0"/>
              <a:t>제</a:t>
            </a:r>
            <a:r>
              <a:rPr lang="en-US" altLang="ko-KR" sz="2700" dirty="0" smtClean="0"/>
              <a:t>5</a:t>
            </a:r>
            <a:r>
              <a:rPr lang="ko-KR" altLang="en-US" sz="2700" dirty="0" smtClean="0"/>
              <a:t>조</a:t>
            </a:r>
            <a:r>
              <a:rPr lang="en-US" altLang="ko-KR" sz="2700" dirty="0" smtClean="0"/>
              <a:t>.</a:t>
            </a:r>
            <a:r>
              <a:rPr lang="ko-KR" altLang="en-US" sz="2700" dirty="0" smtClean="0"/>
              <a:t> 남과 북은 현 정전상태를 남북 사이의 공고한 평화상태로 전환시키기 위하여 공동으로 노력하며 이러한 평화상태가 이룩될 때까지 현 군사정전협정을 준수한다</a:t>
            </a:r>
            <a:r>
              <a:rPr lang="en-US" altLang="ko-KR" sz="2700" dirty="0" smtClean="0"/>
              <a:t>.</a:t>
            </a:r>
          </a:p>
          <a:p>
            <a:pPr algn="just"/>
            <a:r>
              <a:rPr lang="ko-KR" altLang="en-US" sz="2700" dirty="0" smtClean="0"/>
              <a:t>제</a:t>
            </a:r>
            <a:r>
              <a:rPr lang="en-US" altLang="ko-KR" sz="2700" dirty="0" smtClean="0"/>
              <a:t>9</a:t>
            </a:r>
            <a:r>
              <a:rPr lang="ko-KR" altLang="en-US" sz="2700" dirty="0" smtClean="0"/>
              <a:t>조</a:t>
            </a:r>
            <a:r>
              <a:rPr lang="en-US" altLang="ko-KR" sz="2700" dirty="0" smtClean="0"/>
              <a:t>.</a:t>
            </a:r>
            <a:r>
              <a:rPr lang="ko-KR" altLang="en-US" sz="2700" dirty="0" smtClean="0"/>
              <a:t> 남과 북은 상대방에 대하여 무력을 사용하지 않으며 상대방을 무력으로 침략하지 아니한다</a:t>
            </a:r>
            <a:r>
              <a:rPr lang="en-US" altLang="ko-KR" sz="2700" dirty="0" smtClean="0"/>
              <a:t>.</a:t>
            </a:r>
          </a:p>
          <a:p>
            <a:pPr algn="just"/>
            <a:r>
              <a:rPr lang="ko-KR" altLang="en-US" sz="2700" dirty="0" smtClean="0"/>
              <a:t>제</a:t>
            </a:r>
            <a:r>
              <a:rPr lang="en-US" altLang="ko-KR" sz="2700" dirty="0" smtClean="0"/>
              <a:t>10</a:t>
            </a:r>
            <a:r>
              <a:rPr lang="ko-KR" altLang="en-US" sz="2700" dirty="0" smtClean="0"/>
              <a:t>조</a:t>
            </a:r>
            <a:r>
              <a:rPr lang="en-US" altLang="ko-KR" sz="2700" dirty="0" smtClean="0"/>
              <a:t>.</a:t>
            </a:r>
            <a:r>
              <a:rPr lang="ko-KR" altLang="en-US" sz="2700" dirty="0" smtClean="0"/>
              <a:t> 남과 북은 의견대립과 분쟁문제들을 대화와 협상을 통하여 평화적으로 해결한다</a:t>
            </a:r>
            <a:r>
              <a:rPr lang="en-US" altLang="ko-KR" sz="2700" dirty="0" smtClean="0"/>
              <a:t>.</a:t>
            </a:r>
            <a:endParaRPr lang="ko-KR" altLang="en-US" sz="2700" dirty="0"/>
          </a:p>
        </p:txBody>
      </p:sp>
    </p:spTree>
    <p:extLst>
      <p:ext uri="{BB962C8B-B14F-4D97-AF65-F5344CB8AC3E}">
        <p14:creationId xmlns="" xmlns:p14="http://schemas.microsoft.com/office/powerpoint/2010/main" val="2456752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ko-KR" altLang="en-US" sz="3200" b="1" dirty="0" smtClean="0">
                <a:solidFill>
                  <a:srgbClr val="00B0F0"/>
                </a:solidFill>
              </a:rPr>
              <a:t>□ </a:t>
            </a:r>
            <a:r>
              <a:rPr lang="en-US" altLang="ko-KR" sz="3200" b="1" dirty="0" smtClean="0">
                <a:solidFill>
                  <a:srgbClr val="00B0F0"/>
                </a:solidFill>
              </a:rPr>
              <a:t>10.4 </a:t>
            </a:r>
            <a:r>
              <a:rPr lang="ko-KR" altLang="en-US" sz="3200" b="1" dirty="0">
                <a:solidFill>
                  <a:srgbClr val="00B0F0"/>
                </a:solidFill>
              </a:rPr>
              <a:t>남북정상선언</a:t>
            </a:r>
            <a:r>
              <a:rPr lang="en-US" altLang="ko-KR" sz="3200" b="1" dirty="0">
                <a:solidFill>
                  <a:srgbClr val="00B0F0"/>
                </a:solidFill>
              </a:rPr>
              <a:t>(2007</a:t>
            </a:r>
            <a:r>
              <a:rPr lang="en-US" altLang="ko-KR" sz="3200" b="1" dirty="0" smtClean="0">
                <a:solidFill>
                  <a:srgbClr val="00B0F0"/>
                </a:solidFill>
              </a:rPr>
              <a:t>)</a:t>
            </a:r>
            <a:endParaRPr lang="ko-KR" altLang="en-US" sz="3200" b="1" dirty="0">
              <a:solidFill>
                <a:srgbClr val="00B0F0"/>
              </a:solidFill>
            </a:endParaRPr>
          </a:p>
        </p:txBody>
      </p:sp>
      <p:sp>
        <p:nvSpPr>
          <p:cNvPr id="3" name="내용 개체 틀 2"/>
          <p:cNvSpPr>
            <a:spLocks noGrp="1"/>
          </p:cNvSpPr>
          <p:nvPr>
            <p:ph idx="1"/>
          </p:nvPr>
        </p:nvSpPr>
        <p:spPr/>
        <p:txBody>
          <a:bodyPr>
            <a:normAutofit fontScale="25000" lnSpcReduction="20000"/>
          </a:bodyPr>
          <a:lstStyle/>
          <a:p>
            <a:pPr algn="just" fontAlgn="base">
              <a:lnSpc>
                <a:spcPct val="140000"/>
              </a:lnSpc>
            </a:pPr>
            <a:r>
              <a:rPr lang="en-US" altLang="ko-KR" sz="10400" dirty="0" smtClean="0"/>
              <a:t>3.</a:t>
            </a:r>
            <a:r>
              <a:rPr lang="ko-KR" altLang="en-US" sz="10400" dirty="0"/>
              <a:t> 남과 북은 서해에서의 우발적 충돌방지를 위해 공동어로수역을 지정하고 이 수역을 평화수역으로 만들기 위한 방안과 각종 협력사업에 대한 군사적 보장조치 문제 등 군사적 </a:t>
            </a:r>
            <a:r>
              <a:rPr lang="ko-KR" altLang="en-US" sz="10400" dirty="0" smtClean="0"/>
              <a:t>신뢰구축조치를 협의</a:t>
            </a:r>
            <a:r>
              <a:rPr lang="en-US" altLang="ko-KR" sz="10400" dirty="0" smtClean="0"/>
              <a:t>…</a:t>
            </a:r>
          </a:p>
          <a:p>
            <a:pPr algn="just" fontAlgn="base">
              <a:lnSpc>
                <a:spcPct val="140000"/>
              </a:lnSpc>
            </a:pPr>
            <a:endParaRPr lang="ko-KR" altLang="en-US" sz="10400" dirty="0"/>
          </a:p>
          <a:p>
            <a:pPr algn="just" fontAlgn="base">
              <a:lnSpc>
                <a:spcPct val="140000"/>
              </a:lnSpc>
            </a:pPr>
            <a:r>
              <a:rPr lang="en-US" altLang="ko-KR" sz="10400" dirty="0"/>
              <a:t>4. </a:t>
            </a:r>
            <a:r>
              <a:rPr lang="ko-KR" altLang="en-US" sz="10400" dirty="0"/>
              <a:t>남과 북은 현 정전체제를 종식시키고 항구적인 평화체제를 구축해 나가야 한다는데 인식을 같이하고 직접 관련된 </a:t>
            </a:r>
            <a:r>
              <a:rPr lang="en-US" altLang="ko-KR" sz="10400" dirty="0"/>
              <a:t>3</a:t>
            </a:r>
            <a:r>
              <a:rPr lang="ko-KR" altLang="en-US" sz="10400" dirty="0"/>
              <a:t>자 또는 </a:t>
            </a:r>
            <a:r>
              <a:rPr lang="en-US" altLang="ko-KR" sz="10400" dirty="0"/>
              <a:t>4</a:t>
            </a:r>
            <a:r>
              <a:rPr lang="ko-KR" altLang="en-US" sz="10400" dirty="0"/>
              <a:t>자 정상들이 한반도지역에서 만나 종전을 선언하는 문제를 추진하기 위해 협력해 나가기로 하였다</a:t>
            </a:r>
            <a:r>
              <a:rPr lang="en-US" altLang="ko-KR" sz="10400" dirty="0" smtClean="0"/>
              <a:t>.</a:t>
            </a:r>
            <a:endParaRPr lang="ko-KR" altLang="en-US" sz="10400" dirty="0"/>
          </a:p>
        </p:txBody>
      </p:sp>
    </p:spTree>
    <p:extLst>
      <p:ext uri="{BB962C8B-B14F-4D97-AF65-F5344CB8AC3E}">
        <p14:creationId xmlns="" xmlns:p14="http://schemas.microsoft.com/office/powerpoint/2010/main" val="120326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l"/>
            <a:r>
              <a:rPr lang="ko-KR" altLang="en-US" sz="3600" b="1" dirty="0" smtClean="0">
                <a:solidFill>
                  <a:srgbClr val="00B0F0"/>
                </a:solidFill>
              </a:rPr>
              <a:t>□ 제</a:t>
            </a:r>
            <a:r>
              <a:rPr lang="en-US" altLang="ko-KR" sz="3600" b="1" dirty="0" smtClean="0">
                <a:solidFill>
                  <a:srgbClr val="00B0F0"/>
                </a:solidFill>
              </a:rPr>
              <a:t>4</a:t>
            </a:r>
            <a:r>
              <a:rPr lang="ko-KR" altLang="en-US" sz="3600" b="1" dirty="0" smtClean="0">
                <a:solidFill>
                  <a:srgbClr val="00B0F0"/>
                </a:solidFill>
              </a:rPr>
              <a:t>차 </a:t>
            </a:r>
            <a:r>
              <a:rPr lang="en-US" altLang="ko-KR" sz="3600" b="1" dirty="0" smtClean="0">
                <a:solidFill>
                  <a:srgbClr val="00B0F0"/>
                </a:solidFill>
              </a:rPr>
              <a:t>6</a:t>
            </a:r>
            <a:r>
              <a:rPr lang="ko-KR" altLang="en-US" sz="3600" b="1" dirty="0" err="1" smtClean="0">
                <a:solidFill>
                  <a:srgbClr val="00B0F0"/>
                </a:solidFill>
              </a:rPr>
              <a:t>자회담</a:t>
            </a:r>
            <a:r>
              <a:rPr lang="ko-KR" altLang="en-US" sz="3600" b="1" dirty="0" smtClean="0">
                <a:solidFill>
                  <a:srgbClr val="00B0F0"/>
                </a:solidFill>
              </a:rPr>
              <a:t> 공동성명</a:t>
            </a:r>
            <a:r>
              <a:rPr lang="en-US" altLang="ko-KR" dirty="0" smtClean="0"/>
              <a:t/>
            </a:r>
            <a:br>
              <a:rPr lang="en-US" altLang="ko-KR" dirty="0" smtClean="0"/>
            </a:br>
            <a:r>
              <a:rPr lang="en-US" altLang="ko-KR" dirty="0" smtClean="0"/>
              <a:t>   </a:t>
            </a:r>
            <a:r>
              <a:rPr lang="en-US" altLang="ko-KR" sz="3100" dirty="0" smtClean="0"/>
              <a:t>(2005.9.19, </a:t>
            </a:r>
            <a:r>
              <a:rPr lang="ko-KR" altLang="en-US" sz="3100" dirty="0" smtClean="0"/>
              <a:t>베이징</a:t>
            </a:r>
            <a:r>
              <a:rPr lang="en-US" altLang="ko-KR" sz="3100" dirty="0" smtClean="0"/>
              <a:t>)</a:t>
            </a:r>
            <a:endParaRPr lang="en-US" altLang="ko-KR" sz="3100" dirty="0"/>
          </a:p>
        </p:txBody>
      </p:sp>
      <p:sp>
        <p:nvSpPr>
          <p:cNvPr id="3" name="내용 개체 틀 2"/>
          <p:cNvSpPr>
            <a:spLocks noGrp="1"/>
          </p:cNvSpPr>
          <p:nvPr>
            <p:ph idx="1"/>
          </p:nvPr>
        </p:nvSpPr>
        <p:spPr/>
        <p:txBody>
          <a:bodyPr>
            <a:normAutofit fontScale="47500" lnSpcReduction="20000"/>
          </a:bodyPr>
          <a:lstStyle/>
          <a:p>
            <a:endParaRPr lang="en-US" altLang="ko-KR" dirty="0" smtClean="0"/>
          </a:p>
          <a:p>
            <a:pPr algn="just">
              <a:lnSpc>
                <a:spcPct val="130000"/>
              </a:lnSpc>
            </a:pPr>
            <a:r>
              <a:rPr lang="ko-KR" altLang="en-US" sz="5500" dirty="0" smtClean="0"/>
              <a:t>조선민주주의인민공화국은 모든 핵무기와 현존하는 </a:t>
            </a:r>
            <a:r>
              <a:rPr lang="ko-KR" altLang="en-US" sz="5500" dirty="0" err="1" smtClean="0"/>
              <a:t>핵계획을</a:t>
            </a:r>
            <a:r>
              <a:rPr lang="ko-KR" altLang="en-US" sz="5500" dirty="0" smtClean="0"/>
              <a:t> 포기할 것과</a:t>
            </a:r>
            <a:r>
              <a:rPr lang="en-US" altLang="ko-KR" sz="5500" dirty="0" smtClean="0"/>
              <a:t>, </a:t>
            </a:r>
            <a:r>
              <a:rPr lang="ko-KR" altLang="en-US" sz="5500" dirty="0" smtClean="0"/>
              <a:t>조속한 시일 내에 핵확산금지조약</a:t>
            </a:r>
            <a:r>
              <a:rPr lang="en-US" altLang="ko-KR" sz="5500" dirty="0" smtClean="0"/>
              <a:t>(NPT)</a:t>
            </a:r>
            <a:r>
              <a:rPr lang="ko-KR" altLang="en-US" sz="5500" dirty="0" smtClean="0"/>
              <a:t>과 국제원자력기구</a:t>
            </a:r>
            <a:r>
              <a:rPr lang="en-US" altLang="ko-KR" sz="5500" dirty="0" smtClean="0"/>
              <a:t>(IAEA)</a:t>
            </a:r>
            <a:r>
              <a:rPr lang="ko-KR" altLang="en-US" sz="5500" dirty="0" smtClean="0"/>
              <a:t>의 안전조치에 복귀할 것을 공약하였다</a:t>
            </a:r>
            <a:r>
              <a:rPr lang="en-US" altLang="ko-KR" sz="5500" dirty="0" smtClean="0"/>
              <a:t>. </a:t>
            </a:r>
          </a:p>
          <a:p>
            <a:pPr marL="109728" indent="0" algn="just">
              <a:lnSpc>
                <a:spcPct val="130000"/>
              </a:lnSpc>
              <a:buNone/>
            </a:pPr>
            <a:endParaRPr lang="en-US" altLang="ko-KR" sz="5500" dirty="0" smtClean="0"/>
          </a:p>
          <a:p>
            <a:pPr algn="just">
              <a:lnSpc>
                <a:spcPct val="130000"/>
              </a:lnSpc>
            </a:pPr>
            <a:r>
              <a:rPr lang="ko-KR" altLang="en-US" sz="5500" dirty="0" smtClean="0"/>
              <a:t>미합중국은 한반도에 핵무기를 갖고 있지 않으며</a:t>
            </a:r>
            <a:r>
              <a:rPr lang="en-US" altLang="ko-KR" sz="5500" dirty="0" smtClean="0"/>
              <a:t>, </a:t>
            </a:r>
            <a:r>
              <a:rPr lang="ko-KR" altLang="en-US" sz="5500" dirty="0" smtClean="0"/>
              <a:t>핵무기 또는 재래식 무기로 조선민주주의인민공화국을 공격 또는 침공할 의사가 없다는 것을 확인하였다</a:t>
            </a:r>
            <a:r>
              <a:rPr lang="en-US" altLang="ko-KR" sz="5500" dirty="0" smtClean="0"/>
              <a:t>.</a:t>
            </a:r>
          </a:p>
        </p:txBody>
      </p:sp>
    </p:spTree>
    <p:extLst>
      <p:ext uri="{BB962C8B-B14F-4D97-AF65-F5344CB8AC3E}">
        <p14:creationId xmlns="" xmlns:p14="http://schemas.microsoft.com/office/powerpoint/2010/main" val="3141271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title"/>
          </p:nvPr>
        </p:nvSpPr>
        <p:spPr/>
        <p:txBody>
          <a:bodyPr/>
          <a:lstStyle/>
          <a:p>
            <a:r>
              <a:rPr lang="en-US" altLang="ko-KR" dirty="0">
                <a:solidFill>
                  <a:srgbClr val="00B0F0"/>
                </a:solidFill>
              </a:rPr>
              <a:t>Ⅰ. </a:t>
            </a:r>
            <a:r>
              <a:rPr lang="ko-KR" altLang="en-US" dirty="0" smtClean="0">
                <a:solidFill>
                  <a:srgbClr val="00B0F0"/>
                </a:solidFill>
              </a:rPr>
              <a:t>평화 平和</a:t>
            </a:r>
            <a:r>
              <a:rPr lang="en-US" altLang="ko-KR" dirty="0" smtClean="0">
                <a:solidFill>
                  <a:srgbClr val="00B0F0"/>
                </a:solidFill>
              </a:rPr>
              <a:t> peace</a:t>
            </a:r>
            <a:endParaRPr lang="ko-KR" altLang="en-US" dirty="0">
              <a:solidFill>
                <a:srgbClr val="00B0F0"/>
              </a:solidFill>
            </a:endParaRPr>
          </a:p>
        </p:txBody>
      </p:sp>
      <p:sp>
        <p:nvSpPr>
          <p:cNvPr id="2" name="내용 개체 틀 1"/>
          <p:cNvSpPr>
            <a:spLocks noGrp="1"/>
          </p:cNvSpPr>
          <p:nvPr>
            <p:ph idx="1"/>
          </p:nvPr>
        </p:nvSpPr>
        <p:spPr/>
        <p:txBody>
          <a:bodyPr>
            <a:normAutofit fontScale="85000" lnSpcReduction="10000"/>
          </a:bodyPr>
          <a:lstStyle/>
          <a:p>
            <a:pPr marL="109728" indent="0">
              <a:buNone/>
            </a:pPr>
            <a:r>
              <a:rPr lang="en-US" altLang="ko-KR" sz="3200" b="1" dirty="0">
                <a:solidFill>
                  <a:srgbClr val="FF0000"/>
                </a:solidFill>
              </a:rPr>
              <a:t>1. </a:t>
            </a:r>
            <a:r>
              <a:rPr lang="ko-KR" altLang="en-US" sz="3200" b="1" dirty="0">
                <a:solidFill>
                  <a:srgbClr val="FF0000"/>
                </a:solidFill>
              </a:rPr>
              <a:t>말뜻</a:t>
            </a:r>
          </a:p>
          <a:p>
            <a:pPr>
              <a:buNone/>
            </a:pPr>
            <a:endParaRPr lang="ko-KR" altLang="en-US" dirty="0"/>
          </a:p>
          <a:p>
            <a:r>
              <a:rPr lang="en-US" altLang="ko-KR" dirty="0"/>
              <a:t>the Latin </a:t>
            </a:r>
            <a:r>
              <a:rPr lang="en-US" altLang="ko-KR" i="1" dirty="0" err="1"/>
              <a:t>pax</a:t>
            </a:r>
            <a:r>
              <a:rPr lang="en-US" altLang="ko-KR" dirty="0"/>
              <a:t>, </a:t>
            </a:r>
            <a:r>
              <a:rPr lang="ko-KR" altLang="en-US" dirty="0"/>
              <a:t>질서</a:t>
            </a:r>
          </a:p>
          <a:p>
            <a:r>
              <a:rPr lang="en-US" altLang="ko-KR" dirty="0"/>
              <a:t>the Hebrew </a:t>
            </a:r>
            <a:r>
              <a:rPr lang="en-US" altLang="ko-KR" i="1" dirty="0"/>
              <a:t>shalom</a:t>
            </a:r>
            <a:r>
              <a:rPr lang="en-US" altLang="ko-KR" dirty="0"/>
              <a:t> and the Arabic </a:t>
            </a:r>
            <a:r>
              <a:rPr lang="en-US" altLang="ko-KR" i="1" dirty="0"/>
              <a:t>salaam</a:t>
            </a:r>
            <a:r>
              <a:rPr lang="en-US" altLang="ko-KR" dirty="0"/>
              <a:t>, </a:t>
            </a:r>
            <a:r>
              <a:rPr lang="ko-KR" altLang="en-US" dirty="0"/>
              <a:t>평화</a:t>
            </a:r>
            <a:r>
              <a:rPr lang="en-US" altLang="ko-KR" dirty="0"/>
              <a:t>, </a:t>
            </a:r>
            <a:r>
              <a:rPr lang="ko-KR" altLang="en-US" dirty="0"/>
              <a:t>정의</a:t>
            </a:r>
            <a:r>
              <a:rPr lang="en-US" altLang="ko-KR" dirty="0"/>
              <a:t>, </a:t>
            </a:r>
            <a:r>
              <a:rPr lang="ko-KR" altLang="en-US" dirty="0"/>
              <a:t>건강</a:t>
            </a:r>
            <a:r>
              <a:rPr lang="en-US" altLang="ko-KR" dirty="0"/>
              <a:t>, </a:t>
            </a:r>
            <a:r>
              <a:rPr lang="ko-KR" altLang="en-US" dirty="0"/>
              <a:t>안전</a:t>
            </a:r>
            <a:r>
              <a:rPr lang="en-US" altLang="ko-KR" dirty="0"/>
              <a:t>, </a:t>
            </a:r>
            <a:r>
              <a:rPr lang="ko-KR" altLang="en-US" dirty="0"/>
              <a:t>복지</a:t>
            </a:r>
            <a:r>
              <a:rPr lang="en-US" altLang="ko-KR" dirty="0"/>
              <a:t>, </a:t>
            </a:r>
            <a:r>
              <a:rPr lang="ko-KR" altLang="en-US" dirty="0"/>
              <a:t>평등</a:t>
            </a:r>
            <a:r>
              <a:rPr lang="en-US" altLang="ko-KR" dirty="0"/>
              <a:t>, </a:t>
            </a:r>
            <a:r>
              <a:rPr lang="ko-KR" altLang="en-US" dirty="0"/>
              <a:t>안보 등</a:t>
            </a:r>
          </a:p>
          <a:p>
            <a:r>
              <a:rPr lang="ko-KR" altLang="en-US" dirty="0"/>
              <a:t>인사</a:t>
            </a:r>
            <a:r>
              <a:rPr lang="en-US" altLang="ko-KR" dirty="0"/>
              <a:t>, </a:t>
            </a:r>
            <a:r>
              <a:rPr lang="en-US" altLang="ko-KR" i="1" dirty="0"/>
              <a:t>Aloha or salaam</a:t>
            </a:r>
            <a:r>
              <a:rPr lang="en-US" altLang="ko-KR" dirty="0"/>
              <a:t>, </a:t>
            </a:r>
            <a:r>
              <a:rPr lang="ko-KR" altLang="en-US" dirty="0"/>
              <a:t>사자와의 이별</a:t>
            </a:r>
          </a:p>
          <a:p>
            <a:r>
              <a:rPr lang="ko-KR" altLang="en-US" dirty="0"/>
              <a:t>불교</a:t>
            </a:r>
            <a:r>
              <a:rPr lang="en-US" altLang="ko-KR" dirty="0"/>
              <a:t>, </a:t>
            </a:r>
            <a:r>
              <a:rPr lang="ko-KR" altLang="en-US" dirty="0"/>
              <a:t>모든 고통의 종식으로부터 획득되는 감정  </a:t>
            </a:r>
          </a:p>
          <a:p>
            <a:r>
              <a:rPr lang="ko-KR" altLang="en-US" dirty="0"/>
              <a:t>이슬람 </a:t>
            </a:r>
            <a:r>
              <a:rPr lang="en-US" altLang="ko-KR" i="1" dirty="0"/>
              <a:t>Islam</a:t>
            </a:r>
            <a:r>
              <a:rPr lang="en-US" altLang="ko-KR" dirty="0"/>
              <a:t>, </a:t>
            </a:r>
            <a:r>
              <a:rPr lang="ko-KR" altLang="en-US" dirty="0"/>
              <a:t>알라에게 순종하고 겸손한 사람 </a:t>
            </a:r>
          </a:p>
          <a:p>
            <a:endParaRPr lang="ko-KR" altLang="en-US" dirty="0"/>
          </a:p>
          <a:p>
            <a:pPr marL="109728" indent="0">
              <a:buNone/>
            </a:pPr>
            <a:r>
              <a:rPr lang="ko-KR" altLang="en-US" dirty="0" smtClean="0"/>
              <a:t> ☞ </a:t>
            </a:r>
            <a:r>
              <a:rPr lang="ko-KR" altLang="en-US" dirty="0">
                <a:solidFill>
                  <a:srgbClr val="FF0000"/>
                </a:solidFill>
              </a:rPr>
              <a:t>두 가지 </a:t>
            </a:r>
            <a:r>
              <a:rPr lang="ko-KR" altLang="en-US" dirty="0" smtClean="0">
                <a:solidFill>
                  <a:srgbClr val="FF0000"/>
                </a:solidFill>
              </a:rPr>
              <a:t>평화</a:t>
            </a:r>
            <a:r>
              <a:rPr lang="en-US" altLang="ko-KR" dirty="0" smtClean="0">
                <a:solidFill>
                  <a:srgbClr val="FF0000"/>
                </a:solidFill>
              </a:rPr>
              <a:t>?</a:t>
            </a:r>
            <a:endParaRPr lang="ko-KR" altLang="en-US" dirty="0">
              <a:solidFill>
                <a:srgbClr val="FF0000"/>
              </a:solidFill>
            </a:endParaRPr>
          </a:p>
        </p:txBody>
      </p:sp>
    </p:spTree>
    <p:extLst>
      <p:ext uri="{BB962C8B-B14F-4D97-AF65-F5344CB8AC3E}">
        <p14:creationId xmlns="" xmlns:p14="http://schemas.microsoft.com/office/powerpoint/2010/main" val="262369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ko-KR" altLang="en-US" sz="2800" b="1" dirty="0">
                <a:solidFill>
                  <a:schemeClr val="tx2">
                    <a:lumMod val="60000"/>
                    <a:lumOff val="40000"/>
                  </a:schemeClr>
                </a:solidFill>
              </a:rPr>
              <a:t>□ 제</a:t>
            </a:r>
            <a:r>
              <a:rPr lang="en-US" altLang="ko-KR" sz="2800" b="1" dirty="0">
                <a:solidFill>
                  <a:schemeClr val="tx2">
                    <a:lumMod val="60000"/>
                    <a:lumOff val="40000"/>
                  </a:schemeClr>
                </a:solidFill>
              </a:rPr>
              <a:t>4</a:t>
            </a:r>
            <a:r>
              <a:rPr lang="ko-KR" altLang="en-US" sz="2800" b="1" dirty="0">
                <a:solidFill>
                  <a:schemeClr val="tx2">
                    <a:lumMod val="60000"/>
                    <a:lumOff val="40000"/>
                  </a:schemeClr>
                </a:solidFill>
              </a:rPr>
              <a:t>차 </a:t>
            </a:r>
            <a:r>
              <a:rPr lang="en-US" altLang="ko-KR" sz="2800" b="1" dirty="0">
                <a:solidFill>
                  <a:schemeClr val="tx2">
                    <a:lumMod val="60000"/>
                    <a:lumOff val="40000"/>
                  </a:schemeClr>
                </a:solidFill>
              </a:rPr>
              <a:t>6</a:t>
            </a:r>
            <a:r>
              <a:rPr lang="ko-KR" altLang="en-US" sz="2800" b="1" dirty="0" err="1">
                <a:solidFill>
                  <a:schemeClr val="tx2">
                    <a:lumMod val="60000"/>
                    <a:lumOff val="40000"/>
                  </a:schemeClr>
                </a:solidFill>
              </a:rPr>
              <a:t>자회담</a:t>
            </a:r>
            <a:r>
              <a:rPr lang="ko-KR" altLang="en-US" sz="2800" b="1" dirty="0">
                <a:solidFill>
                  <a:schemeClr val="tx2">
                    <a:lumMod val="60000"/>
                    <a:lumOff val="40000"/>
                  </a:schemeClr>
                </a:solidFill>
              </a:rPr>
              <a:t> </a:t>
            </a:r>
            <a:r>
              <a:rPr lang="ko-KR" altLang="en-US" sz="2800" b="1" dirty="0" smtClean="0">
                <a:solidFill>
                  <a:schemeClr val="tx2">
                    <a:lumMod val="60000"/>
                    <a:lumOff val="40000"/>
                  </a:schemeClr>
                </a:solidFill>
              </a:rPr>
              <a:t>공동성명</a:t>
            </a:r>
            <a:endParaRPr lang="ko-KR" altLang="en-US" sz="2800" b="1" dirty="0">
              <a:solidFill>
                <a:schemeClr val="tx2">
                  <a:lumMod val="60000"/>
                  <a:lumOff val="40000"/>
                </a:schemeClr>
              </a:solidFill>
            </a:endParaRPr>
          </a:p>
        </p:txBody>
      </p:sp>
      <p:sp>
        <p:nvSpPr>
          <p:cNvPr id="3" name="내용 개체 틀 2"/>
          <p:cNvSpPr>
            <a:spLocks noGrp="1"/>
          </p:cNvSpPr>
          <p:nvPr>
            <p:ph idx="1"/>
          </p:nvPr>
        </p:nvSpPr>
        <p:spPr/>
        <p:txBody>
          <a:bodyPr>
            <a:normAutofit/>
          </a:bodyPr>
          <a:lstStyle/>
          <a:p>
            <a:pPr algn="just"/>
            <a:endParaRPr lang="en-US" altLang="ko-KR" sz="2800" dirty="0" smtClean="0"/>
          </a:p>
          <a:p>
            <a:pPr algn="just"/>
            <a:r>
              <a:rPr lang="ko-KR" altLang="en-US" sz="2800" dirty="0" smtClean="0"/>
              <a:t>조선민주주의인민공화국과 미합중국은 상호 주권을 존중하고</a:t>
            </a:r>
            <a:r>
              <a:rPr lang="en-US" altLang="ko-KR" sz="2800" dirty="0" smtClean="0"/>
              <a:t>, </a:t>
            </a:r>
            <a:r>
              <a:rPr lang="ko-KR" altLang="en-US" sz="2800" dirty="0" smtClean="0"/>
              <a:t>평화적으로 공존하며</a:t>
            </a:r>
            <a:r>
              <a:rPr lang="en-US" altLang="ko-KR" sz="2800" dirty="0" smtClean="0"/>
              <a:t>, </a:t>
            </a:r>
            <a:r>
              <a:rPr lang="ko-KR" altLang="en-US" sz="2800" dirty="0" smtClean="0"/>
              <a:t>각자의 정책에 따라 관계정상화를 위한 조치를 취할 것을 약속하였다</a:t>
            </a:r>
            <a:r>
              <a:rPr lang="en-US" altLang="ko-KR" sz="2800" dirty="0" smtClean="0"/>
              <a:t>.</a:t>
            </a:r>
          </a:p>
          <a:p>
            <a:pPr algn="just"/>
            <a:endParaRPr lang="en-US" altLang="ko-KR" sz="2800" dirty="0"/>
          </a:p>
          <a:p>
            <a:pPr algn="just"/>
            <a:r>
              <a:rPr lang="ko-KR" altLang="en-US" sz="2800" dirty="0" smtClean="0"/>
              <a:t>직접 관련 당사국들은 적절한 별도 포럼에서 한반도의 항구적 평화체제에 관한 협상을 가질 것이다</a:t>
            </a:r>
            <a:r>
              <a:rPr lang="en-US" altLang="ko-KR" sz="2800" dirty="0" smtClean="0"/>
              <a:t>.</a:t>
            </a:r>
            <a:endParaRPr lang="ko-KR" altLang="en-US" sz="2800" dirty="0"/>
          </a:p>
        </p:txBody>
      </p:sp>
    </p:spTree>
    <p:extLst>
      <p:ext uri="{BB962C8B-B14F-4D97-AF65-F5344CB8AC3E}">
        <p14:creationId xmlns="" xmlns:p14="http://schemas.microsoft.com/office/powerpoint/2010/main" val="3893477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en-US" altLang="ko-KR" sz="3600" b="1" dirty="0" smtClean="0">
                <a:solidFill>
                  <a:schemeClr val="accent6"/>
                </a:solidFill>
              </a:rPr>
              <a:t>3. </a:t>
            </a:r>
            <a:r>
              <a:rPr lang="ko-KR" altLang="en-US" sz="3600" b="1" dirty="0" smtClean="0">
                <a:solidFill>
                  <a:schemeClr val="accent6"/>
                </a:solidFill>
              </a:rPr>
              <a:t>한반도 인권</a:t>
            </a:r>
            <a:endParaRPr lang="ko-KR" altLang="en-US" sz="3600" dirty="0"/>
          </a:p>
        </p:txBody>
      </p:sp>
      <p:sp>
        <p:nvSpPr>
          <p:cNvPr id="3" name="내용 개체 틀 2"/>
          <p:cNvSpPr>
            <a:spLocks noGrp="1"/>
          </p:cNvSpPr>
          <p:nvPr>
            <p:ph idx="1"/>
          </p:nvPr>
        </p:nvSpPr>
        <p:spPr/>
        <p:txBody>
          <a:bodyPr>
            <a:noAutofit/>
          </a:bodyPr>
          <a:lstStyle/>
          <a:p>
            <a:pPr marL="0" indent="0" algn="just">
              <a:lnSpc>
                <a:spcPct val="120000"/>
              </a:lnSpc>
              <a:buNone/>
            </a:pPr>
            <a:r>
              <a:rPr lang="ko-KR" altLang="en-US" dirty="0" smtClean="0">
                <a:solidFill>
                  <a:srgbClr val="00B0F0"/>
                </a:solidFill>
              </a:rPr>
              <a:t>□ 북한인권에 대한 국가인권위원회의 입장</a:t>
            </a:r>
            <a:r>
              <a:rPr lang="en-US" altLang="ko-KR" dirty="0" smtClean="0"/>
              <a:t/>
            </a:r>
            <a:br>
              <a:rPr lang="en-US" altLang="ko-KR" dirty="0" smtClean="0"/>
            </a:br>
            <a:r>
              <a:rPr lang="en-US" altLang="ko-KR" dirty="0" smtClean="0"/>
              <a:t>   (2006.12.11)</a:t>
            </a:r>
          </a:p>
          <a:p>
            <a:pPr marL="0" indent="0" algn="just">
              <a:lnSpc>
                <a:spcPct val="120000"/>
              </a:lnSpc>
              <a:buNone/>
            </a:pPr>
            <a:endParaRPr lang="en-US" altLang="ko-KR" dirty="0" smtClean="0"/>
          </a:p>
          <a:p>
            <a:pPr marL="0" indent="0" algn="just">
              <a:lnSpc>
                <a:spcPct val="120000"/>
              </a:lnSpc>
              <a:buNone/>
            </a:pPr>
            <a:r>
              <a:rPr lang="en-US" altLang="ko-KR" dirty="0" smtClean="0"/>
              <a:t>(1) </a:t>
            </a:r>
            <a:r>
              <a:rPr lang="ko-KR" altLang="en-US" dirty="0" smtClean="0"/>
              <a:t>인권의 보편성 존중</a:t>
            </a:r>
            <a:r>
              <a:rPr lang="en-US" altLang="ko-KR" dirty="0" smtClean="0"/>
              <a:t>.</a:t>
            </a:r>
          </a:p>
          <a:p>
            <a:pPr marL="0" indent="0" algn="just">
              <a:lnSpc>
                <a:spcPct val="120000"/>
              </a:lnSpc>
              <a:buNone/>
            </a:pPr>
            <a:r>
              <a:rPr lang="en-US" altLang="ko-KR" dirty="0" smtClean="0"/>
              <a:t>(2) </a:t>
            </a:r>
            <a:r>
              <a:rPr lang="ko-KR" altLang="en-US" dirty="0" smtClean="0"/>
              <a:t>평화적 방법</a:t>
            </a:r>
            <a:r>
              <a:rPr lang="en-US" altLang="ko-KR" dirty="0" smtClean="0"/>
              <a:t>.</a:t>
            </a:r>
          </a:p>
          <a:p>
            <a:pPr marL="0" indent="0" algn="just">
              <a:lnSpc>
                <a:spcPct val="120000"/>
              </a:lnSpc>
              <a:buNone/>
            </a:pPr>
            <a:r>
              <a:rPr lang="en-US" altLang="ko-KR" dirty="0" smtClean="0"/>
              <a:t>(3) </a:t>
            </a:r>
            <a:r>
              <a:rPr lang="ko-KR" altLang="en-US" dirty="0" smtClean="0"/>
              <a:t>실질 개선</a:t>
            </a:r>
            <a:r>
              <a:rPr lang="en-US" altLang="ko-KR" dirty="0" smtClean="0"/>
              <a:t> </a:t>
            </a:r>
          </a:p>
        </p:txBody>
      </p:sp>
    </p:spTree>
    <p:extLst>
      <p:ext uri="{BB962C8B-B14F-4D97-AF65-F5344CB8AC3E}">
        <p14:creationId xmlns="" xmlns:p14="http://schemas.microsoft.com/office/powerpoint/2010/main" val="3510204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en-US" altLang="ko-KR" sz="3600" b="1" dirty="0" smtClean="0">
                <a:solidFill>
                  <a:schemeClr val="accent6"/>
                </a:solidFill>
              </a:rPr>
              <a:t>3. </a:t>
            </a:r>
            <a:r>
              <a:rPr lang="ko-KR" altLang="en-US" sz="3600" b="1" dirty="0" smtClean="0">
                <a:solidFill>
                  <a:schemeClr val="accent6"/>
                </a:solidFill>
              </a:rPr>
              <a:t>한반도 인권</a:t>
            </a:r>
            <a:endParaRPr lang="ko-KR" altLang="en-US" sz="3600" b="1" dirty="0">
              <a:solidFill>
                <a:schemeClr val="accent6"/>
              </a:solidFill>
            </a:endParaRPr>
          </a:p>
        </p:txBody>
      </p:sp>
      <p:sp>
        <p:nvSpPr>
          <p:cNvPr id="3" name="내용 개체 틀 2"/>
          <p:cNvSpPr>
            <a:spLocks noGrp="1"/>
          </p:cNvSpPr>
          <p:nvPr>
            <p:ph idx="1"/>
          </p:nvPr>
        </p:nvSpPr>
        <p:spPr/>
        <p:txBody>
          <a:bodyPr>
            <a:normAutofit/>
          </a:bodyPr>
          <a:lstStyle/>
          <a:p>
            <a:endParaRPr lang="en-US" altLang="ko-KR" dirty="0"/>
          </a:p>
          <a:p>
            <a:pPr marL="0" indent="0">
              <a:buNone/>
            </a:pPr>
            <a:r>
              <a:rPr lang="ko-KR" altLang="en-US" dirty="0" smtClean="0"/>
              <a:t>□ </a:t>
            </a:r>
            <a:r>
              <a:rPr lang="en-US" altLang="ko-KR" dirty="0" smtClean="0">
                <a:solidFill>
                  <a:srgbClr val="00B0F0"/>
                </a:solidFill>
              </a:rPr>
              <a:t>『</a:t>
            </a:r>
            <a:r>
              <a:rPr lang="ko-KR" altLang="en-US" dirty="0" smtClean="0">
                <a:solidFill>
                  <a:srgbClr val="00B0F0"/>
                </a:solidFill>
              </a:rPr>
              <a:t>코리아 인권</a:t>
            </a:r>
            <a:r>
              <a:rPr lang="en-US" altLang="ko-KR" dirty="0" smtClean="0">
                <a:solidFill>
                  <a:srgbClr val="00B0F0"/>
                </a:solidFill>
              </a:rPr>
              <a:t>: </a:t>
            </a:r>
            <a:r>
              <a:rPr lang="ko-KR" altLang="en-US" dirty="0" smtClean="0">
                <a:solidFill>
                  <a:srgbClr val="00B0F0"/>
                </a:solidFill>
              </a:rPr>
              <a:t>한반도 평화와 북한인권</a:t>
            </a:r>
            <a:r>
              <a:rPr lang="en-US" altLang="ko-KR" dirty="0" smtClean="0">
                <a:solidFill>
                  <a:srgbClr val="00B0F0"/>
                </a:solidFill>
              </a:rPr>
              <a:t>』</a:t>
            </a:r>
          </a:p>
          <a:p>
            <a:pPr marL="0" indent="0">
              <a:buNone/>
            </a:pPr>
            <a:r>
              <a:rPr lang="en-US" altLang="ko-KR" dirty="0"/>
              <a:t> </a:t>
            </a:r>
            <a:r>
              <a:rPr lang="en-US" altLang="ko-KR" dirty="0" smtClean="0"/>
              <a:t>    (</a:t>
            </a:r>
            <a:r>
              <a:rPr lang="ko-KR" altLang="en-US" dirty="0" err="1" smtClean="0"/>
              <a:t>서보혁</a:t>
            </a:r>
            <a:r>
              <a:rPr lang="en-US" altLang="ko-KR" dirty="0" smtClean="0"/>
              <a:t>, 2011)</a:t>
            </a:r>
          </a:p>
          <a:p>
            <a:pPr marL="0" indent="0">
              <a:buNone/>
            </a:pPr>
            <a:endParaRPr lang="en-US" altLang="ko-KR" dirty="0" smtClean="0"/>
          </a:p>
          <a:p>
            <a:pPr algn="just"/>
            <a:r>
              <a:rPr lang="ko-KR" altLang="en-US" sz="2800" dirty="0" smtClean="0"/>
              <a:t>남북한이 국제인권원리와 상호존중을 바탕으로 한 인권 개선에 협력하는 과정</a:t>
            </a:r>
          </a:p>
          <a:p>
            <a:pPr marL="0" indent="0" algn="just">
              <a:buNone/>
            </a:pPr>
            <a:r>
              <a:rPr lang="ko-KR" altLang="en-US" sz="2800" dirty="0"/>
              <a:t> </a:t>
            </a:r>
            <a:r>
              <a:rPr lang="ko-KR" altLang="en-US" sz="2800" dirty="0" smtClean="0"/>
              <a:t> </a:t>
            </a:r>
            <a:r>
              <a:rPr lang="en-US" altLang="ko-KR" sz="2800" dirty="0" smtClean="0"/>
              <a:t>- </a:t>
            </a:r>
            <a:r>
              <a:rPr lang="ko-KR" altLang="en-US" sz="2800" dirty="0" smtClean="0"/>
              <a:t>인권친화적 통일 준비</a:t>
            </a:r>
          </a:p>
          <a:p>
            <a:pPr marL="0" indent="0" algn="just">
              <a:buNone/>
            </a:pPr>
            <a:r>
              <a:rPr lang="ko-KR" altLang="en-US" sz="2800" dirty="0"/>
              <a:t> </a:t>
            </a:r>
            <a:r>
              <a:rPr lang="ko-KR" altLang="en-US" sz="2800" dirty="0" smtClean="0"/>
              <a:t> </a:t>
            </a:r>
            <a:r>
              <a:rPr lang="en-US" altLang="ko-KR" sz="2800" dirty="0" smtClean="0"/>
              <a:t>- </a:t>
            </a:r>
            <a:r>
              <a:rPr lang="ko-KR" altLang="en-US" sz="2800" dirty="0" smtClean="0"/>
              <a:t>아시아 인권 증진에 기여</a:t>
            </a:r>
            <a:endParaRPr lang="ko-KR" altLang="en-US" sz="2800" dirty="0"/>
          </a:p>
        </p:txBody>
      </p:sp>
    </p:spTree>
    <p:extLst>
      <p:ext uri="{BB962C8B-B14F-4D97-AF65-F5344CB8AC3E}">
        <p14:creationId xmlns="" xmlns:p14="http://schemas.microsoft.com/office/powerpoint/2010/main" val="3867032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ctr"/>
            <a:r>
              <a:rPr lang="en-US" altLang="ko-KR" dirty="0" smtClean="0">
                <a:solidFill>
                  <a:srgbClr val="00B0F0"/>
                </a:solidFill>
              </a:rPr>
              <a:t>Ⅳ. </a:t>
            </a:r>
            <a:r>
              <a:rPr lang="ko-KR" altLang="en-US" dirty="0" smtClean="0">
                <a:solidFill>
                  <a:srgbClr val="00B0F0"/>
                </a:solidFill>
              </a:rPr>
              <a:t>결론</a:t>
            </a:r>
            <a:endParaRPr lang="ko-KR" altLang="en-US" dirty="0">
              <a:solidFill>
                <a:srgbClr val="00B0F0"/>
              </a:solidFill>
            </a:endParaRPr>
          </a:p>
        </p:txBody>
      </p:sp>
      <p:sp>
        <p:nvSpPr>
          <p:cNvPr id="3" name="내용 개체 틀 2"/>
          <p:cNvSpPr>
            <a:spLocks noGrp="1"/>
          </p:cNvSpPr>
          <p:nvPr>
            <p:ph idx="1"/>
          </p:nvPr>
        </p:nvSpPr>
        <p:spPr/>
        <p:txBody>
          <a:bodyPr>
            <a:normAutofit fontScale="77500" lnSpcReduction="20000"/>
          </a:bodyPr>
          <a:lstStyle/>
          <a:p>
            <a:pPr marL="0" indent="0">
              <a:lnSpc>
                <a:spcPct val="140000"/>
              </a:lnSpc>
              <a:buNone/>
            </a:pPr>
            <a:r>
              <a:rPr lang="en-US" altLang="ko-KR" sz="4100" dirty="0" smtClean="0">
                <a:latin typeface="HY수평선M" pitchFamily="18" charset="-127"/>
                <a:ea typeface="HY수평선M" pitchFamily="18" charset="-127"/>
              </a:rPr>
              <a:t>1. </a:t>
            </a:r>
            <a:r>
              <a:rPr lang="ko-KR" altLang="en-US" sz="4100" dirty="0" smtClean="0">
                <a:latin typeface="HY수평선M" pitchFamily="18" charset="-127"/>
                <a:ea typeface="HY수평선M" pitchFamily="18" charset="-127"/>
              </a:rPr>
              <a:t>개념의 진화와 포용성</a:t>
            </a:r>
            <a:endParaRPr lang="en-US" altLang="ko-KR" sz="4100" dirty="0" smtClean="0">
              <a:latin typeface="HY수평선M" pitchFamily="18" charset="-127"/>
              <a:ea typeface="HY수평선M" pitchFamily="18" charset="-127"/>
            </a:endParaRPr>
          </a:p>
          <a:p>
            <a:pPr marL="0" indent="0">
              <a:lnSpc>
                <a:spcPct val="140000"/>
              </a:lnSpc>
              <a:buNone/>
            </a:pPr>
            <a:r>
              <a:rPr lang="en-US" altLang="ko-KR" sz="4100" dirty="0" smtClean="0">
                <a:latin typeface="HY수평선M" pitchFamily="18" charset="-127"/>
                <a:ea typeface="HY수평선M" pitchFamily="18" charset="-127"/>
              </a:rPr>
              <a:t>2. </a:t>
            </a:r>
            <a:r>
              <a:rPr lang="ko-KR" altLang="en-US" sz="4100" dirty="0" smtClean="0">
                <a:latin typeface="HY수평선M" pitchFamily="18" charset="-127"/>
                <a:ea typeface="HY수평선M" pitchFamily="18" charset="-127"/>
              </a:rPr>
              <a:t>보편가치</a:t>
            </a:r>
            <a:r>
              <a:rPr lang="en-US" altLang="ko-KR" sz="4100" dirty="0" smtClean="0">
                <a:latin typeface="HY수평선M" pitchFamily="18" charset="-127"/>
                <a:ea typeface="HY수평선M" pitchFamily="18" charset="-127"/>
              </a:rPr>
              <a:t>, </a:t>
            </a:r>
            <a:r>
              <a:rPr lang="ko-KR" altLang="en-US" sz="4100" dirty="0" smtClean="0">
                <a:latin typeface="HY수평선M" pitchFamily="18" charset="-127"/>
                <a:ea typeface="HY수평선M" pitchFamily="18" charset="-127"/>
              </a:rPr>
              <a:t>인권과 평화의 상호의존성</a:t>
            </a:r>
            <a:endParaRPr lang="en-US" altLang="ko-KR" sz="4100" dirty="0" smtClean="0">
              <a:latin typeface="HY수평선M" pitchFamily="18" charset="-127"/>
              <a:ea typeface="HY수평선M" pitchFamily="18" charset="-127"/>
            </a:endParaRPr>
          </a:p>
          <a:p>
            <a:pPr marL="0" indent="0">
              <a:lnSpc>
                <a:spcPct val="140000"/>
              </a:lnSpc>
              <a:buNone/>
            </a:pPr>
            <a:r>
              <a:rPr lang="en-US" altLang="ko-KR" sz="4100" dirty="0" smtClean="0">
                <a:latin typeface="HY수평선M" pitchFamily="18" charset="-127"/>
                <a:ea typeface="HY수평선M" pitchFamily="18" charset="-127"/>
              </a:rPr>
              <a:t>3. </a:t>
            </a:r>
            <a:r>
              <a:rPr lang="ko-KR" altLang="en-US" sz="4100" dirty="0" smtClean="0">
                <a:latin typeface="HY수평선M" pitchFamily="18" charset="-127"/>
                <a:ea typeface="HY수평선M" pitchFamily="18" charset="-127"/>
              </a:rPr>
              <a:t>한반도 인권과 평화의 병행 추진</a:t>
            </a:r>
            <a:endParaRPr lang="en-US" altLang="ko-KR" sz="4100" dirty="0" smtClean="0">
              <a:latin typeface="HY수평선M" pitchFamily="18" charset="-127"/>
              <a:ea typeface="HY수평선M" pitchFamily="18" charset="-127"/>
            </a:endParaRPr>
          </a:p>
          <a:p>
            <a:pPr marL="0" indent="0">
              <a:lnSpc>
                <a:spcPct val="140000"/>
              </a:lnSpc>
              <a:buNone/>
            </a:pPr>
            <a:r>
              <a:rPr lang="en-US" altLang="ko-KR" sz="4100" dirty="0" smtClean="0">
                <a:latin typeface="HY수평선M" pitchFamily="18" charset="-127"/>
                <a:ea typeface="HY수평선M" pitchFamily="18" charset="-127"/>
              </a:rPr>
              <a:t>4. </a:t>
            </a:r>
            <a:r>
              <a:rPr lang="ko-KR" altLang="en-US" sz="4100" dirty="0" smtClean="0">
                <a:latin typeface="HY수평선M" pitchFamily="18" charset="-127"/>
                <a:ea typeface="HY수평선M" pitchFamily="18" charset="-127"/>
              </a:rPr>
              <a:t>건설적</a:t>
            </a:r>
            <a:r>
              <a:rPr lang="en-US" altLang="ko-KR" sz="4100" dirty="0" smtClean="0">
                <a:latin typeface="HY수평선M" pitchFamily="18" charset="-127"/>
                <a:ea typeface="HY수평선M" pitchFamily="18" charset="-127"/>
              </a:rPr>
              <a:t>, </a:t>
            </a:r>
            <a:r>
              <a:rPr lang="ko-KR" altLang="en-US" sz="4100" dirty="0" smtClean="0">
                <a:latin typeface="HY수평선M" pitchFamily="18" charset="-127"/>
                <a:ea typeface="HY수평선M" pitchFamily="18" charset="-127"/>
              </a:rPr>
              <a:t>협력적 태도</a:t>
            </a:r>
            <a:endParaRPr lang="en-US" altLang="ko-KR" sz="4100" dirty="0" smtClean="0">
              <a:latin typeface="HY수평선M" pitchFamily="18" charset="-127"/>
              <a:ea typeface="HY수평선M" pitchFamily="18" charset="-127"/>
            </a:endParaRPr>
          </a:p>
          <a:p>
            <a:pPr>
              <a:buFontTx/>
              <a:buChar char="-"/>
            </a:pPr>
            <a:endParaRPr lang="en-US" altLang="ko-KR" dirty="0"/>
          </a:p>
          <a:p>
            <a:pPr marL="0" indent="0">
              <a:buNone/>
            </a:pPr>
            <a:r>
              <a:rPr lang="ko-KR" altLang="en-US" sz="3600" dirty="0" smtClean="0"/>
              <a:t>☞ </a:t>
            </a:r>
            <a:r>
              <a:rPr lang="ko-KR" altLang="en-US" sz="3600" dirty="0" smtClean="0">
                <a:solidFill>
                  <a:srgbClr val="0070C0"/>
                </a:solidFill>
                <a:latin typeface="HY울릉도M" pitchFamily="18" charset="-127"/>
                <a:ea typeface="HY울릉도M" pitchFamily="18" charset="-127"/>
              </a:rPr>
              <a:t>한반도 통일</a:t>
            </a:r>
            <a:endParaRPr lang="en-US" altLang="ko-KR" sz="3600" dirty="0" smtClean="0">
              <a:solidFill>
                <a:srgbClr val="0070C0"/>
              </a:solidFill>
              <a:latin typeface="HY울릉도M" pitchFamily="18" charset="-127"/>
              <a:ea typeface="HY울릉도M" pitchFamily="18" charset="-127"/>
            </a:endParaRPr>
          </a:p>
          <a:p>
            <a:pPr marL="0" indent="0" algn="just">
              <a:buNone/>
            </a:pPr>
            <a:r>
              <a:rPr lang="en-US" altLang="ko-KR" sz="3600" dirty="0" smtClean="0"/>
              <a:t> </a:t>
            </a:r>
            <a:r>
              <a:rPr lang="ko-KR" altLang="en-US" sz="3600" dirty="0" smtClean="0"/>
              <a:t>남북 협력과 국제 지지로 보편가치를 한반도에 구</a:t>
            </a:r>
            <a:endParaRPr lang="en-US" altLang="ko-KR" sz="3600" dirty="0" smtClean="0"/>
          </a:p>
          <a:p>
            <a:pPr marL="0" indent="0" algn="just">
              <a:buNone/>
            </a:pPr>
            <a:r>
              <a:rPr lang="en-US" altLang="ko-KR" sz="3600" dirty="0" smtClean="0"/>
              <a:t> </a:t>
            </a:r>
            <a:r>
              <a:rPr lang="ko-KR" altLang="en-US" sz="3600" dirty="0" smtClean="0"/>
              <a:t>현하는 과정</a:t>
            </a:r>
            <a:endParaRPr lang="ko-KR" altLang="en-US" sz="3600" dirty="0"/>
          </a:p>
        </p:txBody>
      </p:sp>
    </p:spTree>
    <p:extLst>
      <p:ext uri="{BB962C8B-B14F-4D97-AF65-F5344CB8AC3E}">
        <p14:creationId xmlns="" xmlns:p14="http://schemas.microsoft.com/office/powerpoint/2010/main" val="1416385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en-US" sz="4000" dirty="0" smtClean="0">
                <a:solidFill>
                  <a:srgbClr val="00B0F0"/>
                </a:solidFill>
              </a:rPr>
              <a:t>평화 平和</a:t>
            </a:r>
            <a:r>
              <a:rPr lang="en-US" altLang="ko-KR" sz="4000" dirty="0" smtClean="0">
                <a:solidFill>
                  <a:srgbClr val="00B0F0"/>
                </a:solidFill>
              </a:rPr>
              <a:t> peace</a:t>
            </a:r>
            <a:endParaRPr lang="ko-KR" altLang="en-US" sz="4000" dirty="0">
              <a:solidFill>
                <a:srgbClr val="0070C0"/>
              </a:solidFill>
            </a:endParaRPr>
          </a:p>
        </p:txBody>
      </p:sp>
      <p:sp>
        <p:nvSpPr>
          <p:cNvPr id="3" name="내용 개체 틀 2"/>
          <p:cNvSpPr>
            <a:spLocks noGrp="1"/>
          </p:cNvSpPr>
          <p:nvPr>
            <p:ph idx="1"/>
          </p:nvPr>
        </p:nvSpPr>
        <p:spPr/>
        <p:txBody>
          <a:bodyPr>
            <a:normAutofit fontScale="85000" lnSpcReduction="20000"/>
          </a:bodyPr>
          <a:lstStyle/>
          <a:p>
            <a:pPr marL="0" indent="0">
              <a:buNone/>
            </a:pPr>
            <a:r>
              <a:rPr lang="en-US" altLang="ko-KR" sz="3200" b="1" dirty="0" smtClean="0">
                <a:solidFill>
                  <a:srgbClr val="FF0000"/>
                </a:solidFill>
              </a:rPr>
              <a:t>2. </a:t>
            </a:r>
            <a:r>
              <a:rPr lang="ko-KR" altLang="en-US" sz="3200" b="1" dirty="0" smtClean="0">
                <a:solidFill>
                  <a:srgbClr val="FF0000"/>
                </a:solidFill>
              </a:rPr>
              <a:t>국내외적 합의</a:t>
            </a:r>
          </a:p>
          <a:p>
            <a:endParaRPr lang="ko-KR" altLang="en-US" dirty="0" smtClean="0"/>
          </a:p>
          <a:p>
            <a:pPr marL="0" indent="0">
              <a:buNone/>
            </a:pPr>
            <a:r>
              <a:rPr lang="en-US" altLang="ko-KR" dirty="0" smtClean="0"/>
              <a:t>1) </a:t>
            </a:r>
            <a:r>
              <a:rPr lang="ko-KR" altLang="en-US" dirty="0" smtClean="0"/>
              <a:t>유엔헌장</a:t>
            </a:r>
          </a:p>
          <a:p>
            <a:pPr marL="109728" indent="0">
              <a:buNone/>
            </a:pPr>
            <a:r>
              <a:rPr lang="ko-KR" altLang="en-US" dirty="0" smtClean="0"/>
              <a:t>제</a:t>
            </a:r>
            <a:r>
              <a:rPr lang="en-US" altLang="ko-KR" dirty="0" smtClean="0"/>
              <a:t>1</a:t>
            </a:r>
            <a:r>
              <a:rPr lang="ko-KR" altLang="en-US" dirty="0" smtClean="0"/>
              <a:t>조 </a:t>
            </a:r>
            <a:r>
              <a:rPr lang="en-US" altLang="ko-KR" dirty="0" smtClean="0"/>
              <a:t>1. </a:t>
            </a:r>
            <a:r>
              <a:rPr lang="ko-KR" altLang="en-US" dirty="0" smtClean="0"/>
              <a:t>국제평화와 안전을 유지하고</a:t>
            </a:r>
            <a:r>
              <a:rPr lang="en-US" altLang="ko-KR" dirty="0" smtClean="0"/>
              <a:t>, </a:t>
            </a:r>
            <a:r>
              <a:rPr lang="ko-KR" altLang="en-US" dirty="0" smtClean="0"/>
              <a:t>이를 위하여 평화에 대한 위협의 방지</a:t>
            </a:r>
            <a:r>
              <a:rPr lang="en-US" altLang="ko-KR" dirty="0" smtClean="0"/>
              <a:t>, </a:t>
            </a:r>
            <a:r>
              <a:rPr lang="ko-KR" altLang="en-US" dirty="0" smtClean="0"/>
              <a:t>제거 그리고 침략행위 또는 기타 평화의 파괴를 진압하기 위한 유효한 집단 조치를 취하고</a:t>
            </a:r>
            <a:r>
              <a:rPr lang="en-US" altLang="ko-KR" dirty="0"/>
              <a:t> </a:t>
            </a:r>
            <a:r>
              <a:rPr lang="en-US" altLang="ko-KR" dirty="0" smtClean="0"/>
              <a:t>…</a:t>
            </a:r>
          </a:p>
          <a:p>
            <a:pPr marL="109728" indent="0">
              <a:buNone/>
            </a:pPr>
            <a:endParaRPr lang="en-US" altLang="ko-KR" dirty="0" smtClean="0"/>
          </a:p>
          <a:p>
            <a:pPr marL="0" indent="0">
              <a:buNone/>
            </a:pPr>
            <a:r>
              <a:rPr lang="en-US" altLang="ko-KR" dirty="0"/>
              <a:t>2) </a:t>
            </a:r>
            <a:r>
              <a:rPr lang="ko-KR" altLang="en-US" dirty="0"/>
              <a:t>우리나라 헌법</a:t>
            </a:r>
          </a:p>
          <a:p>
            <a:r>
              <a:rPr lang="ko-KR" altLang="en-US" dirty="0"/>
              <a:t>제</a:t>
            </a:r>
            <a:r>
              <a:rPr lang="en-US" altLang="ko-KR" dirty="0"/>
              <a:t>5</a:t>
            </a:r>
            <a:r>
              <a:rPr lang="ko-KR" altLang="en-US" dirty="0"/>
              <a:t>조 ① 대한민국은 국제평화의 유지에 노력하고 </a:t>
            </a:r>
            <a:r>
              <a:rPr lang="ko-KR" altLang="en-US" dirty="0" smtClean="0"/>
              <a:t>침략 </a:t>
            </a:r>
            <a:r>
              <a:rPr lang="ko-KR" altLang="en-US" dirty="0"/>
              <a:t>전쟁을 부인한다</a:t>
            </a:r>
            <a:r>
              <a:rPr lang="en-US" altLang="ko-KR" dirty="0" smtClean="0"/>
              <a:t>.</a:t>
            </a:r>
            <a:endParaRPr lang="ko-KR" altLang="en-US" dirty="0"/>
          </a:p>
        </p:txBody>
      </p:sp>
    </p:spTree>
    <p:extLst>
      <p:ext uri="{BB962C8B-B14F-4D97-AF65-F5344CB8AC3E}">
        <p14:creationId xmlns="" xmlns:p14="http://schemas.microsoft.com/office/powerpoint/2010/main" val="3990724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평화 平和</a:t>
            </a:r>
            <a:r>
              <a:rPr lang="en-US" altLang="ko-KR" dirty="0" smtClean="0">
                <a:solidFill>
                  <a:srgbClr val="00B0F0"/>
                </a:solidFill>
              </a:rPr>
              <a:t> peace</a:t>
            </a:r>
            <a:endParaRPr lang="ko-KR" altLang="en-US" dirty="0"/>
          </a:p>
        </p:txBody>
      </p:sp>
      <p:sp>
        <p:nvSpPr>
          <p:cNvPr id="3" name="내용 개체 틀 2"/>
          <p:cNvSpPr>
            <a:spLocks noGrp="1"/>
          </p:cNvSpPr>
          <p:nvPr>
            <p:ph idx="1"/>
          </p:nvPr>
        </p:nvSpPr>
        <p:spPr/>
        <p:txBody>
          <a:bodyPr>
            <a:normAutofit fontScale="92500" lnSpcReduction="20000"/>
          </a:bodyPr>
          <a:lstStyle/>
          <a:p>
            <a:pPr marL="0" indent="0">
              <a:buNone/>
            </a:pPr>
            <a:r>
              <a:rPr lang="en-US" altLang="ko-KR" sz="3500" b="1" dirty="0" smtClean="0">
                <a:solidFill>
                  <a:schemeClr val="accent6"/>
                </a:solidFill>
              </a:rPr>
              <a:t>3. </a:t>
            </a:r>
            <a:r>
              <a:rPr lang="ko-KR" altLang="en-US" sz="3500" b="1" dirty="0" smtClean="0">
                <a:solidFill>
                  <a:schemeClr val="accent6"/>
                </a:solidFill>
              </a:rPr>
              <a:t>여러 </a:t>
            </a:r>
            <a:r>
              <a:rPr lang="ko-KR" altLang="en-US" sz="3500" b="1" dirty="0" smtClean="0">
                <a:solidFill>
                  <a:schemeClr val="accent6"/>
                </a:solidFill>
              </a:rPr>
              <a:t>평화들</a:t>
            </a:r>
          </a:p>
          <a:p>
            <a:endParaRPr lang="ko-KR" altLang="en-US" dirty="0" smtClean="0"/>
          </a:p>
          <a:p>
            <a:r>
              <a:rPr lang="ko-KR" altLang="en-US" dirty="0" smtClean="0"/>
              <a:t>소극적 평화</a:t>
            </a:r>
            <a:r>
              <a:rPr lang="en-US" altLang="ko-KR" dirty="0" smtClean="0"/>
              <a:t>, </a:t>
            </a:r>
            <a:r>
              <a:rPr lang="ko-KR" altLang="en-US" dirty="0" smtClean="0"/>
              <a:t>적극적 평화</a:t>
            </a:r>
          </a:p>
          <a:p>
            <a:r>
              <a:rPr lang="ko-KR" altLang="en-US" dirty="0" smtClean="0">
                <a:solidFill>
                  <a:srgbClr val="00B0F0"/>
                </a:solidFill>
              </a:rPr>
              <a:t>구조적 평화</a:t>
            </a:r>
            <a:r>
              <a:rPr lang="en-US" altLang="ko-KR" dirty="0" smtClean="0">
                <a:solidFill>
                  <a:srgbClr val="00B0F0"/>
                </a:solidFill>
              </a:rPr>
              <a:t>, </a:t>
            </a:r>
            <a:r>
              <a:rPr lang="ko-KR" altLang="en-US" dirty="0" smtClean="0">
                <a:solidFill>
                  <a:srgbClr val="00B0F0"/>
                </a:solidFill>
              </a:rPr>
              <a:t>문화적 평화</a:t>
            </a:r>
          </a:p>
          <a:p>
            <a:r>
              <a:rPr lang="ko-KR" altLang="en-US" dirty="0" err="1" smtClean="0"/>
              <a:t>지속가능한</a:t>
            </a:r>
            <a:r>
              <a:rPr lang="ko-KR" altLang="en-US" dirty="0" smtClean="0"/>
              <a:t> 평화</a:t>
            </a:r>
            <a:r>
              <a:rPr lang="en-US" altLang="ko-KR" dirty="0" smtClean="0"/>
              <a:t>, </a:t>
            </a:r>
            <a:r>
              <a:rPr lang="ko-KR" altLang="en-US" dirty="0" smtClean="0"/>
              <a:t>정의로운 평화</a:t>
            </a:r>
          </a:p>
          <a:p>
            <a:r>
              <a:rPr lang="ko-KR" altLang="en-US" dirty="0" smtClean="0">
                <a:solidFill>
                  <a:srgbClr val="00B0F0"/>
                </a:solidFill>
              </a:rPr>
              <a:t>민주적 평화</a:t>
            </a:r>
            <a:r>
              <a:rPr lang="en-US" altLang="ko-KR" dirty="0" smtClean="0">
                <a:solidFill>
                  <a:srgbClr val="00B0F0"/>
                </a:solidFill>
              </a:rPr>
              <a:t>, </a:t>
            </a:r>
            <a:r>
              <a:rPr lang="ko-KR" altLang="en-US" dirty="0" smtClean="0">
                <a:solidFill>
                  <a:srgbClr val="00B0F0"/>
                </a:solidFill>
              </a:rPr>
              <a:t>자유주의적 평화</a:t>
            </a:r>
          </a:p>
          <a:p>
            <a:r>
              <a:rPr lang="ko-KR" altLang="en-US" dirty="0" smtClean="0"/>
              <a:t>사회주의적 평화</a:t>
            </a:r>
            <a:r>
              <a:rPr lang="en-US" altLang="ko-KR" dirty="0" smtClean="0"/>
              <a:t>, </a:t>
            </a:r>
            <a:r>
              <a:rPr lang="ko-KR" altLang="en-US" dirty="0" smtClean="0"/>
              <a:t>자유주의적 평화</a:t>
            </a:r>
          </a:p>
          <a:p>
            <a:r>
              <a:rPr lang="ko-KR" altLang="en-US" dirty="0" smtClean="0">
                <a:solidFill>
                  <a:srgbClr val="00B0F0"/>
                </a:solidFill>
              </a:rPr>
              <a:t>내면의 평화</a:t>
            </a:r>
            <a:r>
              <a:rPr lang="en-US" altLang="ko-KR" dirty="0" smtClean="0">
                <a:solidFill>
                  <a:srgbClr val="00B0F0"/>
                </a:solidFill>
              </a:rPr>
              <a:t>, </a:t>
            </a:r>
            <a:r>
              <a:rPr lang="ko-KR" altLang="en-US" dirty="0" smtClean="0">
                <a:solidFill>
                  <a:srgbClr val="00B0F0"/>
                </a:solidFill>
              </a:rPr>
              <a:t>초월적 평화</a:t>
            </a:r>
          </a:p>
          <a:p>
            <a:r>
              <a:rPr lang="ko-KR" altLang="en-US" dirty="0" smtClean="0"/>
              <a:t>안정적 평화</a:t>
            </a:r>
            <a:r>
              <a:rPr lang="en-US" altLang="ko-KR" dirty="0" smtClean="0"/>
              <a:t>, </a:t>
            </a:r>
            <a:r>
              <a:rPr lang="ko-KR" altLang="en-US" dirty="0" smtClean="0"/>
              <a:t>영구 평화</a:t>
            </a:r>
            <a:endParaRPr lang="ko-KR" altLang="en-US" dirty="0"/>
          </a:p>
        </p:txBody>
      </p:sp>
    </p:spTree>
    <p:extLst>
      <p:ext uri="{BB962C8B-B14F-4D97-AF65-F5344CB8AC3E}">
        <p14:creationId xmlns="" xmlns:p14="http://schemas.microsoft.com/office/powerpoint/2010/main" val="343010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algn="l"/>
            <a:r>
              <a:rPr lang="en-US" altLang="ko-KR" sz="3200" b="1" dirty="0">
                <a:solidFill>
                  <a:schemeClr val="accent6"/>
                </a:solidFill>
              </a:rPr>
              <a:t>4. </a:t>
            </a:r>
            <a:r>
              <a:rPr lang="ko-KR" altLang="en-US" sz="3200" b="1" dirty="0">
                <a:solidFill>
                  <a:schemeClr val="accent6"/>
                </a:solidFill>
              </a:rPr>
              <a:t>폭력과 </a:t>
            </a:r>
            <a:r>
              <a:rPr lang="ko-KR" altLang="en-US" sz="3200" b="1" dirty="0" smtClean="0">
                <a:solidFill>
                  <a:schemeClr val="accent6"/>
                </a:solidFill>
              </a:rPr>
              <a:t>평화</a:t>
            </a:r>
            <a:endParaRPr lang="ko-KR" altLang="en-US" sz="3200" b="1" dirty="0">
              <a:solidFill>
                <a:schemeClr val="accent6"/>
              </a:solidFill>
            </a:endParaRPr>
          </a:p>
        </p:txBody>
      </p:sp>
      <p:sp>
        <p:nvSpPr>
          <p:cNvPr id="3" name="내용 개체 틀 2"/>
          <p:cNvSpPr>
            <a:spLocks noGrp="1"/>
          </p:cNvSpPr>
          <p:nvPr>
            <p:ph idx="1"/>
          </p:nvPr>
        </p:nvSpPr>
        <p:spPr>
          <a:xfrm>
            <a:off x="467544" y="1628800"/>
            <a:ext cx="8229600" cy="4525963"/>
          </a:xfrm>
        </p:spPr>
        <p:txBody>
          <a:bodyPr>
            <a:normAutofit fontScale="25000" lnSpcReduction="20000"/>
          </a:bodyPr>
          <a:lstStyle/>
          <a:p>
            <a:pPr marL="0" indent="0" algn="r">
              <a:buNone/>
            </a:pPr>
            <a:r>
              <a:rPr lang="en-US" altLang="ko-KR" sz="8000" i="1" dirty="0" smtClean="0"/>
              <a:t> </a:t>
            </a:r>
            <a:r>
              <a:rPr lang="en-US" altLang="ko-KR" sz="9600" i="1" dirty="0" smtClean="0"/>
              <a:t>Peace by Peaceful Means</a:t>
            </a:r>
            <a:r>
              <a:rPr lang="en-US" altLang="ko-KR" sz="9600" dirty="0" smtClean="0"/>
              <a:t>, Johan </a:t>
            </a:r>
            <a:r>
              <a:rPr lang="en-US" altLang="ko-KR" sz="9600" dirty="0" err="1" smtClean="0"/>
              <a:t>Galtung</a:t>
            </a:r>
            <a:r>
              <a:rPr lang="en-US" altLang="ko-KR" sz="9600" dirty="0" smtClean="0"/>
              <a:t>(1996)</a:t>
            </a:r>
          </a:p>
          <a:p>
            <a:pPr marL="0" indent="0" algn="r">
              <a:buNone/>
            </a:pPr>
            <a:endParaRPr lang="en-US" altLang="ko-KR" dirty="0"/>
          </a:p>
          <a:p>
            <a:pPr marL="0" indent="0">
              <a:buNone/>
            </a:pPr>
            <a:r>
              <a:rPr lang="ko-KR" altLang="en-US" dirty="0" smtClean="0"/>
              <a:t>  </a:t>
            </a:r>
            <a:endParaRPr lang="en-US" altLang="ko-KR" dirty="0" smtClean="0"/>
          </a:p>
          <a:p>
            <a:pPr marL="0" indent="0">
              <a:buNone/>
            </a:pPr>
            <a:endParaRPr lang="en-US" altLang="ko-KR" sz="11200" dirty="0">
              <a:solidFill>
                <a:srgbClr val="FF0000"/>
              </a:solidFill>
            </a:endParaRPr>
          </a:p>
          <a:p>
            <a:pPr marL="0" indent="0">
              <a:buNone/>
            </a:pPr>
            <a:r>
              <a:rPr lang="ko-KR" altLang="en-US" sz="11200" dirty="0" smtClean="0">
                <a:solidFill>
                  <a:srgbClr val="FF0000"/>
                </a:solidFill>
              </a:rPr>
              <a:t>  </a:t>
            </a:r>
            <a:r>
              <a:rPr lang="ko-KR" altLang="en-US" sz="11200" dirty="0" smtClean="0">
                <a:solidFill>
                  <a:schemeClr val="tx2">
                    <a:lumMod val="60000"/>
                    <a:lumOff val="40000"/>
                  </a:schemeClr>
                </a:solidFill>
              </a:rPr>
              <a:t>직접적 폭력</a:t>
            </a:r>
            <a:r>
              <a:rPr lang="en-US" altLang="ko-KR" sz="11200" dirty="0" smtClean="0">
                <a:solidFill>
                  <a:schemeClr val="tx2">
                    <a:lumMod val="60000"/>
                    <a:lumOff val="40000"/>
                  </a:schemeClr>
                </a:solidFill>
              </a:rPr>
              <a:t>(DV)    		</a:t>
            </a:r>
            <a:r>
              <a:rPr lang="ko-KR" altLang="en-US" sz="11200" dirty="0" smtClean="0">
                <a:solidFill>
                  <a:schemeClr val="tx2">
                    <a:lumMod val="60000"/>
                    <a:lumOff val="40000"/>
                  </a:schemeClr>
                </a:solidFill>
              </a:rPr>
              <a:t>직접적 평화</a:t>
            </a:r>
            <a:r>
              <a:rPr lang="en-US" altLang="ko-KR" sz="11200" dirty="0" smtClean="0">
                <a:solidFill>
                  <a:schemeClr val="tx2">
                    <a:lumMod val="60000"/>
                    <a:lumOff val="40000"/>
                  </a:schemeClr>
                </a:solidFill>
              </a:rPr>
              <a:t>(DP)</a:t>
            </a:r>
          </a:p>
          <a:p>
            <a:pPr marL="0" indent="0">
              <a:buNone/>
            </a:pPr>
            <a:r>
              <a:rPr lang="en-US" altLang="ko-KR" sz="11200" dirty="0" smtClean="0"/>
              <a:t>  ------------------------------------------------</a:t>
            </a:r>
          </a:p>
          <a:p>
            <a:pPr marL="0" indent="0">
              <a:buNone/>
            </a:pPr>
            <a:r>
              <a:rPr lang="en-US" altLang="ko-KR" sz="11200" dirty="0" smtClean="0"/>
              <a:t>  N(</a:t>
            </a:r>
            <a:r>
              <a:rPr lang="ko-KR" altLang="en-US" sz="11200" dirty="0" smtClean="0"/>
              <a:t>자연</a:t>
            </a:r>
            <a:r>
              <a:rPr lang="en-US" altLang="ko-KR" sz="11200" dirty="0" smtClean="0"/>
              <a:t>): </a:t>
            </a:r>
            <a:r>
              <a:rPr lang="ko-KR" altLang="en-US" sz="11200" dirty="0" smtClean="0"/>
              <a:t>적자 생존</a:t>
            </a:r>
            <a:r>
              <a:rPr lang="en-US" altLang="ko-KR" sz="11200" dirty="0" smtClean="0"/>
              <a:t>		N: </a:t>
            </a:r>
            <a:r>
              <a:rPr lang="ko-KR" altLang="en-US" sz="11200" dirty="0" smtClean="0"/>
              <a:t>상호 원조와 협력</a:t>
            </a:r>
          </a:p>
          <a:p>
            <a:pPr marL="0" indent="0">
              <a:buNone/>
            </a:pPr>
            <a:r>
              <a:rPr lang="ko-KR" altLang="en-US" sz="11200" dirty="0" smtClean="0"/>
              <a:t>  </a:t>
            </a:r>
            <a:r>
              <a:rPr lang="en-US" altLang="ko-KR" sz="11200" dirty="0" smtClean="0"/>
              <a:t>P(</a:t>
            </a:r>
            <a:r>
              <a:rPr lang="ko-KR" altLang="en-US" sz="11200" dirty="0" smtClean="0"/>
              <a:t>사람</a:t>
            </a:r>
            <a:r>
              <a:rPr lang="en-US" altLang="ko-KR" sz="11200" dirty="0" smtClean="0"/>
              <a:t>): </a:t>
            </a:r>
            <a:r>
              <a:rPr lang="ko-KR" altLang="en-US" sz="11200" dirty="0" smtClean="0"/>
              <a:t>자살</a:t>
            </a:r>
            <a:r>
              <a:rPr lang="en-US" altLang="ko-KR" sz="11200" dirty="0" smtClean="0"/>
              <a:t>			P: </a:t>
            </a:r>
            <a:r>
              <a:rPr lang="ko-KR" altLang="en-US" sz="11200" dirty="0" smtClean="0"/>
              <a:t>구성원 증가</a:t>
            </a:r>
          </a:p>
          <a:p>
            <a:pPr marL="0" indent="0">
              <a:buNone/>
            </a:pPr>
            <a:r>
              <a:rPr lang="ko-KR" altLang="en-US" sz="11200" dirty="0" smtClean="0"/>
              <a:t>  </a:t>
            </a:r>
            <a:r>
              <a:rPr lang="en-US" altLang="ko-KR" sz="11200" dirty="0" smtClean="0"/>
              <a:t>S(</a:t>
            </a:r>
            <a:r>
              <a:rPr lang="ko-KR" altLang="en-US" sz="11200" dirty="0" smtClean="0"/>
              <a:t>사회</a:t>
            </a:r>
            <a:r>
              <a:rPr lang="en-US" altLang="ko-KR" sz="11200" dirty="0" smtClean="0"/>
              <a:t>): </a:t>
            </a:r>
            <a:r>
              <a:rPr lang="ko-KR" altLang="en-US" sz="11200" dirty="0" smtClean="0"/>
              <a:t>과잉 집단 폭력</a:t>
            </a:r>
            <a:r>
              <a:rPr lang="en-US" altLang="ko-KR" sz="11200" dirty="0" smtClean="0"/>
              <a:t>	S: </a:t>
            </a:r>
            <a:r>
              <a:rPr lang="ko-KR" altLang="en-US" sz="11200" dirty="0" smtClean="0"/>
              <a:t>비폭력적 자유</a:t>
            </a:r>
          </a:p>
          <a:p>
            <a:pPr marL="0" indent="0">
              <a:buNone/>
            </a:pPr>
            <a:r>
              <a:rPr lang="ko-KR" altLang="en-US" sz="11200" dirty="0" smtClean="0"/>
              <a:t>  </a:t>
            </a:r>
            <a:r>
              <a:rPr lang="en-US" altLang="ko-KR" sz="11200" dirty="0" smtClean="0"/>
              <a:t>W(</a:t>
            </a:r>
            <a:r>
              <a:rPr lang="ko-KR" altLang="en-US" sz="11200" dirty="0" smtClean="0"/>
              <a:t>세계</a:t>
            </a:r>
            <a:r>
              <a:rPr lang="en-US" altLang="ko-KR" sz="11200" dirty="0" smtClean="0"/>
              <a:t>): </a:t>
            </a:r>
            <a:r>
              <a:rPr lang="ko-KR" altLang="en-US" sz="11200" dirty="0" smtClean="0"/>
              <a:t>대량 학살</a:t>
            </a:r>
            <a:r>
              <a:rPr lang="en-US" altLang="ko-KR" sz="11200" dirty="0" smtClean="0"/>
              <a:t>		W: </a:t>
            </a:r>
            <a:r>
              <a:rPr lang="ko-KR" altLang="en-US" sz="11200" dirty="0" smtClean="0"/>
              <a:t>평화운동</a:t>
            </a:r>
          </a:p>
          <a:p>
            <a:pPr marL="0" indent="0">
              <a:buNone/>
            </a:pPr>
            <a:r>
              <a:rPr lang="ko-KR" altLang="en-US" sz="11200" dirty="0" smtClean="0"/>
              <a:t>  </a:t>
            </a:r>
            <a:r>
              <a:rPr lang="en-US" altLang="ko-KR" sz="11200" dirty="0" smtClean="0"/>
              <a:t>C(</a:t>
            </a:r>
            <a:r>
              <a:rPr lang="ko-KR" altLang="en-US" sz="11200" dirty="0" smtClean="0"/>
              <a:t>문화</a:t>
            </a:r>
            <a:r>
              <a:rPr lang="en-US" altLang="ko-KR" sz="11200" dirty="0" smtClean="0"/>
              <a:t>):  </a:t>
            </a:r>
            <a:r>
              <a:rPr lang="ko-KR" altLang="en-US" sz="11200" dirty="0" smtClean="0"/>
              <a:t>문화의 말살</a:t>
            </a:r>
            <a:r>
              <a:rPr lang="en-US" altLang="ko-KR" sz="11200" dirty="0" smtClean="0"/>
              <a:t>		C: </a:t>
            </a:r>
            <a:r>
              <a:rPr lang="ko-KR" altLang="en-US" sz="11200" dirty="0" smtClean="0"/>
              <a:t>문화의 자유</a:t>
            </a:r>
          </a:p>
          <a:p>
            <a:pPr marL="0" indent="0">
              <a:buNone/>
            </a:pPr>
            <a:r>
              <a:rPr lang="ko-KR" altLang="en-US" sz="11200" dirty="0" smtClean="0"/>
              <a:t>  </a:t>
            </a:r>
            <a:r>
              <a:rPr lang="en-US" altLang="ko-KR" sz="11200" dirty="0" smtClean="0"/>
              <a:t>T(</a:t>
            </a:r>
            <a:r>
              <a:rPr lang="ko-KR" altLang="en-US" sz="11200" dirty="0" smtClean="0"/>
              <a:t>시간</a:t>
            </a:r>
            <a:r>
              <a:rPr lang="en-US" altLang="ko-KR" sz="11200" dirty="0" smtClean="0"/>
              <a:t>): </a:t>
            </a:r>
            <a:r>
              <a:rPr lang="ko-KR" altLang="en-US" sz="11200" dirty="0" smtClean="0"/>
              <a:t>폭력과</a:t>
            </a:r>
            <a:r>
              <a:rPr lang="en-US" altLang="ko-KR" sz="11200" dirty="0" smtClean="0"/>
              <a:t> </a:t>
            </a:r>
            <a:r>
              <a:rPr lang="ko-KR" altLang="en-US" sz="11200" dirty="0" smtClean="0"/>
              <a:t>전쟁 역사</a:t>
            </a:r>
            <a:r>
              <a:rPr lang="en-US" altLang="ko-KR" sz="11200" dirty="0" smtClean="0"/>
              <a:t>	T: </a:t>
            </a:r>
            <a:r>
              <a:rPr lang="ko-KR" altLang="en-US" sz="11200" dirty="0" smtClean="0"/>
              <a:t>평화의 역사</a:t>
            </a:r>
            <a:r>
              <a:rPr lang="en-US" altLang="ko-KR" sz="11200" dirty="0" smtClean="0"/>
              <a:t>,</a:t>
            </a:r>
            <a:r>
              <a:rPr lang="ko-KR" altLang="en-US" sz="11200" dirty="0" smtClean="0"/>
              <a:t> 미래</a:t>
            </a:r>
          </a:p>
          <a:p>
            <a:pPr marL="0" indent="0">
              <a:buNone/>
            </a:pPr>
            <a:endParaRPr lang="ko-KR" altLang="en-US" sz="6000" dirty="0"/>
          </a:p>
        </p:txBody>
      </p:sp>
    </p:spTree>
    <p:extLst>
      <p:ext uri="{BB962C8B-B14F-4D97-AF65-F5344CB8AC3E}">
        <p14:creationId xmlns="" xmlns:p14="http://schemas.microsoft.com/office/powerpoint/2010/main" val="3538234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평화 平和</a:t>
            </a:r>
            <a:r>
              <a:rPr lang="en-US" altLang="ko-KR" dirty="0" smtClean="0">
                <a:solidFill>
                  <a:srgbClr val="00B0F0"/>
                </a:solidFill>
              </a:rPr>
              <a:t> peace</a:t>
            </a:r>
            <a:endParaRPr lang="ko-KR" altLang="en-US" dirty="0"/>
          </a:p>
        </p:txBody>
      </p:sp>
      <p:sp>
        <p:nvSpPr>
          <p:cNvPr id="3" name="내용 개체 틀 2"/>
          <p:cNvSpPr>
            <a:spLocks noGrp="1"/>
          </p:cNvSpPr>
          <p:nvPr>
            <p:ph idx="1"/>
          </p:nvPr>
        </p:nvSpPr>
        <p:spPr/>
        <p:txBody>
          <a:bodyPr>
            <a:normAutofit fontScale="32500" lnSpcReduction="20000"/>
          </a:bodyPr>
          <a:lstStyle/>
          <a:p>
            <a:endParaRPr lang="ko-KR" altLang="en-US" dirty="0" smtClean="0"/>
          </a:p>
          <a:p>
            <a:pPr marL="0" indent="0">
              <a:buNone/>
            </a:pPr>
            <a:r>
              <a:rPr lang="ko-KR" altLang="en-US" sz="4100" dirty="0" smtClean="0"/>
              <a:t>     </a:t>
            </a:r>
            <a:r>
              <a:rPr lang="ko-KR" altLang="en-US" sz="8000" b="1" dirty="0" smtClean="0">
                <a:solidFill>
                  <a:schemeClr val="accent6"/>
                </a:solidFill>
              </a:rPr>
              <a:t>구조적 폭력</a:t>
            </a:r>
            <a:r>
              <a:rPr lang="en-US" altLang="ko-KR" sz="8000" b="1" dirty="0" smtClean="0">
                <a:solidFill>
                  <a:schemeClr val="accent6"/>
                </a:solidFill>
              </a:rPr>
              <a:t>(SV)   		</a:t>
            </a:r>
            <a:r>
              <a:rPr lang="ko-KR" altLang="en-US" sz="8000" b="1" dirty="0" smtClean="0">
                <a:solidFill>
                  <a:schemeClr val="accent6"/>
                </a:solidFill>
              </a:rPr>
              <a:t>구조적 평화</a:t>
            </a:r>
            <a:r>
              <a:rPr lang="en-US" altLang="ko-KR" sz="8000" b="1" dirty="0" smtClean="0">
                <a:solidFill>
                  <a:schemeClr val="accent6"/>
                </a:solidFill>
              </a:rPr>
              <a:t>(SP)</a:t>
            </a:r>
          </a:p>
          <a:p>
            <a:pPr marL="0" indent="0">
              <a:buNone/>
            </a:pPr>
            <a:r>
              <a:rPr lang="en-US" altLang="ko-KR" sz="8000" dirty="0" smtClean="0"/>
              <a:t>   -----------------------------------------------</a:t>
            </a:r>
          </a:p>
          <a:p>
            <a:pPr marL="0" indent="0">
              <a:lnSpc>
                <a:spcPct val="120000"/>
              </a:lnSpc>
              <a:buNone/>
            </a:pPr>
            <a:r>
              <a:rPr lang="en-US" altLang="ko-KR" sz="6800" dirty="0"/>
              <a:t> </a:t>
            </a:r>
            <a:r>
              <a:rPr lang="en-US" altLang="ko-KR" sz="6800" dirty="0" smtClean="0"/>
              <a:t>  </a:t>
            </a:r>
            <a:r>
              <a:rPr lang="en-US" altLang="ko-KR" sz="8600" dirty="0" smtClean="0"/>
              <a:t>N: </a:t>
            </a:r>
            <a:r>
              <a:rPr lang="ko-KR" altLang="en-US" sz="8600" dirty="0" smtClean="0"/>
              <a:t>환경 파괴</a:t>
            </a:r>
            <a:r>
              <a:rPr lang="en-US" altLang="ko-KR" sz="8600" dirty="0" smtClean="0"/>
              <a:t>			N: </a:t>
            </a:r>
            <a:r>
              <a:rPr lang="ko-KR" altLang="en-US" sz="8600" dirty="0" err="1" smtClean="0"/>
              <a:t>다중심</a:t>
            </a:r>
            <a:r>
              <a:rPr lang="ko-KR" altLang="en-US" sz="8600" dirty="0" smtClean="0"/>
              <a:t> 생태 평화</a:t>
            </a:r>
            <a:endParaRPr lang="en-US" altLang="ko-KR" sz="8600" dirty="0" smtClean="0"/>
          </a:p>
          <a:p>
            <a:pPr marL="0" indent="0">
              <a:lnSpc>
                <a:spcPct val="120000"/>
              </a:lnSpc>
              <a:buNone/>
            </a:pPr>
            <a:r>
              <a:rPr lang="ko-KR" altLang="en-US" sz="8600" dirty="0" smtClean="0"/>
              <a:t>  </a:t>
            </a:r>
            <a:r>
              <a:rPr lang="en-US" altLang="ko-KR" sz="8600" dirty="0" smtClean="0"/>
              <a:t>P: </a:t>
            </a:r>
            <a:r>
              <a:rPr lang="ko-KR" altLang="en-US" sz="8600" dirty="0" smtClean="0"/>
              <a:t>정신 병리학</a:t>
            </a:r>
            <a:r>
              <a:rPr lang="en-US" altLang="ko-KR" sz="8600" dirty="0" smtClean="0"/>
              <a:t>		       P: </a:t>
            </a:r>
            <a:r>
              <a:rPr lang="ko-KR" altLang="en-US" sz="8600" dirty="0" smtClean="0"/>
              <a:t>구성원 간 평화</a:t>
            </a:r>
            <a:endParaRPr lang="en-US" altLang="ko-KR" sz="8600" dirty="0" smtClean="0"/>
          </a:p>
          <a:p>
            <a:pPr marL="0" indent="0">
              <a:lnSpc>
                <a:spcPct val="120000"/>
              </a:lnSpc>
              <a:buNone/>
            </a:pPr>
            <a:r>
              <a:rPr lang="en-US" altLang="ko-KR" sz="8600" dirty="0"/>
              <a:t> </a:t>
            </a:r>
            <a:r>
              <a:rPr lang="en-US" altLang="ko-KR" sz="8600" dirty="0" smtClean="0"/>
              <a:t> S: </a:t>
            </a:r>
            <a:r>
              <a:rPr lang="ko-KR" altLang="en-US" sz="8600" dirty="0" smtClean="0"/>
              <a:t>가부장제</a:t>
            </a:r>
            <a:r>
              <a:rPr lang="en-US" altLang="ko-KR" sz="8600" dirty="0" smtClean="0"/>
              <a:t>, </a:t>
            </a:r>
            <a:r>
              <a:rPr lang="ko-KR" altLang="en-US" sz="8600" dirty="0" smtClean="0"/>
              <a:t>인종주의</a:t>
            </a:r>
            <a:r>
              <a:rPr lang="en-US" altLang="ko-KR" sz="8600" dirty="0" smtClean="0"/>
              <a:t>	S: </a:t>
            </a:r>
            <a:r>
              <a:rPr lang="ko-KR" altLang="en-US" sz="8600" dirty="0" smtClean="0"/>
              <a:t>발전</a:t>
            </a:r>
            <a:r>
              <a:rPr lang="en-US" altLang="ko-KR" sz="8600" dirty="0" smtClean="0"/>
              <a:t>, </a:t>
            </a:r>
            <a:r>
              <a:rPr lang="ko-KR" altLang="en-US" sz="8600" dirty="0" smtClean="0"/>
              <a:t>형평</a:t>
            </a:r>
            <a:r>
              <a:rPr lang="en-US" altLang="ko-KR" sz="8600" dirty="0" smtClean="0"/>
              <a:t>, </a:t>
            </a:r>
            <a:r>
              <a:rPr lang="ko-KR" altLang="en-US" sz="8600" dirty="0" smtClean="0"/>
              <a:t>평등</a:t>
            </a:r>
          </a:p>
          <a:p>
            <a:pPr marL="0" indent="0">
              <a:lnSpc>
                <a:spcPct val="120000"/>
              </a:lnSpc>
              <a:buNone/>
            </a:pPr>
            <a:r>
              <a:rPr lang="ko-KR" altLang="en-US" sz="8600" dirty="0" smtClean="0"/>
              <a:t>  </a:t>
            </a:r>
            <a:r>
              <a:rPr lang="en-US" altLang="ko-KR" sz="8600" dirty="0" smtClean="0"/>
              <a:t>W: </a:t>
            </a:r>
            <a:r>
              <a:rPr lang="ko-KR" altLang="en-US" sz="8600" dirty="0" smtClean="0"/>
              <a:t>제국주의</a:t>
            </a:r>
            <a:r>
              <a:rPr lang="en-US" altLang="ko-KR" sz="8600" dirty="0" smtClean="0"/>
              <a:t>, </a:t>
            </a:r>
            <a:r>
              <a:rPr lang="ko-KR" altLang="en-US" sz="8600" dirty="0" smtClean="0"/>
              <a:t>무역</a:t>
            </a:r>
            <a:r>
              <a:rPr lang="en-US" altLang="ko-KR" sz="8600" dirty="0" smtClean="0"/>
              <a:t>		</a:t>
            </a:r>
            <a:r>
              <a:rPr lang="en-US" altLang="ko-KR" sz="8600" dirty="0"/>
              <a:t>W: </a:t>
            </a:r>
            <a:r>
              <a:rPr lang="ko-KR" altLang="en-US" sz="8600" dirty="0"/>
              <a:t>평화 </a:t>
            </a:r>
            <a:r>
              <a:rPr lang="ko-KR" altLang="en-US" sz="8600" dirty="0" smtClean="0"/>
              <a:t>지역들</a:t>
            </a:r>
          </a:p>
          <a:p>
            <a:pPr marL="0" indent="0">
              <a:lnSpc>
                <a:spcPct val="120000"/>
              </a:lnSpc>
              <a:buNone/>
            </a:pPr>
            <a:r>
              <a:rPr lang="ko-KR" altLang="en-US" sz="8600" dirty="0" smtClean="0"/>
              <a:t>  </a:t>
            </a:r>
            <a:r>
              <a:rPr lang="en-US" altLang="ko-KR" sz="8600" dirty="0" smtClean="0"/>
              <a:t>C: </a:t>
            </a:r>
            <a:r>
              <a:rPr lang="ko-KR" altLang="en-US" sz="8600" dirty="0" smtClean="0"/>
              <a:t>문화적 제국주의</a:t>
            </a:r>
            <a:r>
              <a:rPr lang="en-US" altLang="ko-KR" sz="8600" dirty="0" smtClean="0"/>
              <a:t>		C</a:t>
            </a:r>
            <a:r>
              <a:rPr lang="en-US" altLang="ko-KR" sz="8600" dirty="0"/>
              <a:t>: </a:t>
            </a:r>
            <a:r>
              <a:rPr lang="ko-KR" altLang="en-US" sz="8600" dirty="0"/>
              <a:t>문화적 </a:t>
            </a:r>
            <a:r>
              <a:rPr lang="ko-KR" altLang="en-US" sz="8600" dirty="0" smtClean="0"/>
              <a:t>공존</a:t>
            </a:r>
          </a:p>
          <a:p>
            <a:pPr marL="0" indent="0">
              <a:lnSpc>
                <a:spcPct val="120000"/>
              </a:lnSpc>
              <a:buNone/>
            </a:pPr>
            <a:r>
              <a:rPr lang="ko-KR" altLang="en-US" sz="8600" dirty="0" smtClean="0"/>
              <a:t>  </a:t>
            </a:r>
            <a:r>
              <a:rPr lang="en-US" altLang="ko-KR" sz="8600" dirty="0" smtClean="0"/>
              <a:t>T: </a:t>
            </a:r>
            <a:r>
              <a:rPr lang="ko-KR" altLang="en-US" sz="8600" dirty="0" smtClean="0"/>
              <a:t>착취와 탄압</a:t>
            </a:r>
            <a:r>
              <a:rPr lang="en-US" altLang="ko-KR" sz="8600" dirty="0" smtClean="0"/>
              <a:t>		       T: </a:t>
            </a:r>
            <a:r>
              <a:rPr lang="ko-KR" altLang="en-US" sz="8600" dirty="0" smtClean="0"/>
              <a:t>위의 지속성</a:t>
            </a:r>
          </a:p>
        </p:txBody>
      </p:sp>
    </p:spTree>
    <p:extLst>
      <p:ext uri="{BB962C8B-B14F-4D97-AF65-F5344CB8AC3E}">
        <p14:creationId xmlns="" xmlns:p14="http://schemas.microsoft.com/office/powerpoint/2010/main" val="3358524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평화 平和</a:t>
            </a:r>
            <a:r>
              <a:rPr lang="en-US" altLang="ko-KR" dirty="0" smtClean="0">
                <a:solidFill>
                  <a:srgbClr val="00B0F0"/>
                </a:solidFill>
              </a:rPr>
              <a:t> peace</a:t>
            </a:r>
            <a:endParaRPr lang="ko-KR" altLang="en-US" dirty="0"/>
          </a:p>
        </p:txBody>
      </p:sp>
      <p:sp>
        <p:nvSpPr>
          <p:cNvPr id="3" name="내용 개체 틀 2"/>
          <p:cNvSpPr>
            <a:spLocks noGrp="1"/>
          </p:cNvSpPr>
          <p:nvPr>
            <p:ph idx="1"/>
          </p:nvPr>
        </p:nvSpPr>
        <p:spPr/>
        <p:txBody>
          <a:bodyPr>
            <a:normAutofit fontScale="92500"/>
          </a:bodyPr>
          <a:lstStyle/>
          <a:p>
            <a:endParaRPr lang="ko-KR" altLang="en-US" dirty="0" smtClean="0"/>
          </a:p>
          <a:p>
            <a:pPr marL="109728" indent="0">
              <a:buNone/>
            </a:pPr>
            <a:r>
              <a:rPr lang="ko-KR" altLang="en-US" sz="3200" b="1" dirty="0" smtClean="0">
                <a:solidFill>
                  <a:schemeClr val="accent6"/>
                </a:solidFill>
              </a:rPr>
              <a:t>문화적 폭력</a:t>
            </a:r>
            <a:r>
              <a:rPr lang="en-US" altLang="ko-KR" sz="3200" b="1" dirty="0" smtClean="0">
                <a:solidFill>
                  <a:schemeClr val="accent6"/>
                </a:solidFill>
              </a:rPr>
              <a:t>(CV)		</a:t>
            </a:r>
            <a:r>
              <a:rPr lang="ko-KR" altLang="en-US" sz="3200" b="1" dirty="0" smtClean="0">
                <a:solidFill>
                  <a:schemeClr val="accent6"/>
                </a:solidFill>
              </a:rPr>
              <a:t>문화적 평화</a:t>
            </a:r>
            <a:r>
              <a:rPr lang="en-US" altLang="ko-KR" sz="3200" b="1" dirty="0" smtClean="0">
                <a:solidFill>
                  <a:schemeClr val="accent6"/>
                </a:solidFill>
              </a:rPr>
              <a:t>(CP)</a:t>
            </a:r>
          </a:p>
          <a:p>
            <a:pPr marL="0" indent="0">
              <a:buNone/>
            </a:pPr>
            <a:r>
              <a:rPr lang="en-US" altLang="ko-KR" sz="3200" dirty="0" smtClean="0">
                <a:solidFill>
                  <a:schemeClr val="tx2">
                    <a:lumMod val="60000"/>
                    <a:lumOff val="40000"/>
                  </a:schemeClr>
                </a:solidFill>
              </a:rPr>
              <a:t> ----------------------------------------------</a:t>
            </a:r>
          </a:p>
          <a:p>
            <a:pPr marL="0" indent="0" algn="just" fontAlgn="base">
              <a:buNone/>
            </a:pPr>
            <a:r>
              <a:rPr lang="ko-KR" altLang="en-US" dirty="0" smtClean="0"/>
              <a:t> 종교</a:t>
            </a:r>
            <a:r>
              <a:rPr lang="en-US" altLang="ko-KR" dirty="0" smtClean="0"/>
              <a:t>: </a:t>
            </a:r>
            <a:r>
              <a:rPr lang="ko-KR" altLang="en-US" dirty="0" smtClean="0"/>
              <a:t>전능함</a:t>
            </a:r>
            <a:r>
              <a:rPr lang="en-US" altLang="ko-KR" dirty="0" smtClean="0"/>
              <a:t>			</a:t>
            </a:r>
            <a:r>
              <a:rPr lang="ko-KR" altLang="en-US" dirty="0" smtClean="0"/>
              <a:t>종교</a:t>
            </a:r>
            <a:r>
              <a:rPr lang="en-US" altLang="ko-KR" dirty="0"/>
              <a:t>: </a:t>
            </a:r>
            <a:r>
              <a:rPr lang="ko-KR" altLang="en-US" dirty="0" smtClean="0"/>
              <a:t>내재적</a:t>
            </a:r>
          </a:p>
          <a:p>
            <a:pPr marL="0" indent="0" algn="just" fontAlgn="base">
              <a:buNone/>
            </a:pPr>
            <a:r>
              <a:rPr lang="ko-KR" altLang="en-US" dirty="0" smtClean="0"/>
              <a:t> 예술</a:t>
            </a:r>
            <a:r>
              <a:rPr lang="en-US" altLang="ko-KR" dirty="0" smtClean="0"/>
              <a:t>: </a:t>
            </a:r>
            <a:r>
              <a:rPr lang="ko-KR" altLang="en-US" dirty="0" smtClean="0"/>
              <a:t>국수주의</a:t>
            </a:r>
            <a:r>
              <a:rPr lang="en-US" altLang="ko-KR" dirty="0" smtClean="0"/>
              <a:t>		       </a:t>
            </a:r>
            <a:r>
              <a:rPr lang="ko-KR" altLang="en-US" dirty="0" smtClean="0"/>
              <a:t>예술</a:t>
            </a:r>
            <a:r>
              <a:rPr lang="en-US" altLang="ko-KR" dirty="0"/>
              <a:t>: </a:t>
            </a:r>
            <a:r>
              <a:rPr lang="ko-KR" altLang="en-US" dirty="0" err="1" smtClean="0"/>
              <a:t>비차별주의</a:t>
            </a:r>
            <a:endParaRPr lang="ko-KR" altLang="en-US" dirty="0"/>
          </a:p>
          <a:p>
            <a:pPr marL="0" indent="0" algn="just" fontAlgn="base">
              <a:buNone/>
            </a:pPr>
            <a:r>
              <a:rPr lang="ko-KR" altLang="en-US" dirty="0" smtClean="0"/>
              <a:t> 과학</a:t>
            </a:r>
            <a:r>
              <a:rPr lang="en-US" altLang="ko-KR" dirty="0" smtClean="0"/>
              <a:t>: </a:t>
            </a:r>
            <a:r>
              <a:rPr lang="ko-KR" altLang="en-US" dirty="0"/>
              <a:t>생활 </a:t>
            </a:r>
            <a:r>
              <a:rPr lang="ko-KR" altLang="en-US" dirty="0" smtClean="0"/>
              <a:t>파괴</a:t>
            </a:r>
            <a:r>
              <a:rPr lang="en-US" altLang="ko-KR" dirty="0" smtClean="0"/>
              <a:t>		</a:t>
            </a:r>
            <a:r>
              <a:rPr lang="ko-KR" altLang="en-US" dirty="0" smtClean="0"/>
              <a:t>과학</a:t>
            </a:r>
            <a:r>
              <a:rPr lang="en-US" altLang="ko-KR" dirty="0" smtClean="0"/>
              <a:t>: </a:t>
            </a:r>
            <a:r>
              <a:rPr lang="ko-KR" altLang="en-US" dirty="0" smtClean="0"/>
              <a:t>생활 향상</a:t>
            </a:r>
            <a:endParaRPr lang="ko-KR" altLang="en-US" dirty="0"/>
          </a:p>
          <a:p>
            <a:pPr marL="0" indent="0" algn="just">
              <a:buNone/>
            </a:pPr>
            <a:r>
              <a:rPr lang="ko-KR" altLang="en-US" dirty="0"/>
              <a:t> </a:t>
            </a:r>
            <a:r>
              <a:rPr lang="ko-KR" altLang="en-US" dirty="0" smtClean="0"/>
              <a:t>학교</a:t>
            </a:r>
            <a:r>
              <a:rPr lang="en-US" altLang="ko-KR" dirty="0" smtClean="0"/>
              <a:t>: </a:t>
            </a:r>
            <a:r>
              <a:rPr lang="ko-KR" altLang="en-US" dirty="0" smtClean="0"/>
              <a:t>군국주의화</a:t>
            </a:r>
            <a:r>
              <a:rPr lang="en-US" altLang="ko-KR" dirty="0" smtClean="0"/>
              <a:t>		</a:t>
            </a:r>
            <a:r>
              <a:rPr lang="ko-KR" altLang="en-US" dirty="0" smtClean="0"/>
              <a:t>학교</a:t>
            </a:r>
            <a:r>
              <a:rPr lang="en-US" altLang="ko-KR" dirty="0" smtClean="0"/>
              <a:t>: </a:t>
            </a:r>
            <a:r>
              <a:rPr lang="ko-KR" altLang="en-US" dirty="0" smtClean="0"/>
              <a:t>평화 교육</a:t>
            </a:r>
          </a:p>
          <a:p>
            <a:pPr marL="0" indent="0" algn="just">
              <a:buNone/>
            </a:pPr>
            <a:r>
              <a:rPr lang="ko-KR" altLang="en-US" dirty="0" smtClean="0"/>
              <a:t> 언론</a:t>
            </a:r>
            <a:r>
              <a:rPr lang="en-US" altLang="ko-KR" dirty="0" smtClean="0"/>
              <a:t>: </a:t>
            </a:r>
            <a:r>
              <a:rPr lang="ko-KR" altLang="en-US" dirty="0" smtClean="0"/>
              <a:t>폭력저널리즘</a:t>
            </a:r>
            <a:r>
              <a:rPr lang="en-US" altLang="ko-KR" dirty="0" smtClean="0"/>
              <a:t>	       </a:t>
            </a:r>
            <a:r>
              <a:rPr lang="ko-KR" altLang="en-US" dirty="0" smtClean="0"/>
              <a:t>언론</a:t>
            </a:r>
            <a:r>
              <a:rPr lang="en-US" altLang="ko-KR" dirty="0" smtClean="0"/>
              <a:t>: </a:t>
            </a:r>
            <a:r>
              <a:rPr lang="ko-KR" altLang="en-US" dirty="0" smtClean="0"/>
              <a:t>평화 저널리즘</a:t>
            </a:r>
            <a:endParaRPr lang="en-US" altLang="ko-KR" dirty="0" smtClean="0"/>
          </a:p>
        </p:txBody>
      </p:sp>
    </p:spTree>
    <p:extLst>
      <p:ext uri="{BB962C8B-B14F-4D97-AF65-F5344CB8AC3E}">
        <p14:creationId xmlns="" xmlns:p14="http://schemas.microsoft.com/office/powerpoint/2010/main" val="120241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rgbClr val="00B0F0"/>
                </a:solidFill>
              </a:rPr>
              <a:t>평화 平和</a:t>
            </a:r>
            <a:r>
              <a:rPr lang="en-US" altLang="ko-KR" dirty="0" smtClean="0">
                <a:solidFill>
                  <a:srgbClr val="00B0F0"/>
                </a:solidFill>
              </a:rPr>
              <a:t> peace</a:t>
            </a: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sz="3200" b="1" dirty="0" smtClean="0">
                <a:solidFill>
                  <a:schemeClr val="accent6"/>
                </a:solidFill>
              </a:rPr>
              <a:t>5. </a:t>
            </a:r>
            <a:r>
              <a:rPr lang="ko-KR" altLang="en-US" sz="3200" b="1" dirty="0" smtClean="0">
                <a:solidFill>
                  <a:schemeClr val="accent6"/>
                </a:solidFill>
              </a:rPr>
              <a:t>평화로 가는 길</a:t>
            </a:r>
          </a:p>
          <a:p>
            <a:endParaRPr lang="ko-KR" altLang="en-US" dirty="0" smtClean="0"/>
          </a:p>
          <a:p>
            <a:r>
              <a:rPr lang="en-US" altLang="ko-KR" sz="3000" dirty="0" smtClean="0"/>
              <a:t>Peace Making</a:t>
            </a:r>
          </a:p>
          <a:p>
            <a:r>
              <a:rPr lang="en-US" altLang="ko-KR" sz="3000" dirty="0" smtClean="0"/>
              <a:t>Peace Keeping</a:t>
            </a:r>
          </a:p>
          <a:p>
            <a:r>
              <a:rPr lang="en-US" altLang="ko-KR" sz="3000" dirty="0" smtClean="0"/>
              <a:t>Peace Building</a:t>
            </a:r>
          </a:p>
          <a:p>
            <a:endParaRPr lang="en-US" altLang="ko-KR" dirty="0" smtClean="0"/>
          </a:p>
          <a:p>
            <a:pPr marL="0" indent="0">
              <a:buNone/>
            </a:pPr>
            <a:r>
              <a:rPr lang="en-US" altLang="ko-KR" dirty="0"/>
              <a:t> </a:t>
            </a:r>
            <a:r>
              <a:rPr lang="en-US" altLang="ko-KR" sz="2000" dirty="0" smtClean="0"/>
              <a:t>* http://www.un.org/en/peace/</a:t>
            </a:r>
            <a:endParaRPr lang="ko-KR" altLang="en-US" sz="2000" dirty="0"/>
          </a:p>
        </p:txBody>
      </p:sp>
    </p:spTree>
    <p:extLst>
      <p:ext uri="{BB962C8B-B14F-4D97-AF65-F5344CB8AC3E}">
        <p14:creationId xmlns="" xmlns:p14="http://schemas.microsoft.com/office/powerpoint/2010/main" val="38604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B0F0"/>
                </a:solidFill>
              </a:rPr>
              <a:t>Ⅱ. </a:t>
            </a:r>
            <a:r>
              <a:rPr lang="ko-KR" altLang="en-US" dirty="0" smtClean="0">
                <a:solidFill>
                  <a:srgbClr val="00B0F0"/>
                </a:solidFill>
              </a:rPr>
              <a:t>인권 人權</a:t>
            </a:r>
            <a:r>
              <a:rPr lang="en-US" altLang="ko-KR" dirty="0" smtClean="0">
                <a:solidFill>
                  <a:srgbClr val="00B0F0"/>
                </a:solidFill>
              </a:rPr>
              <a:t> human rights</a:t>
            </a:r>
            <a:endParaRPr lang="ko-KR" altLang="en-US" dirty="0">
              <a:solidFill>
                <a:srgbClr val="00B0F0"/>
              </a:solidFill>
            </a:endParaRPr>
          </a:p>
        </p:txBody>
      </p:sp>
      <p:sp>
        <p:nvSpPr>
          <p:cNvPr id="3" name="내용 개체 틀 2"/>
          <p:cNvSpPr>
            <a:spLocks noGrp="1"/>
          </p:cNvSpPr>
          <p:nvPr>
            <p:ph idx="1"/>
          </p:nvPr>
        </p:nvSpPr>
        <p:spPr/>
        <p:txBody>
          <a:bodyPr>
            <a:normAutofit fontScale="92500"/>
          </a:bodyPr>
          <a:lstStyle/>
          <a:p>
            <a:pPr marL="0" indent="0">
              <a:buNone/>
            </a:pPr>
            <a:r>
              <a:rPr lang="en-US" altLang="ko-KR" sz="3500" b="1" dirty="0" smtClean="0">
                <a:solidFill>
                  <a:schemeClr val="accent6"/>
                </a:solidFill>
              </a:rPr>
              <a:t>1. </a:t>
            </a:r>
            <a:r>
              <a:rPr lang="ko-KR" altLang="en-US" sz="3500" b="1" dirty="0" err="1" smtClean="0">
                <a:solidFill>
                  <a:schemeClr val="accent6"/>
                </a:solidFill>
              </a:rPr>
              <a:t>개념사</a:t>
            </a:r>
            <a:endParaRPr lang="ko-KR" altLang="en-US" sz="3500" b="1" dirty="0" smtClean="0">
              <a:solidFill>
                <a:schemeClr val="accent6"/>
              </a:solidFill>
            </a:endParaRPr>
          </a:p>
          <a:p>
            <a:pPr marL="0" indent="0">
              <a:buNone/>
            </a:pPr>
            <a:endParaRPr lang="ko-KR" altLang="en-US" dirty="0" smtClean="0"/>
          </a:p>
          <a:p>
            <a:pPr>
              <a:lnSpc>
                <a:spcPct val="150000"/>
              </a:lnSpc>
            </a:pPr>
            <a:r>
              <a:rPr lang="ko-KR" altLang="en-US" sz="2800" dirty="0" smtClean="0"/>
              <a:t>자본주의 등장</a:t>
            </a:r>
            <a:r>
              <a:rPr lang="en-US" altLang="ko-KR" sz="2800" dirty="0" smtClean="0"/>
              <a:t>- 1</a:t>
            </a:r>
            <a:r>
              <a:rPr lang="ko-KR" altLang="en-US" sz="2800" dirty="0" smtClean="0"/>
              <a:t>차 인권혁명</a:t>
            </a:r>
            <a:r>
              <a:rPr lang="en-US" altLang="ko-KR" sz="2800" dirty="0" smtClean="0"/>
              <a:t>- </a:t>
            </a:r>
            <a:r>
              <a:rPr lang="ko-KR" altLang="en-US" sz="2800" dirty="0" smtClean="0"/>
              <a:t>자유권</a:t>
            </a:r>
          </a:p>
          <a:p>
            <a:pPr>
              <a:lnSpc>
                <a:spcPct val="150000"/>
              </a:lnSpc>
            </a:pPr>
            <a:r>
              <a:rPr lang="ko-KR" altLang="en-US" sz="2800" dirty="0" smtClean="0"/>
              <a:t>자본주의 모순</a:t>
            </a:r>
            <a:r>
              <a:rPr lang="en-US" altLang="ko-KR" sz="2800" dirty="0" smtClean="0"/>
              <a:t>- 2</a:t>
            </a:r>
            <a:r>
              <a:rPr lang="ko-KR" altLang="en-US" sz="2800" dirty="0" smtClean="0"/>
              <a:t>차 인권혁명</a:t>
            </a:r>
            <a:r>
              <a:rPr lang="en-US" altLang="ko-KR" sz="2800" dirty="0" smtClean="0"/>
              <a:t>- </a:t>
            </a:r>
            <a:r>
              <a:rPr lang="ko-KR" altLang="en-US" sz="2800" dirty="0" smtClean="0"/>
              <a:t>사회권</a:t>
            </a:r>
          </a:p>
          <a:p>
            <a:pPr>
              <a:lnSpc>
                <a:spcPct val="150000"/>
              </a:lnSpc>
            </a:pPr>
            <a:r>
              <a:rPr lang="en-US" altLang="ko-KR" sz="2800" dirty="0" smtClean="0"/>
              <a:t>3</a:t>
            </a:r>
            <a:r>
              <a:rPr lang="ko-KR" altLang="en-US" sz="2800" dirty="0" smtClean="0"/>
              <a:t>세계 진출과 민주주의 발전</a:t>
            </a:r>
            <a:r>
              <a:rPr lang="en-US" altLang="ko-KR" sz="2800" dirty="0" smtClean="0"/>
              <a:t>- 3</a:t>
            </a:r>
            <a:r>
              <a:rPr lang="ko-KR" altLang="en-US" sz="2800" dirty="0" smtClean="0"/>
              <a:t>차 인권혁명</a:t>
            </a:r>
            <a:r>
              <a:rPr lang="en-US" altLang="ko-KR" sz="2800" dirty="0" smtClean="0"/>
              <a:t>- </a:t>
            </a:r>
            <a:r>
              <a:rPr lang="ko-KR" altLang="en-US" sz="2800" dirty="0" smtClean="0"/>
              <a:t>자결권</a:t>
            </a:r>
            <a:r>
              <a:rPr lang="en-US" altLang="ko-KR" sz="2800" dirty="0" smtClean="0"/>
              <a:t>, </a:t>
            </a:r>
            <a:r>
              <a:rPr lang="ko-KR" altLang="en-US" sz="2800" dirty="0" smtClean="0"/>
              <a:t>소수자 권리</a:t>
            </a:r>
          </a:p>
          <a:p>
            <a:pPr>
              <a:lnSpc>
                <a:spcPct val="150000"/>
              </a:lnSpc>
            </a:pPr>
            <a:r>
              <a:rPr lang="ko-KR" altLang="en-US" sz="2800" dirty="0" smtClean="0"/>
              <a:t>생태파괴</a:t>
            </a:r>
            <a:r>
              <a:rPr lang="en-US" altLang="ko-KR" sz="2800" dirty="0" smtClean="0"/>
              <a:t>- 4</a:t>
            </a:r>
            <a:r>
              <a:rPr lang="ko-KR" altLang="en-US" sz="2800" dirty="0" smtClean="0"/>
              <a:t>차 인권혁명</a:t>
            </a:r>
            <a:r>
              <a:rPr lang="en-US" altLang="ko-KR" sz="2800" dirty="0" smtClean="0"/>
              <a:t>- </a:t>
            </a:r>
            <a:r>
              <a:rPr lang="ko-KR" altLang="en-US" sz="2800" dirty="0" err="1" smtClean="0"/>
              <a:t>동물권</a:t>
            </a:r>
            <a:r>
              <a:rPr lang="en-US" altLang="ko-KR" sz="2800" dirty="0" smtClean="0"/>
              <a:t>,</a:t>
            </a:r>
            <a:r>
              <a:rPr lang="ko-KR" altLang="en-US" sz="2800" dirty="0" smtClean="0"/>
              <a:t> 자연과 인간 조화</a:t>
            </a:r>
          </a:p>
          <a:p>
            <a:endParaRPr lang="ko-KR" altLang="en-US" dirty="0"/>
          </a:p>
        </p:txBody>
      </p:sp>
    </p:spTree>
    <p:extLst>
      <p:ext uri="{BB962C8B-B14F-4D97-AF65-F5344CB8AC3E}">
        <p14:creationId xmlns="" xmlns:p14="http://schemas.microsoft.com/office/powerpoint/2010/main" val="2902396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TotalTime>
  <Words>983</Words>
  <Application>Microsoft Office PowerPoint</Application>
  <PresentationFormat>화면 슬라이드 쇼(4:3)</PresentationFormat>
  <Paragraphs>167</Paragraphs>
  <Slides>23</Slides>
  <Notes>1</Notes>
  <HiddenSlides>0</HiddenSlides>
  <MMClips>0</MMClips>
  <ScaleCrop>false</ScaleCrop>
  <HeadingPairs>
    <vt:vector size="4" baseType="variant">
      <vt:variant>
        <vt:lpstr>테마</vt:lpstr>
      </vt:variant>
      <vt:variant>
        <vt:i4>1</vt:i4>
      </vt:variant>
      <vt:variant>
        <vt:lpstr>슬라이드 제목</vt:lpstr>
      </vt:variant>
      <vt:variant>
        <vt:i4>23</vt:i4>
      </vt:variant>
    </vt:vector>
  </HeadingPairs>
  <TitlesOfParts>
    <vt:vector size="24" baseType="lpstr">
      <vt:lpstr>Office 테마</vt:lpstr>
      <vt:lpstr>지구화 시대 평화와 인권</vt:lpstr>
      <vt:lpstr>Ⅰ. 평화 平和 peace</vt:lpstr>
      <vt:lpstr>평화 平和 peace</vt:lpstr>
      <vt:lpstr>평화 平和 peace</vt:lpstr>
      <vt:lpstr>4. 폭력과 평화</vt:lpstr>
      <vt:lpstr>평화 平和 peace</vt:lpstr>
      <vt:lpstr>평화 平和 peace</vt:lpstr>
      <vt:lpstr>평화 平和 peace</vt:lpstr>
      <vt:lpstr>Ⅱ. 인권 人權 human rights</vt:lpstr>
      <vt:lpstr>인권 人權 human rights</vt:lpstr>
      <vt:lpstr>인권 人權 human rights</vt:lpstr>
      <vt:lpstr>인권 人權 human rights</vt:lpstr>
      <vt:lpstr>4. 인권 신장을 위하여</vt:lpstr>
      <vt:lpstr>인권 人權 human rights</vt:lpstr>
      <vt:lpstr>Ⅲ. 한반도 평화와 인권</vt:lpstr>
      <vt:lpstr>한반도 평화와 인권</vt:lpstr>
      <vt:lpstr>2. 한반도 평화</vt:lpstr>
      <vt:lpstr>□ 10.4 남북정상선언(2007)</vt:lpstr>
      <vt:lpstr>□ 제4차 6자회담 공동성명    (2005.9.19, 베이징)</vt:lpstr>
      <vt:lpstr>□ 제4차 6자회담 공동성명</vt:lpstr>
      <vt:lpstr>3. 한반도 인권</vt:lpstr>
      <vt:lpstr>3. 한반도 인권</vt:lpstr>
      <vt:lpstr>Ⅳ. 결론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평화와 인권, 그리고 한반도</dc:title>
  <dc:creator>User</dc:creator>
  <cp:lastModifiedBy>SNU</cp:lastModifiedBy>
  <cp:revision>37</cp:revision>
  <dcterms:created xsi:type="dcterms:W3CDTF">2013-08-09T07:11:10Z</dcterms:created>
  <dcterms:modified xsi:type="dcterms:W3CDTF">2013-11-11T02:07:23Z</dcterms:modified>
</cp:coreProperties>
</file>