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3" r:id="rId5"/>
    <p:sldId id="264" r:id="rId6"/>
    <p:sldId id="266" r:id="rId7"/>
    <p:sldId id="268" r:id="rId8"/>
    <p:sldId id="258" r:id="rId9"/>
    <p:sldId id="259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AD26A5-7B75-8940-84BF-5C148F44402A}" type="doc">
      <dgm:prSet loTypeId="urn:microsoft.com/office/officeart/2005/8/layout/arrow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0224328-A730-4B46-A5F8-B25A96EE7253}">
      <dgm:prSet phldrT="[Text]"/>
      <dgm:spPr/>
      <dgm:t>
        <a:bodyPr/>
        <a:lstStyle/>
        <a:p>
          <a:r>
            <a:rPr lang="ko-KR" altLang="en-US" dirty="0" smtClean="0"/>
            <a:t>과거의 독재 정권과 제도의 비정당화</a:t>
          </a:r>
          <a:endParaRPr lang="de-DE" dirty="0"/>
        </a:p>
      </dgm:t>
    </dgm:pt>
    <dgm:pt modelId="{F9E90417-E24C-BA4D-957D-C74D764B419D}" type="parTrans" cxnId="{BF35ED13-2731-214A-87D4-FADDEB28EE3A}">
      <dgm:prSet/>
      <dgm:spPr/>
      <dgm:t>
        <a:bodyPr/>
        <a:lstStyle/>
        <a:p>
          <a:endParaRPr lang="de-DE"/>
        </a:p>
      </dgm:t>
    </dgm:pt>
    <dgm:pt modelId="{80DDEEC4-7CCB-FD4E-B988-ED38678BE166}" type="sibTrans" cxnId="{BF35ED13-2731-214A-87D4-FADDEB28EE3A}">
      <dgm:prSet/>
      <dgm:spPr/>
      <dgm:t>
        <a:bodyPr/>
        <a:lstStyle/>
        <a:p>
          <a:endParaRPr lang="de-DE"/>
        </a:p>
      </dgm:t>
    </dgm:pt>
    <dgm:pt modelId="{C9271AC8-2E95-8C4F-BB4F-280857EA0F9F}">
      <dgm:prSet phldrT="[Text]"/>
      <dgm:spPr/>
      <dgm:t>
        <a:bodyPr/>
        <a:lstStyle/>
        <a:p>
          <a:r>
            <a:rPr lang="ko-KR" altLang="en-US" dirty="0" smtClean="0"/>
            <a:t>새로운 민주정권과 제도의 정당화</a:t>
          </a:r>
          <a:endParaRPr lang="de-DE" dirty="0"/>
        </a:p>
      </dgm:t>
    </dgm:pt>
    <dgm:pt modelId="{B70A3AE1-D8F5-2B45-B158-C512E89792EA}" type="parTrans" cxnId="{BFBA4CE5-5603-884D-A57F-D735F5E3A14E}">
      <dgm:prSet/>
      <dgm:spPr/>
      <dgm:t>
        <a:bodyPr/>
        <a:lstStyle/>
        <a:p>
          <a:endParaRPr lang="de-DE"/>
        </a:p>
      </dgm:t>
    </dgm:pt>
    <dgm:pt modelId="{7946A08E-F170-3D44-A97F-CACF9A74C494}" type="sibTrans" cxnId="{BFBA4CE5-5603-884D-A57F-D735F5E3A14E}">
      <dgm:prSet/>
      <dgm:spPr/>
      <dgm:t>
        <a:bodyPr/>
        <a:lstStyle/>
        <a:p>
          <a:endParaRPr lang="de-DE"/>
        </a:p>
      </dgm:t>
    </dgm:pt>
    <dgm:pt modelId="{4F0186D2-5C29-C14E-8FAA-4B3463D9C167}" type="pres">
      <dgm:prSet presAssocID="{FBAD26A5-7B75-8940-84BF-5C148F44402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DAF9DF1-CD39-4B45-A45D-27325790BBD5}" type="pres">
      <dgm:prSet presAssocID="{FBAD26A5-7B75-8940-84BF-5C148F44402A}" presName="ribbon" presStyleLbl="node1" presStyleIdx="0" presStyleCnt="1"/>
      <dgm:spPr/>
    </dgm:pt>
    <dgm:pt modelId="{04895D9D-915B-B449-BB8C-CD1C5E7ABF22}" type="pres">
      <dgm:prSet presAssocID="{FBAD26A5-7B75-8940-84BF-5C148F44402A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42EA629-6E1A-4D42-8DA7-576BF231A89A}" type="pres">
      <dgm:prSet presAssocID="{FBAD26A5-7B75-8940-84BF-5C148F44402A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F35ED13-2731-214A-87D4-FADDEB28EE3A}" srcId="{FBAD26A5-7B75-8940-84BF-5C148F44402A}" destId="{10224328-A730-4B46-A5F8-B25A96EE7253}" srcOrd="0" destOrd="0" parTransId="{F9E90417-E24C-BA4D-957D-C74D764B419D}" sibTransId="{80DDEEC4-7CCB-FD4E-B988-ED38678BE166}"/>
    <dgm:cxn modelId="{A6F03DEA-B69C-4A93-B6FF-197015114227}" type="presOf" srcId="{FBAD26A5-7B75-8940-84BF-5C148F44402A}" destId="{4F0186D2-5C29-C14E-8FAA-4B3463D9C167}" srcOrd="0" destOrd="0" presId="urn:microsoft.com/office/officeart/2005/8/layout/arrow6"/>
    <dgm:cxn modelId="{BFBA4CE5-5603-884D-A57F-D735F5E3A14E}" srcId="{FBAD26A5-7B75-8940-84BF-5C148F44402A}" destId="{C9271AC8-2E95-8C4F-BB4F-280857EA0F9F}" srcOrd="1" destOrd="0" parTransId="{B70A3AE1-D8F5-2B45-B158-C512E89792EA}" sibTransId="{7946A08E-F170-3D44-A97F-CACF9A74C494}"/>
    <dgm:cxn modelId="{96B9C50D-B794-455C-8D2F-D3E064B7C650}" type="presOf" srcId="{10224328-A730-4B46-A5F8-B25A96EE7253}" destId="{04895D9D-915B-B449-BB8C-CD1C5E7ABF22}" srcOrd="0" destOrd="0" presId="urn:microsoft.com/office/officeart/2005/8/layout/arrow6"/>
    <dgm:cxn modelId="{88904506-B343-48E2-94CD-0B5F63897BD9}" type="presOf" srcId="{C9271AC8-2E95-8C4F-BB4F-280857EA0F9F}" destId="{B42EA629-6E1A-4D42-8DA7-576BF231A89A}" srcOrd="0" destOrd="0" presId="urn:microsoft.com/office/officeart/2005/8/layout/arrow6"/>
    <dgm:cxn modelId="{FDCFDD8E-3817-46EC-AD87-CED28E8BB740}" type="presParOf" srcId="{4F0186D2-5C29-C14E-8FAA-4B3463D9C167}" destId="{BDAF9DF1-CD39-4B45-A45D-27325790BBD5}" srcOrd="0" destOrd="0" presId="urn:microsoft.com/office/officeart/2005/8/layout/arrow6"/>
    <dgm:cxn modelId="{C615686B-07B4-4354-AA6C-718E8AE1A8CE}" type="presParOf" srcId="{4F0186D2-5C29-C14E-8FAA-4B3463D9C167}" destId="{04895D9D-915B-B449-BB8C-CD1C5E7ABF22}" srcOrd="1" destOrd="0" presId="urn:microsoft.com/office/officeart/2005/8/layout/arrow6"/>
    <dgm:cxn modelId="{18E6991A-03C9-4E4F-A230-7A9C4A7243D4}" type="presParOf" srcId="{4F0186D2-5C29-C14E-8FAA-4B3463D9C167}" destId="{B42EA629-6E1A-4D42-8DA7-576BF231A89A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AF9DF1-CD39-4B45-A45D-27325790BBD5}">
      <dsp:nvSpPr>
        <dsp:cNvPr id="0" name=""/>
        <dsp:cNvSpPr/>
      </dsp:nvSpPr>
      <dsp:spPr>
        <a:xfrm>
          <a:off x="0" y="57996"/>
          <a:ext cx="10706100" cy="4282440"/>
        </a:xfrm>
        <a:prstGeom prst="leftRightRibb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895D9D-915B-B449-BB8C-CD1C5E7ABF22}">
      <dsp:nvSpPr>
        <dsp:cNvPr id="0" name=""/>
        <dsp:cNvSpPr/>
      </dsp:nvSpPr>
      <dsp:spPr>
        <a:xfrm>
          <a:off x="1284732" y="807423"/>
          <a:ext cx="3533013" cy="209839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10236" rIns="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100" kern="1200" dirty="0" smtClean="0"/>
            <a:t>과거의 독재 정권과 제도의 비정당화</a:t>
          </a:r>
          <a:endParaRPr lang="de-DE" sz="3100" kern="1200" dirty="0"/>
        </a:p>
      </dsp:txBody>
      <dsp:txXfrm>
        <a:off x="1284732" y="807423"/>
        <a:ext cx="3533013" cy="2098395"/>
      </dsp:txXfrm>
    </dsp:sp>
    <dsp:sp modelId="{B42EA629-6E1A-4D42-8DA7-576BF231A89A}">
      <dsp:nvSpPr>
        <dsp:cNvPr id="0" name=""/>
        <dsp:cNvSpPr/>
      </dsp:nvSpPr>
      <dsp:spPr>
        <a:xfrm>
          <a:off x="5353050" y="1492613"/>
          <a:ext cx="4175379" cy="209839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110236" rIns="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100" kern="1200" dirty="0" smtClean="0"/>
            <a:t>새로운 민주정권과 제도의 정당화</a:t>
          </a:r>
          <a:endParaRPr lang="de-DE" sz="3100" kern="1200" dirty="0"/>
        </a:p>
      </dsp:txBody>
      <dsp:txXfrm>
        <a:off x="5353050" y="1492613"/>
        <a:ext cx="4175379" cy="2098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6E698-8E32-4E6F-9DAD-AE6D0C643CFF}" type="datetimeFigureOut">
              <a:rPr lang="ko-KR" altLang="en-US" smtClean="0"/>
              <a:pPr/>
              <a:t>2014-11-14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E1F6D-D068-4E79-A992-DBB069493C0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64297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*Event mentioned as first, second, or third choice as a percentage of all events mentioned.</a:t>
            </a:r>
          </a:p>
          <a:p>
            <a:r>
              <a:rPr kumimoji="1" lang="en-US" altLang="ja-JP" dirty="0" smtClean="0"/>
              <a:t>Source: Schwartz,</a:t>
            </a:r>
            <a:r>
              <a:rPr kumimoji="1" lang="en-US" altLang="ja-JP" baseline="0" dirty="0" smtClean="0"/>
              <a:t> Barry and </a:t>
            </a:r>
            <a:r>
              <a:rPr kumimoji="1" lang="en-US" altLang="ja-JP" baseline="0" dirty="0" err="1" smtClean="0"/>
              <a:t>Mikyoung</a:t>
            </a:r>
            <a:r>
              <a:rPr kumimoji="1" lang="en-US" altLang="ja-JP" baseline="0" dirty="0" smtClean="0"/>
              <a:t> Kim. 2002. “Honor, Dignity, and Collective Memory: Judging the Past in Korea and the United States,” in Karen A. </a:t>
            </a:r>
            <a:r>
              <a:rPr kumimoji="1" lang="en-US" altLang="ja-JP" baseline="0" dirty="0" err="1" smtClean="0"/>
              <a:t>Cerulo</a:t>
            </a:r>
            <a:r>
              <a:rPr kumimoji="1" lang="en-US" altLang="ja-JP" baseline="0" dirty="0" smtClean="0"/>
              <a:t> (ed.), Culture in Mind: Toward a Sociology of Culture and Cognition, New York and London: </a:t>
            </a:r>
            <a:r>
              <a:rPr kumimoji="1" lang="en-US" altLang="ja-JP" baseline="0" dirty="0" err="1" smtClean="0"/>
              <a:t>Routledge</a:t>
            </a:r>
            <a:r>
              <a:rPr kumimoji="1" lang="en-US" altLang="ja-JP" baseline="0" dirty="0" smtClean="0"/>
              <a:t>, pp. 209-26 (213).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E4C3F-08AC-433F-9E78-0F9621F2545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09290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*Event mentioned as first, second, or third choice as a percentage of all events mentioned.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**Japan’s War in Asia includes</a:t>
            </a:r>
            <a:r>
              <a:rPr kumimoji="1" lang="en-US" altLang="ja-JP" baseline="0" dirty="0" smtClean="0"/>
              <a:t> items such as Japan’s War in Asia(in general), Korea annexation and occupation(1910-45), Manchuria Incident(1931), the second Sino-Japanese War (1931-45), Comfort Women Issues, Nanjing Incident/Massacre(1937), Unit 731 in China, and 21demands against China(1915).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***Pacific War includes items such as War against the U.S. and Pearl Harbor</a:t>
            </a:r>
            <a:r>
              <a:rPr kumimoji="1" lang="en-US" altLang="ja-JP" baseline="0" dirty="0" smtClean="0"/>
              <a:t> Attack.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****Politics/Politicians includes items</a:t>
            </a:r>
            <a:r>
              <a:rPr kumimoji="1" lang="en-US" altLang="ja-JP" baseline="0" dirty="0" smtClean="0"/>
              <a:t> such as politics in general, political scandals and former Prime Minister Mori.</a:t>
            </a:r>
            <a:endParaRPr kumimoji="1" lang="en-US" altLang="ja-JP" dirty="0" smtClean="0"/>
          </a:p>
          <a:p>
            <a:r>
              <a:rPr kumimoji="1" lang="en-US" altLang="ja-JP" dirty="0" smtClean="0"/>
              <a:t>Source: </a:t>
            </a:r>
            <a:r>
              <a:rPr kumimoji="1"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Schwartz, Barry, Kazuya Fukuoka, and Sachiko </a:t>
            </a:r>
            <a:r>
              <a:rPr kumimoji="1"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Takita</a:t>
            </a:r>
            <a:r>
              <a:rPr kumimoji="1"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-Ishii. 2005. “Collective Memory: Why Culture Matters.” Pp.253-271 in </a:t>
            </a:r>
            <a:r>
              <a:rPr kumimoji="1"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Blackwell Companion to the Sociology of Culture.</a:t>
            </a:r>
            <a:r>
              <a:rPr kumimoji="1"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Ed. Mark D. Jacobs and Nancy Weiss </a:t>
            </a:r>
            <a:r>
              <a:rPr kumimoji="1"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Hanrahan</a:t>
            </a:r>
            <a:r>
              <a:rPr kumimoji="1"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Oxford, UK: Blackwell,</a:t>
            </a:r>
            <a:r>
              <a:rPr kumimoji="1"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p. /.</a:t>
            </a:r>
            <a:endParaRPr kumimoji="1" lang="ja-JP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E4C3F-08AC-433F-9E78-0F9621F25454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53969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*Event mentioned as first, second, or third choice as a percentage of all events mentioned.</a:t>
            </a:r>
          </a:p>
          <a:p>
            <a:r>
              <a:rPr kumimoji="1" lang="en-US" altLang="ja-JP" dirty="0" smtClean="0"/>
              <a:t>Source: Schwartz,</a:t>
            </a:r>
            <a:r>
              <a:rPr kumimoji="1" lang="en-US" altLang="ja-JP" baseline="0" dirty="0" smtClean="0"/>
              <a:t> Barry and </a:t>
            </a:r>
            <a:r>
              <a:rPr kumimoji="1" lang="en-US" altLang="ja-JP" baseline="0" dirty="0" err="1" smtClean="0"/>
              <a:t>Mikyoung</a:t>
            </a:r>
            <a:r>
              <a:rPr kumimoji="1" lang="en-US" altLang="ja-JP" baseline="0" dirty="0" smtClean="0"/>
              <a:t> Kim. 2002. “Honor, Dignity, and Collective Memory: Judging the Past in Korea and the United States,” in Karen A. </a:t>
            </a:r>
            <a:r>
              <a:rPr kumimoji="1" lang="en-US" altLang="ja-JP" baseline="0" dirty="0" err="1" smtClean="0"/>
              <a:t>Cerulo</a:t>
            </a:r>
            <a:r>
              <a:rPr kumimoji="1" lang="en-US" altLang="ja-JP" baseline="0" dirty="0" smtClean="0"/>
              <a:t> (ed.), Culture in Mind: Toward a Sociology of Culture and Cognition, New York and London: </a:t>
            </a:r>
            <a:r>
              <a:rPr kumimoji="1" lang="en-US" altLang="ja-JP" baseline="0" dirty="0" err="1" smtClean="0"/>
              <a:t>Routledge</a:t>
            </a:r>
            <a:r>
              <a:rPr kumimoji="1" lang="en-US" altLang="ja-JP" baseline="0" dirty="0" smtClean="0"/>
              <a:t>, pp. 209-26 (213).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E4C3F-08AC-433F-9E78-0F9621F25454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17855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1511-6B8F-411B-913C-63493590D83B}" type="datetimeFigureOut">
              <a:rPr lang="ko-KR" altLang="en-US" smtClean="0"/>
              <a:pPr/>
              <a:t>2014-11-14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3358-B525-4F73-94DA-41342A2EB3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578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1511-6B8F-411B-913C-63493590D83B}" type="datetimeFigureOut">
              <a:rPr lang="ko-KR" altLang="en-US" smtClean="0"/>
              <a:pPr/>
              <a:t>2014-11-14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3358-B525-4F73-94DA-41342A2EB3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9466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1511-6B8F-411B-913C-63493590D83B}" type="datetimeFigureOut">
              <a:rPr lang="ko-KR" altLang="en-US" smtClean="0"/>
              <a:pPr/>
              <a:t>2014-11-14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3358-B525-4F73-94DA-41342A2EB3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5233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1511-6B8F-411B-913C-63493590D83B}" type="datetimeFigureOut">
              <a:rPr lang="ko-KR" altLang="en-US" smtClean="0"/>
              <a:pPr/>
              <a:t>2014-11-14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3358-B525-4F73-94DA-41342A2EB3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140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1511-6B8F-411B-913C-63493590D83B}" type="datetimeFigureOut">
              <a:rPr lang="ko-KR" altLang="en-US" smtClean="0"/>
              <a:pPr/>
              <a:t>2014-11-14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3358-B525-4F73-94DA-41342A2EB3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9412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1511-6B8F-411B-913C-63493590D83B}" type="datetimeFigureOut">
              <a:rPr lang="ko-KR" altLang="en-US" smtClean="0"/>
              <a:pPr/>
              <a:t>2014-11-14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3358-B525-4F73-94DA-41342A2EB3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76609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1511-6B8F-411B-913C-63493590D83B}" type="datetimeFigureOut">
              <a:rPr lang="ko-KR" altLang="en-US" smtClean="0"/>
              <a:pPr/>
              <a:t>2014-11-14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3358-B525-4F73-94DA-41342A2EB3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80045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1511-6B8F-411B-913C-63493590D83B}" type="datetimeFigureOut">
              <a:rPr lang="ko-KR" altLang="en-US" smtClean="0"/>
              <a:pPr/>
              <a:t>2014-11-14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3358-B525-4F73-94DA-41342A2EB3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2365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1511-6B8F-411B-913C-63493590D83B}" type="datetimeFigureOut">
              <a:rPr lang="ko-KR" altLang="en-US" smtClean="0"/>
              <a:pPr/>
              <a:t>2014-11-14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3358-B525-4F73-94DA-41342A2EB3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9903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1511-6B8F-411B-913C-63493590D83B}" type="datetimeFigureOut">
              <a:rPr lang="ko-KR" altLang="en-US" smtClean="0"/>
              <a:pPr/>
              <a:t>2014-11-14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3358-B525-4F73-94DA-41342A2EB3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6785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1511-6B8F-411B-913C-63493590D83B}" type="datetimeFigureOut">
              <a:rPr lang="ko-KR" altLang="en-US" smtClean="0"/>
              <a:pPr/>
              <a:t>2014-11-14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53358-B525-4F73-94DA-41342A2EB3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9258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1511-6B8F-411B-913C-63493590D83B}" type="datetimeFigureOut">
              <a:rPr lang="ko-KR" altLang="en-US" smtClean="0"/>
              <a:pPr/>
              <a:t>2014-11-14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53358-B525-4F73-94DA-41342A2EB3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8241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40157" y="726830"/>
            <a:ext cx="10637949" cy="2708031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동아시아 평화와 집단기억</a:t>
            </a:r>
            <a:r>
              <a:rPr lang="en-US" altLang="ko-KR" dirty="0" smtClean="0"/>
              <a:t>: </a:t>
            </a:r>
            <a:br>
              <a:rPr lang="en-US" altLang="ko-KR" dirty="0" smtClean="0"/>
            </a:br>
            <a:r>
              <a:rPr lang="ko-KR" altLang="en-US" dirty="0" smtClean="0"/>
              <a:t>한반도의 어두운 과거와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화해의 모색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70479"/>
            <a:ext cx="9144000" cy="2279560"/>
          </a:xfrm>
        </p:spPr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ko-KR" altLang="en-US" sz="3200" dirty="0" smtClean="0"/>
              <a:t>서울대학교 통일평화연구원 </a:t>
            </a:r>
            <a:endParaRPr lang="en-US" altLang="ko-KR" sz="3200" dirty="0" smtClean="0"/>
          </a:p>
          <a:p>
            <a:r>
              <a:rPr lang="ko-KR" altLang="en-US" sz="3200" dirty="0" smtClean="0"/>
              <a:t>평화아카데미 </a:t>
            </a:r>
            <a:r>
              <a:rPr lang="ko-KR" altLang="en-US" sz="3200" dirty="0" err="1" smtClean="0"/>
              <a:t>문화관</a:t>
            </a:r>
            <a:r>
              <a:rPr lang="ko-KR" altLang="en-US" sz="3200" dirty="0" smtClean="0"/>
              <a:t> </a:t>
            </a:r>
            <a:r>
              <a:rPr lang="en-US" altLang="ko-KR" sz="3200" dirty="0" smtClean="0"/>
              <a:t>209</a:t>
            </a:r>
            <a:r>
              <a:rPr lang="ko-KR" altLang="en-US" sz="3200" dirty="0" smtClean="0"/>
              <a:t>호</a:t>
            </a:r>
            <a:endParaRPr lang="en-US" altLang="ko-KR" sz="3200" dirty="0" smtClean="0"/>
          </a:p>
          <a:p>
            <a:r>
              <a:rPr lang="en-US" altLang="ko-KR" sz="3200" dirty="0" smtClean="0"/>
              <a:t>2014</a:t>
            </a:r>
            <a:r>
              <a:rPr lang="ko-KR" altLang="en-US" sz="3200" dirty="0" smtClean="0"/>
              <a:t>년 </a:t>
            </a:r>
            <a:r>
              <a:rPr lang="en-US" altLang="ko-KR" sz="3200" dirty="0" smtClean="0"/>
              <a:t>11</a:t>
            </a:r>
            <a:r>
              <a:rPr lang="ko-KR" altLang="en-US" sz="3200" dirty="0" smtClean="0"/>
              <a:t>월 </a:t>
            </a:r>
            <a:r>
              <a:rPr lang="en-US" altLang="ko-KR" sz="3200" dirty="0" smtClean="0"/>
              <a:t>18</a:t>
            </a:r>
            <a:r>
              <a:rPr lang="ko-KR" altLang="en-US" sz="3200" dirty="0" smtClean="0"/>
              <a:t>일 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화</a:t>
            </a:r>
            <a:r>
              <a:rPr lang="en-US" altLang="ko-KR" sz="3200" dirty="0" smtClean="0"/>
              <a:t>) </a:t>
            </a:r>
            <a:r>
              <a:rPr lang="en-US" altLang="ko-KR" sz="3200" dirty="0" smtClean="0"/>
              <a:t>19:00-21:00</a:t>
            </a:r>
            <a:endParaRPr lang="ko-KR" altLang="en-US" sz="3200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50772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7127" y="229667"/>
            <a:ext cx="9478849" cy="1496101"/>
          </a:xfrm>
        </p:spPr>
        <p:txBody>
          <a:bodyPr>
            <a:normAutofit/>
          </a:bodyPr>
          <a:lstStyle/>
          <a:p>
            <a:pPr algn="ctr"/>
            <a:r>
              <a:rPr kumimoji="1" lang="ko-KR" altLang="en-US" dirty="0" smtClean="0"/>
              <a:t>남한 </a:t>
            </a:r>
            <a:r>
              <a:rPr kumimoji="1" lang="ko-KR" altLang="en-US" dirty="0" smtClean="0"/>
              <a:t>대학생들이 답한 역사적으로 </a:t>
            </a:r>
            <a:r>
              <a:rPr kumimoji="1" lang="en-US" altLang="ko-KR" dirty="0" smtClean="0"/>
              <a:t/>
            </a:r>
            <a:br>
              <a:rPr kumimoji="1" lang="en-US" altLang="ko-KR" dirty="0" smtClean="0"/>
            </a:br>
            <a:r>
              <a:rPr kumimoji="1" lang="ko-KR" altLang="en-US" dirty="0" smtClean="0"/>
              <a:t>수치스러운 사건들 </a:t>
            </a:r>
            <a:r>
              <a:rPr kumimoji="1" lang="en-US" altLang="ja-JP" dirty="0" smtClean="0"/>
              <a:t>(2000</a:t>
            </a:r>
            <a:r>
              <a:rPr kumimoji="1" lang="ko-KR" altLang="en-US" dirty="0" smtClean="0"/>
              <a:t>년</a:t>
            </a:r>
            <a:r>
              <a:rPr kumimoji="1" lang="en-US" altLang="ko-KR" dirty="0" smtClean="0"/>
              <a:t>, </a:t>
            </a:r>
            <a:r>
              <a:rPr kumimoji="1" lang="en-US" altLang="ja-JP" dirty="0" smtClean="0"/>
              <a:t>N=432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1666470"/>
              </p:ext>
            </p:extLst>
          </p:nvPr>
        </p:nvGraphicFramePr>
        <p:xfrm>
          <a:off x="1146221" y="1725769"/>
          <a:ext cx="8873542" cy="4949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6089"/>
                <a:gridCol w="1536955"/>
                <a:gridCol w="2880498"/>
              </a:tblGrid>
              <a:tr h="457502"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2400" dirty="0" smtClean="0"/>
                        <a:t>사건들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2400" dirty="0" smtClean="0"/>
                        <a:t>응답 수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2400" dirty="0" smtClean="0"/>
                        <a:t>퍼센트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57502">
                <a:tc>
                  <a:txBody>
                    <a:bodyPr/>
                    <a:lstStyle/>
                    <a:p>
                      <a:r>
                        <a:rPr kumimoji="1" lang="ko-KR" altLang="en-US" sz="2400" b="1" baseline="0" dirty="0" smtClean="0"/>
                        <a:t>일제식민통치</a:t>
                      </a:r>
                      <a:r>
                        <a:rPr kumimoji="1" lang="en-US" altLang="ja-JP" sz="2400" b="1" baseline="0" dirty="0" smtClean="0"/>
                        <a:t> (1910-45)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246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56.9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57502">
                <a:tc>
                  <a:txBody>
                    <a:bodyPr/>
                    <a:lstStyle/>
                    <a:p>
                      <a:r>
                        <a:rPr kumimoji="1" lang="en-US" altLang="ja-JP" sz="2400" b="1" dirty="0" smtClean="0"/>
                        <a:t>IMF </a:t>
                      </a:r>
                      <a:r>
                        <a:rPr kumimoji="1" lang="ko-KR" altLang="en-US" sz="2400" b="1" dirty="0" smtClean="0"/>
                        <a:t>금융구제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213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49.3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457502">
                <a:tc>
                  <a:txBody>
                    <a:bodyPr/>
                    <a:lstStyle/>
                    <a:p>
                      <a:r>
                        <a:rPr kumimoji="1" lang="ko-KR" altLang="en-US" sz="2400" b="1" dirty="0" smtClean="0"/>
                        <a:t>한국전 </a:t>
                      </a:r>
                      <a:r>
                        <a:rPr kumimoji="1" lang="en-US" altLang="ko-KR" sz="2400" b="1" dirty="0" smtClean="0"/>
                        <a:t>(1950</a:t>
                      </a:r>
                      <a:r>
                        <a:rPr kumimoji="1" lang="en-US" altLang="ja-JP" sz="2400" b="1" dirty="0" smtClean="0"/>
                        <a:t>-53)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109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25.2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1159150">
                <a:tc>
                  <a:txBody>
                    <a:bodyPr/>
                    <a:lstStyle/>
                    <a:p>
                      <a:r>
                        <a:rPr kumimoji="1" lang="ko-KR" altLang="en-US" sz="2400" b="1" baseline="0" dirty="0" smtClean="0"/>
                        <a:t>권력자들의 비리</a:t>
                      </a:r>
                      <a:r>
                        <a:rPr kumimoji="1" lang="en-US" altLang="ja-JP" sz="2400" b="1" baseline="0" dirty="0" smtClean="0"/>
                        <a:t> (5.18 </a:t>
                      </a:r>
                      <a:r>
                        <a:rPr kumimoji="1" lang="ko-KR" altLang="en-US" sz="2400" b="1" baseline="0" dirty="0" smtClean="0"/>
                        <a:t>광주사태</a:t>
                      </a:r>
                      <a:r>
                        <a:rPr kumimoji="1" lang="en-US" altLang="ja-JP" sz="2400" b="1" baseline="0" dirty="0" smtClean="0"/>
                        <a:t>, </a:t>
                      </a:r>
                      <a:r>
                        <a:rPr kumimoji="1" lang="ko-KR" altLang="en-US" sz="2400" b="1" baseline="0" dirty="0" smtClean="0"/>
                        <a:t>정경유착</a:t>
                      </a:r>
                      <a:r>
                        <a:rPr kumimoji="1" lang="en-US" altLang="ja-JP" sz="2400" b="1" baseline="0" dirty="0" smtClean="0"/>
                        <a:t>, </a:t>
                      </a:r>
                      <a:r>
                        <a:rPr kumimoji="1" lang="ko-KR" altLang="en-US" sz="2400" b="1" baseline="0" dirty="0" smtClean="0"/>
                        <a:t>뇌물수수</a:t>
                      </a:r>
                      <a:r>
                        <a:rPr kumimoji="1" lang="en-US" altLang="ko-KR" sz="2400" b="1" baseline="0" dirty="0" smtClean="0"/>
                        <a:t>, </a:t>
                      </a:r>
                      <a:r>
                        <a:rPr kumimoji="1" lang="ko-KR" altLang="en-US" sz="2400" b="1" baseline="0" dirty="0" smtClean="0"/>
                        <a:t>공직부패 등</a:t>
                      </a:r>
                      <a:r>
                        <a:rPr kumimoji="1" lang="en-US" altLang="ja-JP" sz="2400" b="1" baseline="0" dirty="0" smtClean="0"/>
                        <a:t>)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106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24.5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1128085">
                <a:tc>
                  <a:txBody>
                    <a:bodyPr/>
                    <a:lstStyle/>
                    <a:p>
                      <a:r>
                        <a:rPr kumimoji="1" lang="ko-KR" altLang="en-US" sz="2400" b="1" baseline="0" dirty="0" smtClean="0"/>
                        <a:t>대형안전사고 </a:t>
                      </a:r>
                      <a:r>
                        <a:rPr kumimoji="1" lang="en-US" altLang="ja-JP" sz="2400" b="1" baseline="0" dirty="0" smtClean="0"/>
                        <a:t>(</a:t>
                      </a:r>
                      <a:r>
                        <a:rPr kumimoji="1" lang="ko-KR" altLang="en-US" sz="2400" b="1" baseline="0" dirty="0" smtClean="0"/>
                        <a:t>성수대교</a:t>
                      </a:r>
                      <a:r>
                        <a:rPr kumimoji="1" lang="en-US" altLang="ko-KR" sz="2400" b="1" baseline="0" dirty="0" smtClean="0"/>
                        <a:t>, </a:t>
                      </a:r>
                      <a:r>
                        <a:rPr kumimoji="1" lang="ko-KR" altLang="en-US" sz="2400" b="1" baseline="0" dirty="0" smtClean="0"/>
                        <a:t>대구 </a:t>
                      </a:r>
                      <a:r>
                        <a:rPr kumimoji="1" lang="ko-KR" altLang="en-US" sz="2400" b="1" baseline="0" dirty="0" err="1" smtClean="0"/>
                        <a:t>삼풍백화점</a:t>
                      </a:r>
                      <a:r>
                        <a:rPr kumimoji="1" lang="ko-KR" altLang="en-US" sz="2400" b="1" baseline="0" dirty="0" smtClean="0"/>
                        <a:t> 붕괴 등</a:t>
                      </a:r>
                      <a:r>
                        <a:rPr kumimoji="1" lang="en-US" altLang="ja-JP" sz="2400" b="1" baseline="0" dirty="0" smtClean="0"/>
                        <a:t>)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91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21.1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  <a:tr h="802488">
                <a:tc>
                  <a:txBody>
                    <a:bodyPr/>
                    <a:lstStyle/>
                    <a:p>
                      <a:r>
                        <a:rPr kumimoji="1" lang="ko-KR" altLang="en-US" sz="2400" b="1" dirty="0" smtClean="0"/>
                        <a:t>강대국의 억압</a:t>
                      </a:r>
                      <a:r>
                        <a:rPr kumimoji="1" lang="en-US" altLang="ko-KR" sz="2400" b="1" baseline="0" dirty="0" smtClean="0"/>
                        <a:t>(</a:t>
                      </a:r>
                      <a:r>
                        <a:rPr kumimoji="1" lang="ko-KR" altLang="en-US" sz="2400" b="1" baseline="0" dirty="0" smtClean="0"/>
                        <a:t>주권 침해 등</a:t>
                      </a:r>
                      <a:r>
                        <a:rPr kumimoji="1" lang="en-US" altLang="ko-KR" sz="2400" b="1" baseline="0" dirty="0" smtClean="0"/>
                        <a:t>)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72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16.6</a:t>
                      </a:r>
                      <a:endParaRPr kumimoji="1" lang="ja-JP" alt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182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ko-KR" altLang="en-US" dirty="0" smtClean="0"/>
              <a:t>남한 대학생들이 답한 역사적으로 </a:t>
            </a:r>
            <a:r>
              <a:rPr kumimoji="1" lang="en-US" altLang="ko-KR" dirty="0" smtClean="0"/>
              <a:t/>
            </a:r>
            <a:br>
              <a:rPr kumimoji="1" lang="en-US" altLang="ko-KR" dirty="0" smtClean="0"/>
            </a:br>
            <a:r>
              <a:rPr kumimoji="1" lang="ko-KR" altLang="en-US" dirty="0" smtClean="0"/>
              <a:t>수치스러운 사건들 </a:t>
            </a:r>
            <a:r>
              <a:rPr kumimoji="1" lang="en-US" altLang="ja-JP" dirty="0" smtClean="0"/>
              <a:t>(</a:t>
            </a:r>
            <a:r>
              <a:rPr kumimoji="1" lang="en-US" altLang="ja-JP" dirty="0" smtClean="0"/>
              <a:t>2013</a:t>
            </a:r>
            <a:r>
              <a:rPr kumimoji="1" lang="ko-KR" altLang="en-US" dirty="0" smtClean="0"/>
              <a:t>년</a:t>
            </a:r>
            <a:r>
              <a:rPr kumimoji="1" lang="en-US" altLang="ko-KR" dirty="0" smtClean="0"/>
              <a:t>, </a:t>
            </a:r>
            <a:r>
              <a:rPr kumimoji="1" lang="en-US" altLang="ja-JP" dirty="0" smtClean="0"/>
              <a:t>N=582)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15815" y="1825625"/>
          <a:ext cx="10257693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5262"/>
                <a:gridCol w="1899138"/>
                <a:gridCol w="1723293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/>
                        <a:t>사건들</a:t>
                      </a:r>
                      <a:endParaRPr lang="ko-KR" alt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/>
                        <a:t>응답 수</a:t>
                      </a:r>
                      <a:endParaRPr lang="ko-KR" alt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/>
                        <a:t>퍼센트</a:t>
                      </a:r>
                      <a:endParaRPr lang="ko-KR" altLang="en-US" sz="2400" b="0" dirty="0"/>
                    </a:p>
                  </a:txBody>
                  <a:tcPr/>
                </a:tc>
              </a:tr>
              <a:tr h="3943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2400" b="1" baseline="0" dirty="0" smtClean="0"/>
                        <a:t>일제식민통치</a:t>
                      </a:r>
                      <a:r>
                        <a:rPr kumimoji="1" lang="en-US" altLang="ja-JP" sz="2400" b="1" baseline="0" dirty="0" smtClean="0"/>
                        <a:t> (1910-45)</a:t>
                      </a:r>
                      <a:endParaRPr kumimoji="1" lang="ja-JP" alt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377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65</a:t>
                      </a:r>
                      <a:endParaRPr lang="ko-KR" alt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dirty="0" smtClean="0"/>
                        <a:t>남북한의 분단</a:t>
                      </a:r>
                      <a:r>
                        <a:rPr lang="en-US" altLang="ko-KR" sz="2400" b="1" dirty="0" smtClean="0"/>
                        <a:t>/</a:t>
                      </a:r>
                      <a:r>
                        <a:rPr lang="ko-KR" altLang="en-US" sz="2400" b="1" baseline="0" dirty="0" smtClean="0"/>
                        <a:t>분열 </a:t>
                      </a:r>
                      <a:r>
                        <a:rPr lang="en-US" altLang="ko-KR" sz="2400" b="1" baseline="0" dirty="0" smtClean="0"/>
                        <a:t>(</a:t>
                      </a:r>
                      <a:r>
                        <a:rPr lang="ko-KR" altLang="en-US" sz="2400" b="1" baseline="0" dirty="0" smtClean="0"/>
                        <a:t>한국전쟁</a:t>
                      </a:r>
                      <a:r>
                        <a:rPr lang="en-US" altLang="ko-KR" sz="2400" b="1" baseline="0" dirty="0" smtClean="0"/>
                        <a:t>)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161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28</a:t>
                      </a:r>
                      <a:endParaRPr lang="ko-KR" alt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 smtClean="0"/>
                        <a:t>독재정권 </a:t>
                      </a:r>
                      <a:r>
                        <a:rPr lang="en-US" altLang="ko-KR" sz="2400" b="1" dirty="0" smtClean="0"/>
                        <a:t>(</a:t>
                      </a:r>
                      <a:r>
                        <a:rPr lang="ko-KR" altLang="en-US" sz="2400" b="1" dirty="0" smtClean="0"/>
                        <a:t>이승만</a:t>
                      </a:r>
                      <a:r>
                        <a:rPr lang="en-US" altLang="ko-KR" sz="2400" b="1" dirty="0" smtClean="0"/>
                        <a:t>, </a:t>
                      </a:r>
                      <a:r>
                        <a:rPr lang="ko-KR" altLang="en-US" sz="2400" b="1" dirty="0" smtClean="0"/>
                        <a:t>박정희</a:t>
                      </a:r>
                      <a:r>
                        <a:rPr lang="en-US" altLang="ko-KR" sz="2400" b="1" dirty="0" smtClean="0"/>
                        <a:t>, </a:t>
                      </a:r>
                      <a:r>
                        <a:rPr lang="ko-KR" altLang="en-US" sz="2400" b="1" dirty="0" smtClean="0"/>
                        <a:t>전두환</a:t>
                      </a:r>
                      <a:r>
                        <a:rPr lang="en-US" altLang="ko-KR" sz="2400" b="1" dirty="0" smtClean="0"/>
                        <a:t>, </a:t>
                      </a:r>
                      <a:r>
                        <a:rPr lang="ko-KR" altLang="en-US" sz="2400" b="1" dirty="0" smtClean="0"/>
                        <a:t>노태우 독재</a:t>
                      </a:r>
                      <a:r>
                        <a:rPr lang="en-US" altLang="ko-KR" sz="2400" b="1" dirty="0" smtClean="0"/>
                        <a:t>)</a:t>
                      </a:r>
                      <a:endParaRPr lang="ko-KR" alt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103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18</a:t>
                      </a:r>
                      <a:endParaRPr lang="ko-KR" alt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dirty="0" smtClean="0"/>
                        <a:t>강대국과의 관계 </a:t>
                      </a:r>
                      <a:r>
                        <a:rPr lang="en-US" altLang="ko-KR" sz="2400" b="1" dirty="0" smtClean="0"/>
                        <a:t>(</a:t>
                      </a:r>
                      <a:r>
                        <a:rPr lang="ko-KR" altLang="en-US" sz="2400" b="1" dirty="0" smtClean="0"/>
                        <a:t>대 중국</a:t>
                      </a:r>
                      <a:r>
                        <a:rPr lang="en-US" altLang="ko-KR" sz="2400" b="1" dirty="0" smtClean="0"/>
                        <a:t>, </a:t>
                      </a:r>
                      <a:r>
                        <a:rPr lang="ko-KR" altLang="en-US" sz="2400" b="1" dirty="0" smtClean="0"/>
                        <a:t>대 미국</a:t>
                      </a:r>
                      <a:r>
                        <a:rPr lang="en-US" altLang="ko-KR" sz="2400" b="1" dirty="0" smtClean="0"/>
                        <a:t>, </a:t>
                      </a:r>
                      <a:r>
                        <a:rPr lang="ko-KR" altLang="en-US" sz="2400" b="1" dirty="0" smtClean="0"/>
                        <a:t>불평등 </a:t>
                      </a:r>
                      <a:endParaRPr lang="en-US" altLang="ko-KR" sz="2400" b="1" dirty="0" smtClean="0"/>
                    </a:p>
                    <a:p>
                      <a:pPr latinLnBrk="1"/>
                      <a:r>
                        <a:rPr lang="ko-KR" altLang="en-US" sz="2400" b="1" dirty="0" smtClean="0"/>
                        <a:t>외교관계</a:t>
                      </a:r>
                      <a:r>
                        <a:rPr lang="en-US" altLang="ko-KR" sz="2400" b="1" dirty="0" smtClean="0"/>
                        <a:t>)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99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17</a:t>
                      </a:r>
                      <a:endParaRPr lang="ko-KR" alt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dirty="0" smtClean="0"/>
                        <a:t>정치권력의 비리 </a:t>
                      </a:r>
                      <a:r>
                        <a:rPr lang="en-US" altLang="ko-KR" sz="2400" b="1" dirty="0" smtClean="0"/>
                        <a:t>(</a:t>
                      </a:r>
                      <a:r>
                        <a:rPr lang="ko-KR" altLang="en-US" sz="2400" b="1" dirty="0" smtClean="0"/>
                        <a:t>윤창중</a:t>
                      </a:r>
                      <a:r>
                        <a:rPr lang="en-US" altLang="ko-KR" sz="2400" b="1" baseline="0" dirty="0" smtClean="0"/>
                        <a:t> </a:t>
                      </a:r>
                      <a:r>
                        <a:rPr lang="ko-KR" altLang="en-US" sz="2400" b="1" baseline="0" dirty="0" smtClean="0"/>
                        <a:t>사건</a:t>
                      </a:r>
                      <a:r>
                        <a:rPr lang="en-US" altLang="ko-KR" sz="2400" b="1" baseline="0" dirty="0" smtClean="0"/>
                        <a:t>, </a:t>
                      </a:r>
                      <a:r>
                        <a:rPr lang="ko-KR" altLang="en-US" sz="2400" b="1" baseline="0" dirty="0" smtClean="0"/>
                        <a:t>검찰</a:t>
                      </a:r>
                      <a:r>
                        <a:rPr lang="en-US" altLang="ko-KR" sz="2400" b="1" baseline="0" dirty="0" smtClean="0"/>
                        <a:t>, </a:t>
                      </a:r>
                      <a:r>
                        <a:rPr lang="ko-KR" altLang="en-US" sz="2400" b="1" baseline="0" dirty="0" smtClean="0"/>
                        <a:t>국정원 등</a:t>
                      </a:r>
                      <a:r>
                        <a:rPr lang="en-US" altLang="ko-KR" sz="2400" b="1" baseline="0" dirty="0" smtClean="0"/>
                        <a:t>)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98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17</a:t>
                      </a:r>
                      <a:endParaRPr lang="ko-KR" alt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dirty="0" smtClean="0"/>
                        <a:t>사회</a:t>
                      </a:r>
                      <a:r>
                        <a:rPr lang="en-US" altLang="ko-KR" sz="2400" b="1" dirty="0" smtClean="0"/>
                        <a:t>, </a:t>
                      </a:r>
                      <a:r>
                        <a:rPr lang="ko-KR" altLang="en-US" sz="2400" b="1" dirty="0" smtClean="0"/>
                        <a:t>경제적 불평등</a:t>
                      </a:r>
                      <a:r>
                        <a:rPr lang="en-US" altLang="ko-KR" sz="2400" b="1" baseline="0" dirty="0" smtClean="0"/>
                        <a:t> (</a:t>
                      </a:r>
                      <a:r>
                        <a:rPr lang="ko-KR" altLang="en-US" sz="2400" b="1" dirty="0" smtClean="0"/>
                        <a:t>대기업 비리</a:t>
                      </a:r>
                      <a:r>
                        <a:rPr lang="en-US" altLang="ko-KR" sz="2400" b="1" dirty="0" smtClean="0"/>
                        <a:t>, </a:t>
                      </a:r>
                      <a:r>
                        <a:rPr lang="ko-KR" altLang="en-US" sz="2400" b="1" dirty="0" smtClean="0"/>
                        <a:t>정경유착</a:t>
                      </a:r>
                      <a:r>
                        <a:rPr lang="en-US" altLang="ko-KR" sz="2400" b="1" dirty="0" smtClean="0"/>
                        <a:t>)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71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14</a:t>
                      </a:r>
                      <a:endParaRPr lang="ko-KR" alt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b="1" dirty="0" smtClean="0"/>
                        <a:t>해외가 보는 한국의 모습</a:t>
                      </a:r>
                      <a:r>
                        <a:rPr lang="ko-KR" altLang="en-US" sz="2400" b="1" baseline="0" dirty="0" smtClean="0"/>
                        <a:t> </a:t>
                      </a:r>
                      <a:r>
                        <a:rPr lang="en-US" altLang="ko-KR" sz="2400" b="1" baseline="0" dirty="0" smtClean="0"/>
                        <a:t>(</a:t>
                      </a:r>
                      <a:r>
                        <a:rPr lang="ko-KR" altLang="en-US" sz="2400" b="1" baseline="0" dirty="0" smtClean="0"/>
                        <a:t>해외에서의 한국인</a:t>
                      </a:r>
                      <a:r>
                        <a:rPr lang="en-US" altLang="ko-KR" sz="2400" b="1" baseline="0" dirty="0" smtClean="0"/>
                        <a:t>)</a:t>
                      </a:r>
                      <a:endParaRPr lang="ko-KR" altLang="en-US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49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8</a:t>
                      </a:r>
                      <a:endParaRPr lang="ko-KR" alt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b="1" dirty="0" smtClean="0"/>
                        <a:t>가해자로서의 한국인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36</a:t>
                      </a:r>
                      <a:endParaRPr lang="ko-KR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/>
                        <a:t>6</a:t>
                      </a:r>
                      <a:endParaRPr lang="ko-KR" alt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err="1" smtClean="0"/>
              <a:t>탈북</a:t>
            </a:r>
            <a:r>
              <a:rPr lang="ko-KR" altLang="en-US" dirty="0" smtClean="0"/>
              <a:t> 대학생들을 대상으로 한 </a:t>
            </a:r>
            <a:r>
              <a:rPr lang="en-US" altLang="ko-KR" dirty="0" smtClean="0"/>
              <a:t>Pilot Study</a:t>
            </a:r>
            <a:br>
              <a:rPr lang="en-US" altLang="ko-KR" dirty="0" smtClean="0"/>
            </a:br>
            <a:r>
              <a:rPr lang="en-US" altLang="ko-KR" dirty="0" smtClean="0"/>
              <a:t>(2014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6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N=38)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수치스러운 사건들</a:t>
            </a:r>
            <a:endParaRPr lang="ko-KR" altLang="en-US" sz="2800" dirty="0"/>
          </a:p>
        </p:txBody>
      </p:sp>
      <p:sp>
        <p:nvSpPr>
          <p:cNvPr id="6" name="내용 개체 틀 5"/>
          <p:cNvSpPr>
            <a:spLocks noGrp="1"/>
          </p:cNvSpPr>
          <p:nvPr>
            <p:ph sz="half" idx="2"/>
          </p:nvPr>
        </p:nvSpPr>
        <p:spPr>
          <a:xfrm>
            <a:off x="839788" y="2813537"/>
            <a:ext cx="5157787" cy="3376125"/>
          </a:xfrm>
        </p:spPr>
        <p:txBody>
          <a:bodyPr/>
          <a:lstStyle/>
          <a:p>
            <a:r>
              <a:rPr lang="ko-KR" altLang="en-US" dirty="0" smtClean="0"/>
              <a:t>김일성</a:t>
            </a:r>
            <a:r>
              <a:rPr lang="en-US" altLang="ko-KR" dirty="0" smtClean="0"/>
              <a:t>-</a:t>
            </a:r>
            <a:r>
              <a:rPr lang="ko-KR" altLang="en-US" dirty="0" smtClean="0"/>
              <a:t>김정일</a:t>
            </a:r>
            <a:r>
              <a:rPr lang="en-US" altLang="ko-KR" dirty="0" smtClean="0"/>
              <a:t>-</a:t>
            </a:r>
            <a:r>
              <a:rPr lang="ko-KR" altLang="en-US" dirty="0" smtClean="0"/>
              <a:t>김정은</a:t>
            </a:r>
            <a:r>
              <a:rPr lang="en-US" altLang="ko-KR" dirty="0" smtClean="0"/>
              <a:t>;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3</a:t>
            </a:r>
            <a:r>
              <a:rPr lang="ko-KR" altLang="en-US" dirty="0" smtClean="0"/>
              <a:t>대 </a:t>
            </a:r>
            <a:r>
              <a:rPr lang="ko-KR" altLang="en-US" dirty="0" smtClean="0"/>
              <a:t>권력 세습</a:t>
            </a:r>
            <a:endParaRPr lang="en-US" altLang="ko-KR" dirty="0" smtClean="0"/>
          </a:p>
          <a:p>
            <a:r>
              <a:rPr lang="ko-KR" altLang="en-US" dirty="0" smtClean="0"/>
              <a:t>북한의 인권 상황</a:t>
            </a:r>
            <a:endParaRPr lang="en-US" altLang="ko-KR" dirty="0" smtClean="0"/>
          </a:p>
          <a:p>
            <a:r>
              <a:rPr lang="ko-KR" altLang="en-US" dirty="0" smtClean="0"/>
              <a:t>거짓된 내용의 </a:t>
            </a:r>
            <a:r>
              <a:rPr lang="ko-KR" altLang="en-US" dirty="0" smtClean="0"/>
              <a:t>교육 </a:t>
            </a:r>
            <a:r>
              <a:rPr lang="en-US" altLang="ko-KR" dirty="0" smtClean="0"/>
              <a:t>(</a:t>
            </a:r>
            <a:r>
              <a:rPr lang="ko-KR" altLang="en-US" dirty="0" smtClean="0"/>
              <a:t>북침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r>
              <a:rPr lang="ko-KR" altLang="en-US" dirty="0" smtClean="0"/>
              <a:t>인민을 헐벗게 하는 실정</a:t>
            </a:r>
            <a:r>
              <a:rPr lang="en-US" altLang="ko-KR" dirty="0" smtClean="0"/>
              <a:t>(</a:t>
            </a:r>
            <a:r>
              <a:rPr lang="ko-KR" altLang="en-US" dirty="0" smtClean="0"/>
              <a:t>失政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endParaRPr lang="ko-KR" altLang="en-US" dirty="0"/>
          </a:p>
        </p:txBody>
      </p:sp>
      <p:sp>
        <p:nvSpPr>
          <p:cNvPr id="7" name="텍스트 개체 틀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자랑스러운 사건들</a:t>
            </a:r>
            <a:endParaRPr lang="ko-KR" altLang="en-US" sz="2800" dirty="0"/>
          </a:p>
        </p:txBody>
      </p:sp>
      <p:sp>
        <p:nvSpPr>
          <p:cNvPr id="8" name="내용 개체 틀 7"/>
          <p:cNvSpPr>
            <a:spLocks noGrp="1"/>
          </p:cNvSpPr>
          <p:nvPr>
            <p:ph sz="quarter" idx="4"/>
          </p:nvPr>
        </p:nvSpPr>
        <p:spPr>
          <a:xfrm>
            <a:off x="6172200" y="2672863"/>
            <a:ext cx="5183188" cy="3516800"/>
          </a:xfrm>
        </p:spPr>
        <p:txBody>
          <a:bodyPr/>
          <a:lstStyle/>
          <a:p>
            <a:r>
              <a:rPr lang="ko-KR" altLang="en-US" dirty="0" smtClean="0"/>
              <a:t>북한의 핵</a:t>
            </a:r>
            <a:endParaRPr lang="en-US" altLang="ko-KR" dirty="0" smtClean="0"/>
          </a:p>
          <a:p>
            <a:r>
              <a:rPr lang="ko-KR" altLang="en-US" dirty="0" smtClean="0"/>
              <a:t>자주성</a:t>
            </a:r>
            <a:endParaRPr lang="en-US" altLang="ko-KR" dirty="0" smtClean="0"/>
          </a:p>
          <a:p>
            <a:r>
              <a:rPr lang="ko-KR" altLang="en-US" dirty="0" smtClean="0"/>
              <a:t>민족전통의 수호 </a:t>
            </a:r>
            <a:r>
              <a:rPr lang="en-US" altLang="ko-KR" dirty="0" smtClean="0"/>
              <a:t>(</a:t>
            </a:r>
            <a:r>
              <a:rPr lang="ko-KR" altLang="en-US" dirty="0" smtClean="0"/>
              <a:t>한글 사용</a:t>
            </a:r>
            <a:r>
              <a:rPr lang="en-US" altLang="ko-KR" dirty="0" smtClean="0"/>
              <a:t>)</a:t>
            </a:r>
          </a:p>
          <a:p>
            <a:r>
              <a:rPr lang="ko-KR" altLang="en-US" dirty="0" err="1" smtClean="0"/>
              <a:t>보천보</a:t>
            </a:r>
            <a:r>
              <a:rPr lang="ko-KR" altLang="en-US" dirty="0" smtClean="0"/>
              <a:t> 전투 등 </a:t>
            </a:r>
            <a:r>
              <a:rPr lang="en-US" altLang="ko-KR" dirty="0" smtClean="0"/>
              <a:t>(</a:t>
            </a:r>
            <a:r>
              <a:rPr lang="ko-KR" altLang="en-US" dirty="0" smtClean="0"/>
              <a:t>항일투쟁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남북한의 대립</a:t>
            </a:r>
            <a:r>
              <a:rPr lang="en-US" altLang="ko-KR" dirty="0" smtClean="0"/>
              <a:t>: </a:t>
            </a:r>
            <a:r>
              <a:rPr lang="ko-KR" altLang="en-US" dirty="0" smtClean="0"/>
              <a:t>어두운 기억의 交織</a:t>
            </a:r>
            <a:endParaRPr lang="ko-KR" alt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3600" dirty="0" smtClean="0"/>
              <a:t>한국전쟁 </a:t>
            </a:r>
            <a:r>
              <a:rPr lang="en-US" altLang="ko-KR" sz="3600" dirty="0" smtClean="0"/>
              <a:t>(4.3 </a:t>
            </a:r>
            <a:r>
              <a:rPr lang="ko-KR" altLang="en-US" sz="3600" dirty="0" smtClean="0"/>
              <a:t>제주 사건</a:t>
            </a:r>
            <a:r>
              <a:rPr lang="en-US" altLang="ko-KR" sz="3600" dirty="0" smtClean="0"/>
              <a:t>, </a:t>
            </a:r>
            <a:r>
              <a:rPr lang="ko-KR" altLang="en-US" sz="3600" dirty="0" smtClean="0"/>
              <a:t>완도군 민간인 학살사건 등</a:t>
            </a:r>
            <a:r>
              <a:rPr lang="en-US" altLang="ko-KR" sz="3600" dirty="0" smtClean="0"/>
              <a:t>)</a:t>
            </a:r>
          </a:p>
          <a:p>
            <a:r>
              <a:rPr lang="ko-KR" altLang="en-US" sz="3600" dirty="0" smtClean="0"/>
              <a:t>냉전 구도 속에서 일어난 배신과 충절 </a:t>
            </a:r>
            <a:r>
              <a:rPr lang="en-US" altLang="ko-KR" sz="3600" dirty="0" smtClean="0"/>
              <a:t>(</a:t>
            </a:r>
            <a:r>
              <a:rPr lang="ko-KR" altLang="en-US" sz="3600" dirty="0" smtClean="0"/>
              <a:t>비 전향 장기수</a:t>
            </a:r>
            <a:r>
              <a:rPr lang="en-US" altLang="ko-KR" sz="3600" dirty="0" smtClean="0"/>
              <a:t>, </a:t>
            </a:r>
            <a:r>
              <a:rPr lang="ko-KR" altLang="en-US" sz="3600" dirty="0" smtClean="0"/>
              <a:t>자진월북</a:t>
            </a:r>
            <a:r>
              <a:rPr lang="en-US" altLang="ko-KR" sz="3600" dirty="0" smtClean="0"/>
              <a:t>, </a:t>
            </a:r>
            <a:r>
              <a:rPr lang="ko-KR" altLang="en-US" sz="3600" dirty="0" err="1" smtClean="0"/>
              <a:t>탈북</a:t>
            </a:r>
            <a:r>
              <a:rPr lang="ko-KR" altLang="en-US" sz="3600" dirty="0" smtClean="0"/>
              <a:t> 등</a:t>
            </a:r>
            <a:r>
              <a:rPr lang="en-US" altLang="ko-KR" sz="3600" dirty="0" smtClean="0"/>
              <a:t>)</a:t>
            </a:r>
          </a:p>
          <a:p>
            <a:r>
              <a:rPr lang="ko-KR" altLang="en-US" sz="3600" dirty="0" smtClean="0"/>
              <a:t>남한의 </a:t>
            </a:r>
            <a:r>
              <a:rPr lang="en-US" altLang="ko-KR" sz="3600" dirty="0" smtClean="0"/>
              <a:t>&lt;</a:t>
            </a:r>
            <a:r>
              <a:rPr lang="ko-KR" altLang="en-US" sz="3600" dirty="0" smtClean="0"/>
              <a:t>국가보안법</a:t>
            </a:r>
            <a:r>
              <a:rPr lang="en-US" altLang="ko-KR" sz="3600" dirty="0" smtClean="0"/>
              <a:t>&gt;</a:t>
            </a:r>
            <a:r>
              <a:rPr lang="ko-KR" altLang="en-US" sz="3600" dirty="0" smtClean="0"/>
              <a:t>과 북한의 </a:t>
            </a:r>
            <a:r>
              <a:rPr lang="en-US" altLang="ko-KR" sz="3600" dirty="0" smtClean="0"/>
              <a:t>&lt;</a:t>
            </a:r>
            <a:r>
              <a:rPr lang="ko-KR" altLang="en-US" sz="3600" dirty="0" smtClean="0"/>
              <a:t>형법</a:t>
            </a:r>
            <a:r>
              <a:rPr lang="en-US" altLang="ko-KR" sz="3600" dirty="0" smtClean="0"/>
              <a:t>&gt;</a:t>
            </a:r>
            <a:r>
              <a:rPr lang="ko-KR" altLang="en-US" sz="3600" dirty="0" smtClean="0"/>
              <a:t>을 통한 인권유린 </a:t>
            </a:r>
            <a:r>
              <a:rPr lang="en-US" altLang="ko-KR" sz="3600" dirty="0" smtClean="0"/>
              <a:t>(Rule of Law vs. Rule by Law)</a:t>
            </a:r>
            <a:endParaRPr lang="en-US" altLang="ko-KR" sz="3600" dirty="0" smtClean="0"/>
          </a:p>
          <a:p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2953" y="567453"/>
            <a:ext cx="10706100" cy="492443"/>
          </a:xfrm>
        </p:spPr>
        <p:txBody>
          <a:bodyPr>
            <a:normAutofit fontScale="90000"/>
          </a:bodyPr>
          <a:lstStyle/>
          <a:p>
            <a:pPr algn="ctr"/>
            <a:r>
              <a:rPr lang="ko-KR" altLang="en-US" dirty="0" smtClean="0"/>
              <a:t> 남북한 화해와 사회통합의 필요성 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88412164"/>
              </p:ext>
            </p:extLst>
          </p:nvPr>
        </p:nvGraphicFramePr>
        <p:xfrm>
          <a:off x="742951" y="1341967"/>
          <a:ext cx="10706100" cy="4398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3101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742953" y="0"/>
            <a:ext cx="10706100" cy="1331731"/>
          </a:xfrm>
        </p:spPr>
        <p:txBody>
          <a:bodyPr>
            <a:normAutofit/>
          </a:bodyPr>
          <a:lstStyle/>
          <a:p>
            <a:pPr algn="ctr"/>
            <a:r>
              <a:rPr lang="de-DE" dirty="0" smtClean="0">
                <a:ea typeface="ＭＳ Ｐゴシック"/>
              </a:rPr>
              <a:t/>
            </a:r>
            <a:br>
              <a:rPr lang="de-DE" dirty="0" smtClean="0">
                <a:ea typeface="ＭＳ Ｐゴシック"/>
              </a:rPr>
            </a:br>
            <a:r>
              <a:rPr lang="ko-KR" altLang="en-US" dirty="0" smtClean="0">
                <a:latin typeface="+mj-ea"/>
              </a:rPr>
              <a:t>화해를</a:t>
            </a:r>
            <a:r>
              <a:rPr lang="en-US" altLang="ko-KR" dirty="0" smtClean="0">
                <a:latin typeface="+mj-ea"/>
              </a:rPr>
              <a:t> </a:t>
            </a:r>
            <a:r>
              <a:rPr lang="ko-KR" altLang="en-US" dirty="0" smtClean="0">
                <a:latin typeface="+mj-ea"/>
              </a:rPr>
              <a:t>위한 방법의 모색</a:t>
            </a:r>
            <a:endParaRPr lang="de-DE" dirty="0" smtClean="0">
              <a:latin typeface="+mj-ea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1641231"/>
            <a:ext cx="9042400" cy="483259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Char char="-"/>
              <a:defRPr/>
            </a:pPr>
            <a:r>
              <a:rPr lang="ko-KR" altLang="en-US" sz="3600" dirty="0" smtClean="0"/>
              <a:t>가해 행위의 인정과 사과</a:t>
            </a:r>
            <a:r>
              <a:rPr lang="en-US" altLang="ko-KR" sz="3600" dirty="0" smtClean="0"/>
              <a:t>: </a:t>
            </a:r>
            <a:r>
              <a:rPr lang="ko-KR" altLang="en-US" sz="3600" dirty="0" smtClean="0"/>
              <a:t>공적인 토론</a:t>
            </a:r>
            <a:r>
              <a:rPr lang="en-US" altLang="ko-KR" sz="3600" dirty="0" smtClean="0"/>
              <a:t>, </a:t>
            </a:r>
            <a:r>
              <a:rPr lang="ko-KR" altLang="en-US" sz="3600" dirty="0" smtClean="0"/>
              <a:t>기념물 조성 등</a:t>
            </a:r>
            <a:endParaRPr lang="de-DE" sz="3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sz="3600" dirty="0" smtClean="0"/>
          </a:p>
          <a:p>
            <a:pPr eaLnBrk="1" hangingPunct="1">
              <a:buFontTx/>
              <a:buChar char="-"/>
              <a:defRPr/>
            </a:pPr>
            <a:r>
              <a:rPr lang="ko-KR" altLang="en-US" sz="3600" dirty="0" smtClean="0"/>
              <a:t>법적 정의의 추구</a:t>
            </a:r>
            <a:r>
              <a:rPr lang="en-US" altLang="ko-KR" sz="3600" dirty="0" smtClean="0"/>
              <a:t>: </a:t>
            </a:r>
            <a:r>
              <a:rPr lang="ko-KR" altLang="en-US" sz="3600" dirty="0" smtClean="0"/>
              <a:t>재판회부</a:t>
            </a:r>
            <a:r>
              <a:rPr lang="en-US" altLang="ko-KR" sz="3600" dirty="0" smtClean="0"/>
              <a:t>, </a:t>
            </a:r>
            <a:r>
              <a:rPr lang="ko-KR" altLang="en-US" sz="3600" dirty="0" smtClean="0"/>
              <a:t>진상조사</a:t>
            </a:r>
            <a:r>
              <a:rPr lang="en-US" altLang="ko-KR" sz="3600" dirty="0" smtClean="0"/>
              <a:t>, </a:t>
            </a:r>
            <a:r>
              <a:rPr lang="ko-KR" altLang="en-US" sz="3600" dirty="0" smtClean="0"/>
              <a:t>과거사 위원회</a:t>
            </a:r>
            <a:r>
              <a:rPr lang="en-US" altLang="ko-KR" sz="3600" dirty="0" smtClean="0"/>
              <a:t> </a:t>
            </a:r>
            <a:r>
              <a:rPr lang="ko-KR" altLang="en-US" sz="3600" dirty="0" smtClean="0"/>
              <a:t>등의 설치</a:t>
            </a:r>
            <a:endParaRPr lang="de-DE" sz="3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de-DE" sz="3600" dirty="0" smtClean="0"/>
          </a:p>
          <a:p>
            <a:pPr marL="0" indent="0">
              <a:buFontTx/>
              <a:buChar char="-"/>
              <a:defRPr/>
            </a:pPr>
            <a:r>
              <a:rPr lang="ko-KR" altLang="en-US" sz="3600" dirty="0" smtClean="0"/>
              <a:t>보상의 실시</a:t>
            </a:r>
            <a:endParaRPr lang="en-US" altLang="ko-KR" sz="3600" dirty="0" smtClean="0"/>
          </a:p>
          <a:p>
            <a:pPr marL="0" indent="0">
              <a:buNone/>
              <a:defRPr/>
            </a:pPr>
            <a:endParaRPr lang="en-US" altLang="ko-KR" sz="3200" dirty="0" smtClean="0"/>
          </a:p>
          <a:p>
            <a:pPr marL="0" indent="0">
              <a:buFontTx/>
              <a:buChar char="-"/>
              <a:defRPr/>
            </a:pPr>
            <a:r>
              <a:rPr lang="ko-KR" altLang="en-US" sz="3600" dirty="0" smtClean="0"/>
              <a:t>사면</a:t>
            </a:r>
            <a:r>
              <a:rPr lang="ko-KR" altLang="en-US" sz="3600" dirty="0" smtClean="0"/>
              <a:t>과</a:t>
            </a:r>
            <a:r>
              <a:rPr lang="en-US" altLang="ko-KR" sz="3600" dirty="0" smtClean="0"/>
              <a:t> </a:t>
            </a:r>
            <a:r>
              <a:rPr lang="ko-KR" altLang="en-US" sz="3600" dirty="0" smtClean="0"/>
              <a:t>용서</a:t>
            </a:r>
            <a:r>
              <a:rPr lang="en-US" altLang="ko-KR" sz="3600" dirty="0" smtClean="0"/>
              <a:t> </a:t>
            </a:r>
            <a:endParaRPr lang="de-DE" sz="3600" dirty="0" smtClean="0"/>
          </a:p>
          <a:p>
            <a:pPr>
              <a:buNone/>
              <a:defRPr/>
            </a:pPr>
            <a:endParaRPr lang="de-DE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92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762" y="285728"/>
            <a:ext cx="9815683" cy="1143000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ko-KR" altLang="en-US" dirty="0" smtClean="0"/>
              <a:t>부록 </a:t>
            </a:r>
            <a:r>
              <a:rPr kumimoji="1" lang="en-US" altLang="ko-KR" dirty="0" smtClean="0"/>
              <a:t>1) </a:t>
            </a:r>
            <a:r>
              <a:rPr kumimoji="1" lang="ko-KR" altLang="en-US" dirty="0" smtClean="0"/>
              <a:t>일본 </a:t>
            </a:r>
            <a:r>
              <a:rPr kumimoji="1" lang="ko-KR" altLang="en-US" dirty="0" smtClean="0"/>
              <a:t>대학생들이 답한 역사적으로 </a:t>
            </a:r>
            <a:r>
              <a:rPr kumimoji="1" lang="en-US" altLang="ko-KR" dirty="0" smtClean="0"/>
              <a:t/>
            </a:r>
            <a:br>
              <a:rPr kumimoji="1" lang="en-US" altLang="ko-KR" dirty="0" smtClean="0"/>
            </a:br>
            <a:r>
              <a:rPr kumimoji="1" lang="ko-KR" altLang="en-US" dirty="0" smtClean="0"/>
              <a:t>수치스러운 사건들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(2000</a:t>
            </a:r>
            <a:r>
              <a:rPr kumimoji="1" lang="ko-KR" altLang="en-US" dirty="0" smtClean="0"/>
              <a:t>년</a:t>
            </a:r>
            <a:r>
              <a:rPr kumimoji="1" lang="en-US" altLang="ko-KR" dirty="0" smtClean="0"/>
              <a:t>, </a:t>
            </a:r>
            <a:r>
              <a:rPr kumimoji="1" lang="en-US" altLang="ja-JP" dirty="0" smtClean="0"/>
              <a:t>N=423)</a:t>
            </a:r>
            <a:endParaRPr kumimoji="1" lang="ja-JP" alt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306552174"/>
              </p:ext>
            </p:extLst>
          </p:nvPr>
        </p:nvGraphicFramePr>
        <p:xfrm>
          <a:off x="476519" y="1637415"/>
          <a:ext cx="11333408" cy="4782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7920"/>
                <a:gridCol w="2472744"/>
                <a:gridCol w="2472744"/>
              </a:tblGrid>
              <a:tr h="440012"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2400" dirty="0" smtClean="0"/>
                        <a:t>사건들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2400" dirty="0" smtClean="0"/>
                        <a:t>응답 수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2400" dirty="0" smtClean="0"/>
                        <a:t>퍼센트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0012">
                <a:tc>
                  <a:txBody>
                    <a:bodyPr/>
                    <a:lstStyle/>
                    <a:p>
                      <a:r>
                        <a:rPr kumimoji="1" lang="ko-KR" altLang="en-US" sz="2400" baseline="0" dirty="0" smtClean="0"/>
                        <a:t>일본의 아시아 침략 전쟁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230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54.4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0012">
                <a:tc>
                  <a:txBody>
                    <a:bodyPr/>
                    <a:lstStyle/>
                    <a:p>
                      <a:r>
                        <a:rPr kumimoji="1" lang="ko-KR" altLang="en-US" sz="2400" baseline="0" dirty="0" smtClean="0"/>
                        <a:t>일본의 제 </a:t>
                      </a:r>
                      <a:r>
                        <a:rPr kumimoji="1" lang="en-US" altLang="ko-KR" sz="2400" baseline="0" dirty="0" smtClean="0"/>
                        <a:t>2</a:t>
                      </a:r>
                      <a:r>
                        <a:rPr kumimoji="1" lang="ko-KR" altLang="en-US" sz="2400" baseline="0" dirty="0" smtClean="0"/>
                        <a:t>차 세계대전</a:t>
                      </a:r>
                      <a:r>
                        <a:rPr kumimoji="1" lang="en-US" altLang="ko-KR" sz="2400" baseline="0" dirty="0" smtClean="0"/>
                        <a:t>/</a:t>
                      </a:r>
                      <a:r>
                        <a:rPr kumimoji="1" lang="ko-KR" altLang="en-US" sz="2400" baseline="0" dirty="0" smtClean="0"/>
                        <a:t>태평양전쟁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24.6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0012">
                <a:tc>
                  <a:txBody>
                    <a:bodyPr/>
                    <a:lstStyle/>
                    <a:p>
                      <a:r>
                        <a:rPr kumimoji="1" lang="ko-KR" altLang="en-US" sz="2400" dirty="0" smtClean="0"/>
                        <a:t>정치</a:t>
                      </a:r>
                      <a:r>
                        <a:rPr kumimoji="1" lang="en-US" altLang="ko-KR" sz="2400" dirty="0" smtClean="0"/>
                        <a:t>, </a:t>
                      </a:r>
                      <a:r>
                        <a:rPr kumimoji="1" lang="ko-KR" altLang="en-US" sz="2400" dirty="0" smtClean="0"/>
                        <a:t>정치인들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10.9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790526">
                <a:tc>
                  <a:txBody>
                    <a:bodyPr/>
                    <a:lstStyle/>
                    <a:p>
                      <a:r>
                        <a:rPr kumimoji="1" lang="ko-KR" altLang="en-US" sz="2400" dirty="0" smtClean="0"/>
                        <a:t>국내의 외국인 차별</a:t>
                      </a:r>
                      <a:r>
                        <a:rPr kumimoji="1" lang="en-US" altLang="ja-JP" sz="2400" dirty="0" smtClean="0"/>
                        <a:t> </a:t>
                      </a:r>
                    </a:p>
                    <a:p>
                      <a:r>
                        <a:rPr kumimoji="1" lang="en-US" altLang="ja-JP" sz="2400" dirty="0" smtClean="0"/>
                        <a:t>(</a:t>
                      </a:r>
                      <a:r>
                        <a:rPr kumimoji="1" lang="ko-KR" altLang="en-US" sz="2400" dirty="0" smtClean="0"/>
                        <a:t>재일 한국인 문제와 처우</a:t>
                      </a:r>
                      <a:r>
                        <a:rPr kumimoji="1" lang="en-US" altLang="ja-JP" sz="2400" dirty="0" smtClean="0"/>
                        <a:t>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24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5.7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0012">
                <a:tc>
                  <a:txBody>
                    <a:bodyPr/>
                    <a:lstStyle/>
                    <a:p>
                      <a:r>
                        <a:rPr kumimoji="1" lang="ko-KR" altLang="en-US" sz="2400" dirty="0" smtClean="0"/>
                        <a:t>일반적</a:t>
                      </a:r>
                      <a:r>
                        <a:rPr kumimoji="1" lang="en-US" altLang="ko-KR" sz="2400" dirty="0" smtClean="0"/>
                        <a:t>, </a:t>
                      </a:r>
                      <a:r>
                        <a:rPr kumimoji="1" lang="ko-KR" altLang="en-US" sz="2400" dirty="0" smtClean="0"/>
                        <a:t>보편적으로 언급된 전쟁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4.7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0012">
                <a:tc>
                  <a:txBody>
                    <a:bodyPr/>
                    <a:lstStyle/>
                    <a:p>
                      <a:r>
                        <a:rPr kumimoji="1" lang="ko-KR" altLang="en-US" sz="2400" dirty="0" smtClean="0"/>
                        <a:t>옴 </a:t>
                      </a:r>
                      <a:r>
                        <a:rPr kumimoji="1" lang="ko-KR" altLang="en-US" sz="2400" dirty="0" err="1" smtClean="0"/>
                        <a:t>진리교</a:t>
                      </a:r>
                      <a:r>
                        <a:rPr kumimoji="1" lang="ko-KR" altLang="en-US" sz="2400" dirty="0" smtClean="0"/>
                        <a:t> 등의 이단 종교와 범법행위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20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4.7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40012">
                <a:tc>
                  <a:txBody>
                    <a:bodyPr/>
                    <a:lstStyle/>
                    <a:p>
                      <a:r>
                        <a:rPr kumimoji="1" lang="ko-KR" altLang="en-US" sz="2400" dirty="0" smtClean="0"/>
                        <a:t>일본의 외교 정책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19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4.5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759473">
                <a:tc>
                  <a:txBody>
                    <a:bodyPr/>
                    <a:lstStyle/>
                    <a:p>
                      <a:r>
                        <a:rPr kumimoji="1" lang="ko-KR" altLang="en-US" sz="2400" dirty="0" err="1" smtClean="0"/>
                        <a:t>도요토미</a:t>
                      </a:r>
                      <a:r>
                        <a:rPr kumimoji="1" lang="ko-KR" altLang="en-US" sz="2400" dirty="0" smtClean="0"/>
                        <a:t> </a:t>
                      </a:r>
                      <a:r>
                        <a:rPr kumimoji="1" lang="ko-KR" altLang="en-US" sz="2400" dirty="0" err="1" smtClean="0"/>
                        <a:t>히데요시의</a:t>
                      </a:r>
                      <a:r>
                        <a:rPr kumimoji="1" lang="ko-KR" altLang="en-US" sz="2400" dirty="0" smtClean="0"/>
                        <a:t> 한반도 정벌</a:t>
                      </a:r>
                      <a:r>
                        <a:rPr kumimoji="1" lang="en-US" altLang="ja-JP" sz="2400" dirty="0" smtClean="0"/>
                        <a:t>(16</a:t>
                      </a:r>
                      <a:r>
                        <a:rPr kumimoji="1" lang="en-US" altLang="ja-JP" sz="2400" baseline="0" dirty="0" smtClean="0"/>
                        <a:t> </a:t>
                      </a:r>
                      <a:r>
                        <a:rPr kumimoji="1" lang="ko-KR" altLang="en-US" sz="2400" baseline="0" dirty="0" smtClean="0"/>
                        <a:t>세기</a:t>
                      </a:r>
                      <a:r>
                        <a:rPr kumimoji="1" lang="en-US" altLang="ja-JP" sz="2400" baseline="0" dirty="0" smtClean="0"/>
                        <a:t>)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18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4.3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1517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kumimoji="1" lang="ko-KR" altLang="en-US" dirty="0" smtClean="0"/>
              <a:t>부록 </a:t>
            </a:r>
            <a:r>
              <a:rPr kumimoji="1" lang="en-US" altLang="ko-KR" dirty="0" smtClean="0"/>
              <a:t>2) </a:t>
            </a:r>
            <a:r>
              <a:rPr kumimoji="1" lang="ko-KR" altLang="en-US" dirty="0" smtClean="0"/>
              <a:t>미국 </a:t>
            </a:r>
            <a:r>
              <a:rPr kumimoji="1" lang="ko-KR" altLang="en-US" dirty="0" smtClean="0"/>
              <a:t>대학생들이 답한 역사적으로 </a:t>
            </a:r>
            <a:r>
              <a:rPr kumimoji="1" lang="en-US" altLang="ko-KR" dirty="0" smtClean="0"/>
              <a:t/>
            </a:r>
            <a:br>
              <a:rPr kumimoji="1" lang="en-US" altLang="ko-KR" dirty="0" smtClean="0"/>
            </a:br>
            <a:r>
              <a:rPr kumimoji="1" lang="ko-KR" altLang="en-US" dirty="0" smtClean="0"/>
              <a:t>수치스러운 </a:t>
            </a:r>
            <a:r>
              <a:rPr kumimoji="1" lang="ko-KR" altLang="en-US" dirty="0" smtClean="0"/>
              <a:t>사건들 </a:t>
            </a:r>
            <a:r>
              <a:rPr kumimoji="1" lang="en-US" altLang="ja-JP" dirty="0" smtClean="0"/>
              <a:t>(2000</a:t>
            </a:r>
            <a:r>
              <a:rPr kumimoji="1" lang="ko-KR" altLang="en-US" dirty="0" smtClean="0"/>
              <a:t>년</a:t>
            </a:r>
            <a:r>
              <a:rPr kumimoji="1" lang="en-US" altLang="ko-KR" dirty="0" smtClean="0"/>
              <a:t>, </a:t>
            </a:r>
            <a:r>
              <a:rPr kumimoji="1" lang="en-US" altLang="ja-JP" dirty="0" smtClean="0"/>
              <a:t>N=432)</a:t>
            </a:r>
            <a:endParaRPr kumimoji="1" lang="ja-JP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161802785"/>
              </p:ext>
            </p:extLst>
          </p:nvPr>
        </p:nvGraphicFramePr>
        <p:xfrm>
          <a:off x="1390918" y="1946030"/>
          <a:ext cx="9182637" cy="4145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4885"/>
                <a:gridCol w="1867436"/>
                <a:gridCol w="1880316"/>
              </a:tblGrid>
              <a:tr h="690946"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2400" dirty="0" smtClean="0"/>
                        <a:t>사건들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2400" dirty="0" smtClean="0"/>
                        <a:t>응답 수</a:t>
                      </a:r>
                      <a:endParaRPr kumimoji="1" lang="en-US" altLang="ko-K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2400" dirty="0" smtClean="0"/>
                        <a:t>퍼센트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90946">
                <a:tc>
                  <a:txBody>
                    <a:bodyPr/>
                    <a:lstStyle/>
                    <a:p>
                      <a:r>
                        <a:rPr kumimoji="1" lang="ko-KR" altLang="en-US" sz="2400" dirty="0" smtClean="0"/>
                        <a:t>노예제도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183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40.8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90946">
                <a:tc>
                  <a:txBody>
                    <a:bodyPr/>
                    <a:lstStyle/>
                    <a:p>
                      <a:r>
                        <a:rPr kumimoji="1" lang="ko-KR" altLang="en-US" sz="2400" dirty="0" smtClean="0"/>
                        <a:t>베트남 전쟁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160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35.6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90946">
                <a:tc>
                  <a:txBody>
                    <a:bodyPr/>
                    <a:lstStyle/>
                    <a:p>
                      <a:r>
                        <a:rPr kumimoji="1" lang="ko-KR" altLang="en-US" sz="2400" dirty="0" smtClean="0"/>
                        <a:t>미국 인디안 원주민 학살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146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32.5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90946">
                <a:tc>
                  <a:txBody>
                    <a:bodyPr/>
                    <a:lstStyle/>
                    <a:p>
                      <a:r>
                        <a:rPr kumimoji="1" lang="ko-KR" altLang="en-US" sz="2400" dirty="0" smtClean="0"/>
                        <a:t>인종차별 주의와 정책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76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16.9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690946">
                <a:tc>
                  <a:txBody>
                    <a:bodyPr/>
                    <a:lstStyle/>
                    <a:p>
                      <a:r>
                        <a:rPr kumimoji="1" lang="ko-KR" altLang="en-US" sz="2400" dirty="0" smtClean="0"/>
                        <a:t>제 </a:t>
                      </a:r>
                      <a:r>
                        <a:rPr kumimoji="1" lang="en-US" altLang="ko-KR" sz="2400" dirty="0" smtClean="0"/>
                        <a:t>2</a:t>
                      </a:r>
                      <a:r>
                        <a:rPr kumimoji="1" lang="ko-KR" altLang="en-US" sz="2400" dirty="0" smtClean="0"/>
                        <a:t>차 대전 중 재미 일본인 격리 수용 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46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10.2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9928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750</Words>
  <Application>Microsoft Office PowerPoint</Application>
  <PresentationFormat>사용자 지정</PresentationFormat>
  <Paragraphs>146</Paragraphs>
  <Slides>9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동아시아 평화와 집단기억:  한반도의 어두운 과거와  화해의 모색</vt:lpstr>
      <vt:lpstr>남한 대학생들이 답한 역사적으로  수치스러운 사건들 (2000년, N=432)</vt:lpstr>
      <vt:lpstr>남한 대학생들이 답한 역사적으로  수치스러운 사건들 (2013년, N=582)</vt:lpstr>
      <vt:lpstr>탈북 대학생들을 대상으로 한 Pilot Study (2014년 6월, N=38) </vt:lpstr>
      <vt:lpstr>남북한의 대립: 어두운 기억의 交織</vt:lpstr>
      <vt:lpstr> 남북한 화해와 사회통합의 필요성 </vt:lpstr>
      <vt:lpstr> 화해를 위한 방법의 모색</vt:lpstr>
      <vt:lpstr>부록 1) 일본 대학생들이 답한 역사적으로  수치스러운 사건들 (2000년, N=423)</vt:lpstr>
      <vt:lpstr>부록 2) 미국 대학생들이 답한 역사적으로  수치스러운 사건들 (2000년, N=432)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남북한 대학생들의 역사인식 비교: 라운드 테이블</dc:title>
  <dc:creator>mikyoung kim</dc:creator>
  <cp:lastModifiedBy>aks</cp:lastModifiedBy>
  <cp:revision>46</cp:revision>
  <dcterms:created xsi:type="dcterms:W3CDTF">2014-06-05T21:55:27Z</dcterms:created>
  <dcterms:modified xsi:type="dcterms:W3CDTF">2014-11-14T13:01:22Z</dcterms:modified>
</cp:coreProperties>
</file>