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7" r:id="rId2"/>
    <p:sldId id="285" r:id="rId3"/>
    <p:sldId id="289" r:id="rId4"/>
    <p:sldId id="260" r:id="rId5"/>
    <p:sldId id="288" r:id="rId6"/>
    <p:sldId id="263" r:id="rId7"/>
    <p:sldId id="264" r:id="rId8"/>
    <p:sldId id="265" r:id="rId9"/>
    <p:sldId id="302" r:id="rId10"/>
    <p:sldId id="293" r:id="rId11"/>
    <p:sldId id="292" r:id="rId12"/>
    <p:sldId id="294" r:id="rId13"/>
    <p:sldId id="304" r:id="rId14"/>
    <p:sldId id="296" r:id="rId15"/>
    <p:sldId id="297" r:id="rId16"/>
    <p:sldId id="268" r:id="rId17"/>
    <p:sldId id="298" r:id="rId18"/>
    <p:sldId id="299" r:id="rId19"/>
    <p:sldId id="274" r:id="rId20"/>
    <p:sldId id="309" r:id="rId21"/>
    <p:sldId id="305" r:id="rId22"/>
    <p:sldId id="307" r:id="rId23"/>
    <p:sldId id="308" r:id="rId24"/>
    <p:sldId id="301" r:id="rId2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Rg st="1" end="23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7D661-081E-45DF-9AFA-F42C4B641A83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3992-A037-471F-9B63-EEE845FBB53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65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C3992-A037-471F-9B63-EEE845FBB53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968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5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882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5054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808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1205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6856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14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274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30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367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A29A8-3753-4C56-88AC-D4FEAF1B678D}" type="datetimeFigureOut">
              <a:rPr lang="ko-KR" altLang="en-US" smtClean="0"/>
              <a:pPr/>
              <a:t>2017-10-03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127B-320B-4144-9B30-A316C1E0562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785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512168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sz="5300" b="1" dirty="0" smtClean="0">
                <a:solidFill>
                  <a:srgbClr val="00B0F0"/>
                </a:solidFill>
              </a:rPr>
              <a:t/>
            </a:r>
            <a:br>
              <a:rPr lang="en-US" altLang="ko-KR" sz="5300" b="1" dirty="0" smtClean="0">
                <a:solidFill>
                  <a:srgbClr val="00B0F0"/>
                </a:solidFill>
              </a:rPr>
            </a:br>
            <a:r>
              <a:rPr lang="en-US" altLang="ko-KR" sz="5300" b="1" dirty="0" smtClean="0">
                <a:solidFill>
                  <a:srgbClr val="00B0F0"/>
                </a:solidFill>
              </a:rPr>
              <a:t>    </a:t>
            </a:r>
            <a:r>
              <a:rPr lang="ko-KR" altLang="en-US" sz="5300" b="1" dirty="0" smtClean="0">
                <a:solidFill>
                  <a:srgbClr val="00B0F0"/>
                </a:solidFill>
              </a:rPr>
              <a:t>평화학과 평화운동</a:t>
            </a:r>
            <a:endParaRPr lang="ko-KR" altLang="en-US" sz="3600" b="1" dirty="0">
              <a:solidFill>
                <a:srgbClr val="00B0F0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6211" y="2307567"/>
            <a:ext cx="8229600" cy="371372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altLang="ko-KR" dirty="0" smtClean="0"/>
          </a:p>
          <a:p>
            <a:pPr marL="109728" indent="0" algn="ctr">
              <a:buNone/>
            </a:pPr>
            <a:endParaRPr lang="en-US" altLang="ko-KR" dirty="0"/>
          </a:p>
          <a:p>
            <a:pPr marL="109728" indent="0" algn="ctr">
              <a:buNone/>
            </a:pPr>
            <a:endParaRPr lang="en-US" altLang="ko-KR" dirty="0" smtClean="0"/>
          </a:p>
          <a:p>
            <a:pPr marL="109728" indent="0" algn="ctr">
              <a:buNone/>
            </a:pPr>
            <a:r>
              <a:rPr lang="en-US" altLang="ko-KR" sz="2800" dirty="0" smtClean="0"/>
              <a:t>2017. 10.</a:t>
            </a:r>
            <a:endParaRPr lang="en-US" altLang="ko-KR" sz="2800" dirty="0" smtClean="0"/>
          </a:p>
          <a:p>
            <a:pPr marL="109728" indent="0" algn="ctr">
              <a:buNone/>
            </a:pPr>
            <a:endParaRPr lang="en-US" altLang="ko-KR" dirty="0" smtClean="0"/>
          </a:p>
          <a:p>
            <a:pPr marL="109728" indent="0" algn="ctr">
              <a:buNone/>
            </a:pPr>
            <a:r>
              <a:rPr lang="ko-KR" altLang="en-US" dirty="0" smtClean="0"/>
              <a:t>서 보 혁</a:t>
            </a:r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6944" y="461483"/>
            <a:ext cx="1800200" cy="13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1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</a:rPr>
              <a:t>평화로 가는 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Peace Keeping</a:t>
            </a:r>
          </a:p>
          <a:p>
            <a:pPr marL="0" indent="0">
              <a:buNone/>
            </a:pPr>
            <a:endParaRPr lang="en-US" altLang="ko-KR" sz="3000" i="1" dirty="0" smtClean="0"/>
          </a:p>
          <a:p>
            <a:pPr>
              <a:lnSpc>
                <a:spcPct val="150000"/>
              </a:lnSpc>
            </a:pPr>
            <a:r>
              <a:rPr lang="ko-KR" altLang="en-US" sz="3000" dirty="0" smtClean="0"/>
              <a:t>전쟁 재발 방지</a:t>
            </a:r>
            <a:r>
              <a:rPr lang="en-US" altLang="ko-KR" sz="3000" dirty="0" smtClean="0"/>
              <a:t>- </a:t>
            </a:r>
            <a:r>
              <a:rPr lang="ko-KR" altLang="en-US" sz="3000" dirty="0" smtClean="0"/>
              <a:t>평화유지군</a:t>
            </a:r>
            <a:r>
              <a:rPr lang="en-US" altLang="ko-KR" sz="3000" dirty="0" smtClean="0"/>
              <a:t>(PKO)</a:t>
            </a:r>
          </a:p>
          <a:p>
            <a:pPr>
              <a:lnSpc>
                <a:spcPct val="150000"/>
              </a:lnSpc>
            </a:pPr>
            <a:r>
              <a:rPr lang="ko-KR" altLang="en-US" sz="3000" dirty="0" smtClean="0"/>
              <a:t>분쟁지역 안정화</a:t>
            </a:r>
            <a:endParaRPr lang="en-US" altLang="ko-KR" sz="3000" dirty="0" smtClean="0"/>
          </a:p>
          <a:p>
            <a:pPr>
              <a:lnSpc>
                <a:spcPct val="150000"/>
              </a:lnSpc>
            </a:pPr>
            <a:r>
              <a:rPr lang="ko-KR" altLang="en-US" sz="3000" dirty="0" smtClean="0"/>
              <a:t>시민보호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법치 확립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민주적 선거 지원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국가권위 </a:t>
            </a:r>
            <a:r>
              <a:rPr lang="ko-KR" altLang="en-US" sz="3000" dirty="0" smtClean="0"/>
              <a:t>확립</a:t>
            </a:r>
            <a:endParaRPr lang="en-US" altLang="ko-KR" sz="3000" dirty="0" smtClean="0"/>
          </a:p>
          <a:p>
            <a:endParaRPr lang="ko-KR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316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</a:rPr>
              <a:t>평화로 가는 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Peace Building</a:t>
            </a:r>
          </a:p>
          <a:p>
            <a:pPr marL="0" indent="0">
              <a:buNone/>
            </a:pPr>
            <a:endParaRPr lang="en-US" altLang="ko-KR" sz="3000" i="1" dirty="0" smtClean="0"/>
          </a:p>
          <a:p>
            <a:r>
              <a:rPr lang="ko-KR" altLang="en-US" sz="3000" dirty="0" smtClean="0"/>
              <a:t>공포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빈곤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비인간적 상황으로</a:t>
            </a:r>
            <a:r>
              <a:rPr lang="ko-KR" altLang="en-US" sz="3000" dirty="0"/>
              <a:t>부</a:t>
            </a:r>
            <a:r>
              <a:rPr lang="ko-KR" altLang="en-US" sz="3000" dirty="0" smtClean="0"/>
              <a:t>터의 자유</a:t>
            </a:r>
            <a:endParaRPr lang="en-US" altLang="ko-KR" sz="3000" dirty="0" smtClean="0"/>
          </a:p>
          <a:p>
            <a:r>
              <a:rPr lang="en-US" altLang="ko-KR" sz="3000" dirty="0" smtClean="0"/>
              <a:t>1</a:t>
            </a:r>
            <a:r>
              <a:rPr lang="ko-KR" altLang="en-US" sz="3000" dirty="0" smtClean="0"/>
              <a:t>단계</a:t>
            </a:r>
            <a:r>
              <a:rPr lang="en-US" altLang="ko-KR" sz="3000" dirty="0" smtClean="0"/>
              <a:t>- </a:t>
            </a:r>
            <a:r>
              <a:rPr lang="ko-KR" altLang="en-US" sz="3000" dirty="0" smtClean="0"/>
              <a:t>무장해제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동원해제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사회로의 재통합</a:t>
            </a:r>
            <a:r>
              <a:rPr lang="en-US" altLang="ko-KR" sz="3000" dirty="0" smtClean="0"/>
              <a:t>(DDR)</a:t>
            </a:r>
          </a:p>
          <a:p>
            <a:r>
              <a:rPr lang="en-US" altLang="ko-KR" sz="3000" dirty="0" smtClean="0"/>
              <a:t>2</a:t>
            </a:r>
            <a:r>
              <a:rPr lang="ko-KR" altLang="en-US" sz="3000" dirty="0" smtClean="0"/>
              <a:t>단계</a:t>
            </a:r>
            <a:r>
              <a:rPr lang="en-US" altLang="ko-KR" sz="3000" dirty="0" smtClean="0"/>
              <a:t>- </a:t>
            </a:r>
            <a:r>
              <a:rPr lang="ko-KR" altLang="en-US" sz="3000" dirty="0" smtClean="0"/>
              <a:t>대중의 기본적 필요 충족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국가 합법성 증대</a:t>
            </a:r>
            <a:endParaRPr lang="en-US" altLang="ko-KR" sz="3000" dirty="0" smtClean="0"/>
          </a:p>
          <a:p>
            <a:r>
              <a:rPr lang="en-US" altLang="ko-KR" sz="3000" dirty="0" smtClean="0"/>
              <a:t>3</a:t>
            </a:r>
            <a:r>
              <a:rPr lang="ko-KR" altLang="en-US" sz="3000" dirty="0" smtClean="0"/>
              <a:t>단계</a:t>
            </a:r>
            <a:r>
              <a:rPr lang="en-US" altLang="ko-KR" sz="3000" dirty="0" smtClean="0"/>
              <a:t>- </a:t>
            </a:r>
            <a:r>
              <a:rPr lang="ko-KR" altLang="en-US" sz="3000" dirty="0" smtClean="0"/>
              <a:t>갈등의 평화적 관리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사회경제적 발전</a:t>
            </a:r>
            <a:endParaRPr lang="en-US" altLang="ko-KR" sz="3000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ko-KR" sz="3000" dirty="0"/>
          </a:p>
          <a:p>
            <a:pPr marL="0" indent="0">
              <a:buNone/>
            </a:pPr>
            <a:endParaRPr lang="en-US" altLang="ko-KR" sz="3000" dirty="0" smtClean="0"/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9533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평화로 가는 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평화체제</a:t>
            </a:r>
            <a:r>
              <a:rPr lang="en-US" altLang="ko-KR" dirty="0" smtClean="0">
                <a:solidFill>
                  <a:srgbClr val="FF0000"/>
                </a:solidFill>
              </a:rPr>
              <a:t>(Peace Regime)</a:t>
            </a:r>
          </a:p>
          <a:p>
            <a:pPr marL="0" indent="0">
              <a:buNone/>
            </a:pP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sz="3000" dirty="0" smtClean="0"/>
              <a:t>평화 보호에 요구되는 원칙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규범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제도 등</a:t>
            </a:r>
            <a:endParaRPr lang="en-US" altLang="ko-KR" sz="3000" dirty="0" smtClean="0"/>
          </a:p>
          <a:p>
            <a:r>
              <a:rPr lang="ko-KR" altLang="en-US" sz="3000" dirty="0" smtClean="0"/>
              <a:t>평화 보호</a:t>
            </a:r>
            <a:r>
              <a:rPr lang="en-US" altLang="ko-KR" sz="3000" dirty="0" smtClean="0"/>
              <a:t>= </a:t>
            </a:r>
            <a:r>
              <a:rPr lang="ko-KR" altLang="en-US" sz="3000" dirty="0" smtClean="0"/>
              <a:t>평화유지</a:t>
            </a:r>
            <a:r>
              <a:rPr lang="en-US" altLang="ko-KR" sz="3000" dirty="0" smtClean="0"/>
              <a:t>+ </a:t>
            </a:r>
            <a:r>
              <a:rPr lang="ko-KR" altLang="en-US" sz="3000" dirty="0" smtClean="0"/>
              <a:t>평화조성</a:t>
            </a:r>
            <a:endParaRPr lang="en-US" altLang="ko-KR" sz="3000" dirty="0" smtClean="0"/>
          </a:p>
          <a:p>
            <a:r>
              <a:rPr lang="ko-KR" altLang="en-US" sz="3000" dirty="0" smtClean="0"/>
              <a:t>평화유지</a:t>
            </a:r>
            <a:r>
              <a:rPr lang="en-US" altLang="ko-KR" sz="3000" dirty="0" smtClean="0"/>
              <a:t>- </a:t>
            </a:r>
            <a:r>
              <a:rPr lang="ko-KR" altLang="en-US" sz="3000" dirty="0" smtClean="0"/>
              <a:t>안보조약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불가침조약</a:t>
            </a:r>
            <a:endParaRPr lang="en-US" altLang="ko-KR" sz="3000" dirty="0" smtClean="0"/>
          </a:p>
          <a:p>
            <a:r>
              <a:rPr lang="ko-KR" altLang="en-US" sz="3000" dirty="0" smtClean="0"/>
              <a:t>평화조성</a:t>
            </a:r>
            <a:r>
              <a:rPr lang="en-US" altLang="ko-KR" sz="3000" dirty="0" smtClean="0"/>
              <a:t>- </a:t>
            </a:r>
            <a:r>
              <a:rPr lang="ko-KR" altLang="en-US" sz="3000" i="1" dirty="0" smtClean="0"/>
              <a:t>휴전조약</a:t>
            </a:r>
            <a:r>
              <a:rPr lang="en-US" altLang="ko-KR" sz="3000" i="1" dirty="0" smtClean="0"/>
              <a:t>, </a:t>
            </a:r>
            <a:r>
              <a:rPr lang="ko-KR" altLang="en-US" sz="3000" i="1" dirty="0" smtClean="0"/>
              <a:t>평화조약</a:t>
            </a:r>
            <a:endParaRPr lang="en-US" altLang="ko-KR" sz="2800" dirty="0"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r>
              <a:rPr lang="ko-KR" altLang="en-US" sz="3000" dirty="0" smtClean="0"/>
              <a:t>주권평등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분쟁의 평화적 해결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인권 존중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적대행위 중단 등</a:t>
            </a:r>
            <a:endParaRPr lang="en-US" altLang="ko-KR" sz="3000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95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1"/>
                </a:solidFill>
              </a:rPr>
              <a:t>평화운동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988840"/>
            <a:ext cx="3600400" cy="22322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132856"/>
            <a:ext cx="3384376" cy="208823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4221088"/>
            <a:ext cx="3600400" cy="194421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2040" y="4221088"/>
            <a:ext cx="3384376" cy="19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28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평화운동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23528" y="1600199"/>
            <a:ext cx="4038600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3100" dirty="0" smtClean="0">
                <a:solidFill>
                  <a:srgbClr val="FF0000"/>
                </a:solidFill>
              </a:rPr>
              <a:t> 아래로부터의 시각</a:t>
            </a:r>
            <a:endParaRPr lang="en-US" altLang="ko-KR" sz="3100" dirty="0" smtClean="0">
              <a:solidFill>
                <a:srgbClr val="FF0000"/>
              </a:solidFill>
            </a:endParaRPr>
          </a:p>
          <a:p>
            <a:r>
              <a:rPr lang="ko-KR" altLang="en-US" sz="3000" dirty="0" smtClean="0"/>
              <a:t>인간안보</a:t>
            </a:r>
            <a:endParaRPr lang="en-US" altLang="ko-KR" sz="3000" dirty="0"/>
          </a:p>
          <a:p>
            <a:r>
              <a:rPr lang="ko-KR" altLang="en-US" sz="3000" dirty="0"/>
              <a:t>경제문화정책</a:t>
            </a:r>
            <a:endParaRPr lang="en-US" altLang="ko-KR" sz="3000" dirty="0"/>
          </a:p>
          <a:p>
            <a:r>
              <a:rPr lang="ko-KR" altLang="en-US" sz="3000" dirty="0"/>
              <a:t>타협</a:t>
            </a:r>
            <a:r>
              <a:rPr lang="en-US" altLang="ko-KR" sz="3000" dirty="0"/>
              <a:t>/</a:t>
            </a:r>
            <a:r>
              <a:rPr lang="ko-KR" altLang="en-US" sz="3000" dirty="0" smtClean="0"/>
              <a:t>포용문화</a:t>
            </a:r>
            <a:endParaRPr lang="en-US" altLang="ko-KR" sz="3000" dirty="0"/>
          </a:p>
          <a:p>
            <a:r>
              <a:rPr lang="en-US" altLang="ko-KR" sz="3000" dirty="0"/>
              <a:t>Bottom-up</a:t>
            </a:r>
          </a:p>
          <a:p>
            <a:r>
              <a:rPr lang="ko-KR" altLang="en-US" sz="3000" dirty="0" smtClean="0"/>
              <a:t>참여와 연대</a:t>
            </a:r>
            <a:endParaRPr lang="en-US" altLang="ko-KR" sz="3000" dirty="0"/>
          </a:p>
          <a:p>
            <a:r>
              <a:rPr lang="ko-KR" altLang="en-US" sz="3000" dirty="0"/>
              <a:t>탈구조주의</a:t>
            </a:r>
            <a:endParaRPr lang="en-US" altLang="ko-KR" sz="3000" dirty="0"/>
          </a:p>
          <a:p>
            <a:r>
              <a:rPr lang="ko-KR" altLang="en-US" sz="3000" dirty="0" smtClean="0"/>
              <a:t>여성성</a:t>
            </a:r>
            <a:endParaRPr lang="en-US" altLang="ko-KR" sz="3000" dirty="0"/>
          </a:p>
        </p:txBody>
      </p:sp>
      <p:pic>
        <p:nvPicPr>
          <p:cNvPr id="5" name="내용 개체 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77390" y="4293096"/>
            <a:ext cx="2919413" cy="14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3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>
                <a:solidFill>
                  <a:srgbClr val="00B0F0"/>
                </a:solidFill>
              </a:rPr>
              <a:t>평화운동</a:t>
            </a:r>
            <a:endParaRPr lang="ko-KR" altLang="en-US" sz="4000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chemeClr val="accent6"/>
                </a:solidFill>
                <a:latin typeface="+mj-lt"/>
              </a:rPr>
              <a:t>국내외 규범</a:t>
            </a:r>
            <a:endParaRPr lang="en-US" altLang="ko-KR" dirty="0" smtClean="0">
              <a:solidFill>
                <a:schemeClr val="accent6"/>
              </a:solidFill>
              <a:latin typeface="+mj-lt"/>
            </a:endParaRPr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i="1" dirty="0"/>
              <a:t>유엔헌장</a:t>
            </a:r>
            <a:endParaRPr lang="en-US" altLang="ko-KR" sz="2800" i="1" dirty="0"/>
          </a:p>
          <a:p>
            <a:r>
              <a:rPr lang="ko-KR" altLang="en-US" sz="2800" dirty="0" smtClean="0"/>
              <a:t>사람들의 </a:t>
            </a:r>
            <a:r>
              <a:rPr lang="ko-KR" altLang="en-US" sz="2800" dirty="0"/>
              <a:t>평등권 및 자결의 원칙의 존중에 기초하여 국가간의 우호 관계를 발전시키며</a:t>
            </a:r>
            <a:r>
              <a:rPr lang="en-US" altLang="ko-KR" sz="2800" dirty="0"/>
              <a:t>, </a:t>
            </a:r>
            <a:r>
              <a:rPr lang="ko-KR" altLang="en-US" sz="2800" dirty="0"/>
              <a:t>세계 평화를 강화하기 위한 기타 적절한 조치를 취한다</a:t>
            </a:r>
            <a:r>
              <a:rPr lang="en-US" altLang="ko-KR" sz="2800" dirty="0" smtClean="0"/>
              <a:t>.</a:t>
            </a:r>
            <a:endParaRPr lang="en-US" altLang="ko-KR" sz="2800" dirty="0"/>
          </a:p>
          <a:p>
            <a:r>
              <a:rPr lang="ko-KR" altLang="en-US" sz="2800" dirty="0"/>
              <a:t>경제적</a:t>
            </a:r>
            <a:r>
              <a:rPr lang="en-US" altLang="ko-KR" sz="2800" dirty="0"/>
              <a:t>·</a:t>
            </a:r>
            <a:r>
              <a:rPr lang="ko-KR" altLang="en-US" sz="2800" dirty="0"/>
              <a:t>사회적</a:t>
            </a:r>
            <a:r>
              <a:rPr lang="en-US" altLang="ko-KR" sz="2800" dirty="0"/>
              <a:t>·</a:t>
            </a:r>
            <a:r>
              <a:rPr lang="ko-KR" altLang="en-US" sz="2800" dirty="0"/>
              <a:t>문화적 또는 인도적 성격의 국제 문제를 해결하고 또한 인종</a:t>
            </a:r>
            <a:r>
              <a:rPr lang="en-US" altLang="ko-KR" sz="2800" dirty="0"/>
              <a:t>·</a:t>
            </a:r>
            <a:r>
              <a:rPr lang="ko-KR" altLang="en-US" sz="2800" dirty="0"/>
              <a:t>성별</a:t>
            </a:r>
            <a:r>
              <a:rPr lang="en-US" altLang="ko-KR" sz="2800" dirty="0"/>
              <a:t>·</a:t>
            </a:r>
            <a:r>
              <a:rPr lang="ko-KR" altLang="en-US" sz="2800" dirty="0"/>
              <a:t>언어 또는 종교에 따른 </a:t>
            </a:r>
            <a:r>
              <a:rPr lang="ko-KR" altLang="en-US" sz="2800" dirty="0" err="1"/>
              <a:t>차별없이</a:t>
            </a:r>
            <a:r>
              <a:rPr lang="ko-KR" altLang="en-US" sz="2800" dirty="0"/>
              <a:t> 모든 사람의 인권 및 기본적 자유에 대한 존중을 </a:t>
            </a:r>
            <a:r>
              <a:rPr lang="ko-KR" altLang="en-US" sz="2800" dirty="0" smtClean="0"/>
              <a:t>촉진하고</a:t>
            </a:r>
            <a:r>
              <a:rPr lang="en-US" altLang="ko-KR" sz="2800" dirty="0" smtClean="0"/>
              <a:t>…(</a:t>
            </a:r>
            <a:r>
              <a:rPr lang="ko-KR" altLang="en-US" sz="2800" dirty="0" smtClean="0"/>
              <a:t>제</a:t>
            </a:r>
            <a:r>
              <a:rPr lang="en-US" altLang="ko-KR" sz="2800" dirty="0" smtClean="0"/>
              <a:t>1</a:t>
            </a:r>
            <a:r>
              <a:rPr lang="ko-KR" altLang="en-US" sz="2800" dirty="0" smtClean="0"/>
              <a:t>조 </a:t>
            </a:r>
            <a:r>
              <a:rPr lang="en-US" altLang="ko-KR" sz="2800" dirty="0" smtClean="0"/>
              <a:t>2-3</a:t>
            </a:r>
            <a:r>
              <a:rPr lang="ko-KR" altLang="en-US" sz="2800" dirty="0" smtClean="0"/>
              <a:t>항</a:t>
            </a:r>
            <a:r>
              <a:rPr lang="en-US" altLang="ko-KR" sz="2800" dirty="0" smtClean="0"/>
              <a:t>)</a:t>
            </a:r>
            <a:endParaRPr lang="ko-KR" altLang="en-US" sz="2800" dirty="0"/>
          </a:p>
          <a:p>
            <a:pPr marL="0" indent="0">
              <a:buNone/>
            </a:pPr>
            <a:endParaRPr lang="ko-KR" altLang="en-US" sz="2800" i="1" dirty="0"/>
          </a:p>
          <a:p>
            <a:pPr marL="0" indent="0">
              <a:buNone/>
            </a:pPr>
            <a:endParaRPr lang="en-US" altLang="ko-KR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14046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평화운동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endParaRPr lang="en-US" altLang="ko-KR" dirty="0" smtClean="0">
              <a:solidFill>
                <a:schemeClr val="accent6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chemeClr val="accent6"/>
                </a:solidFill>
              </a:rPr>
              <a:t>국내외 </a:t>
            </a:r>
            <a:r>
              <a:rPr lang="ko-KR" altLang="en-US" dirty="0">
                <a:solidFill>
                  <a:schemeClr val="accent6"/>
                </a:solidFill>
              </a:rPr>
              <a:t>규범</a:t>
            </a:r>
            <a:endParaRPr lang="en-US" altLang="ko-KR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i="1" dirty="0" smtClean="0"/>
              <a:t>세계인권선언문</a:t>
            </a:r>
            <a:endParaRPr lang="en-US" altLang="ko-KR" sz="2800" i="1" dirty="0" smtClean="0"/>
          </a:p>
          <a:p>
            <a:pPr marL="0" indent="0">
              <a:buNone/>
            </a:pPr>
            <a:r>
              <a:rPr lang="ko-KR" altLang="en-US" sz="2800" dirty="0"/>
              <a:t>인류 가족 모든 구성원의 고유한 존엄성과 평등하고 양도할 수 없는 권리를 인정하는 것이 세계의 자유</a:t>
            </a:r>
            <a:r>
              <a:rPr lang="en-US" altLang="ko-KR" sz="2800" dirty="0"/>
              <a:t>, </a:t>
            </a:r>
            <a:r>
              <a:rPr lang="ko-KR" altLang="en-US" sz="2800" dirty="0"/>
              <a:t>정의</a:t>
            </a:r>
            <a:r>
              <a:rPr lang="en-US" altLang="ko-KR" sz="2800" dirty="0"/>
              <a:t>, </a:t>
            </a:r>
            <a:r>
              <a:rPr lang="ko-KR" altLang="en-US" sz="2800" dirty="0"/>
              <a:t>평화의 기초가 되고 </a:t>
            </a:r>
            <a:r>
              <a:rPr lang="en-US" altLang="ko-KR" sz="2800" dirty="0"/>
              <a:t>… </a:t>
            </a:r>
            <a:r>
              <a:rPr lang="en-US" altLang="ko-KR" sz="2800" dirty="0" smtClean="0"/>
              <a:t>(</a:t>
            </a:r>
            <a:r>
              <a:rPr lang="ko-KR" altLang="en-US" sz="2800" dirty="0" smtClean="0"/>
              <a:t>전문</a:t>
            </a:r>
            <a:r>
              <a:rPr lang="en-US" altLang="ko-KR" sz="2800" dirty="0" smtClean="0"/>
              <a:t>)</a:t>
            </a:r>
            <a:endParaRPr lang="en-US" altLang="ko-KR" sz="2800" dirty="0"/>
          </a:p>
        </p:txBody>
      </p:sp>
    </p:spTree>
    <p:extLst>
      <p:ext uri="{BB962C8B-B14F-4D97-AF65-F5344CB8AC3E}">
        <p14:creationId xmlns:p14="http://schemas.microsoft.com/office/powerpoint/2010/main" val="151268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평화운동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chemeClr val="accent6"/>
                </a:solidFill>
              </a:rPr>
              <a:t>국내외 </a:t>
            </a:r>
            <a:r>
              <a:rPr lang="ko-KR" altLang="en-US" dirty="0">
                <a:solidFill>
                  <a:schemeClr val="accent6"/>
                </a:solidFill>
              </a:rPr>
              <a:t>규범</a:t>
            </a:r>
            <a:endParaRPr lang="en-US" altLang="ko-KR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altLang="ko-KR" sz="2800" dirty="0" smtClean="0"/>
          </a:p>
          <a:p>
            <a:pPr marL="0" indent="0">
              <a:buNone/>
            </a:pPr>
            <a:r>
              <a:rPr lang="ko-KR" altLang="en-US" sz="2800" i="1" dirty="0" smtClean="0"/>
              <a:t>대한민국 헌법</a:t>
            </a:r>
            <a:endParaRPr lang="en-US" altLang="ko-KR" sz="2800" i="1" dirty="0" smtClean="0"/>
          </a:p>
          <a:p>
            <a:r>
              <a:rPr lang="en-US" altLang="ko-KR" sz="2800" dirty="0" smtClean="0"/>
              <a:t>... </a:t>
            </a:r>
            <a:r>
              <a:rPr lang="ko-KR" altLang="en-US" sz="2800" dirty="0"/>
              <a:t>조국의 민주개혁과 평화적 통일의 사명에 입각하여 정의</a:t>
            </a:r>
            <a:r>
              <a:rPr lang="en-US" altLang="ko-KR" sz="2800" dirty="0"/>
              <a:t>·</a:t>
            </a:r>
            <a:r>
              <a:rPr lang="ko-KR" altLang="en-US" sz="2800" dirty="0"/>
              <a:t>인도와 동포애로써 민족의 단결을 공고히 하고</a:t>
            </a:r>
            <a:r>
              <a:rPr lang="en-US" altLang="ko-KR" sz="2800" dirty="0"/>
              <a:t>, ... </a:t>
            </a:r>
            <a:r>
              <a:rPr lang="ko-KR" altLang="en-US" sz="2800" dirty="0"/>
              <a:t>밖으로는 항구적인 세계평화와 인류공영에 이바지함으로써 </a:t>
            </a:r>
            <a:r>
              <a:rPr lang="en-US" altLang="ko-KR" sz="2800" dirty="0"/>
              <a:t>...(</a:t>
            </a:r>
            <a:r>
              <a:rPr lang="ko-KR" altLang="en-US" sz="2800" dirty="0"/>
              <a:t>전문</a:t>
            </a:r>
            <a:r>
              <a:rPr lang="en-US" altLang="ko-KR" sz="2800" dirty="0"/>
              <a:t>)</a:t>
            </a:r>
          </a:p>
          <a:p>
            <a:r>
              <a:rPr lang="ko-KR" altLang="en-US" sz="2800" dirty="0" smtClean="0"/>
              <a:t>대한민국은 </a:t>
            </a:r>
            <a:r>
              <a:rPr lang="ko-KR" altLang="en-US" sz="2800" dirty="0"/>
              <a:t>국제평화의 유지에 노력하고 침략적 전쟁을 부인한다</a:t>
            </a:r>
            <a:r>
              <a:rPr lang="en-US" altLang="ko-KR" sz="2800" dirty="0"/>
              <a:t>.(</a:t>
            </a:r>
            <a:r>
              <a:rPr lang="ko-KR" altLang="en-US" sz="2800" dirty="0"/>
              <a:t>제</a:t>
            </a:r>
            <a:r>
              <a:rPr lang="en-US" altLang="ko-KR" sz="2800" dirty="0"/>
              <a:t>5</a:t>
            </a:r>
            <a:r>
              <a:rPr lang="ko-KR" altLang="en-US" sz="2800" dirty="0"/>
              <a:t>조 </a:t>
            </a:r>
            <a:r>
              <a:rPr lang="en-US" altLang="ko-KR" sz="2800" dirty="0"/>
              <a:t>1</a:t>
            </a:r>
            <a:r>
              <a:rPr lang="ko-KR" altLang="en-US" sz="2800" dirty="0"/>
              <a:t>항</a:t>
            </a:r>
            <a:r>
              <a:rPr lang="en-US" altLang="ko-K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680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평화운동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 정의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 smtClean="0">
              <a:solidFill>
                <a:srgbClr val="FF0000"/>
              </a:solidFill>
            </a:endParaRPr>
          </a:p>
          <a:p>
            <a:r>
              <a:rPr lang="ko-KR" altLang="en-US" sz="2800" dirty="0" smtClean="0"/>
              <a:t>시민의 자발적인 참여로 평화적 수단으로 평화를 출구하는 제반 활동</a:t>
            </a:r>
            <a:endParaRPr lang="en-US" altLang="ko-KR" sz="2800" dirty="0" smtClean="0"/>
          </a:p>
          <a:p>
            <a:endParaRPr lang="en-US" altLang="ko-KR" sz="2800" dirty="0"/>
          </a:p>
          <a:p>
            <a:r>
              <a:rPr lang="en-US" altLang="ko-KR" sz="2800" dirty="0" smtClean="0"/>
              <a:t>“</a:t>
            </a:r>
            <a:r>
              <a:rPr lang="ko-KR" altLang="en-US" sz="2800" dirty="0" smtClean="0"/>
              <a:t>평화를 원하거든 평화를 준비하라</a:t>
            </a:r>
            <a:r>
              <a:rPr lang="en-US" altLang="ko-KR" sz="2800" dirty="0" smtClean="0"/>
              <a:t>”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평화운동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 특징</a:t>
            </a:r>
            <a:endParaRPr lang="en-US" altLang="ko-KR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민주주의</a:t>
            </a:r>
            <a:endParaRPr lang="en-US" altLang="ko-KR" sz="2800" dirty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자발성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평화주의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투명성</a:t>
            </a:r>
            <a:endParaRPr lang="en-US" altLang="ko-KR" sz="2800" dirty="0"/>
          </a:p>
          <a:p>
            <a:pPr marL="3657600" lvl="8" indent="0">
              <a:buNone/>
            </a:pPr>
            <a:endParaRPr lang="ko-KR" altLang="en-US" sz="2600" dirty="0"/>
          </a:p>
        </p:txBody>
      </p:sp>
      <p:sp>
        <p:nvSpPr>
          <p:cNvPr id="4" name="AutoShape 2" descr="남북기본합의서에 대한 이미지 검색결과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2924944"/>
            <a:ext cx="2486025" cy="241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평화학</a:t>
            </a:r>
            <a:endParaRPr lang="ko-KR" altLang="en-US" dirty="0">
              <a:solidFill>
                <a:srgbClr val="00B0F0"/>
              </a:solidFill>
            </a:endParaRPr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66928" indent="-457200">
              <a:buFont typeface="Wingdings" panose="05000000000000000000" pitchFamily="2" charset="2"/>
              <a:buChar char="l"/>
            </a:pPr>
            <a:r>
              <a:rPr lang="en-US" altLang="ko-KR" sz="3500" dirty="0" smtClean="0">
                <a:solidFill>
                  <a:srgbClr val="FF0000"/>
                </a:solidFill>
              </a:rPr>
              <a:t>‘</a:t>
            </a:r>
            <a:r>
              <a:rPr lang="ko-KR" altLang="en-US" sz="3500" dirty="0" smtClean="0">
                <a:solidFill>
                  <a:srgbClr val="FF0000"/>
                </a:solidFill>
              </a:rPr>
              <a:t>평화</a:t>
            </a:r>
            <a:r>
              <a:rPr lang="en-US" altLang="ko-KR" sz="3500" dirty="0" smtClean="0">
                <a:solidFill>
                  <a:srgbClr val="FF0000"/>
                </a:solidFill>
              </a:rPr>
              <a:t>’</a:t>
            </a:r>
            <a:r>
              <a:rPr lang="en-US" altLang="ko-KR" sz="3500" dirty="0" smtClean="0">
                <a:solidFill>
                  <a:srgbClr val="FF0000"/>
                </a:solidFill>
              </a:rPr>
              <a:t>?</a:t>
            </a:r>
            <a:endParaRPr lang="ko-KR" altLang="en-US" sz="3500" dirty="0">
              <a:solidFill>
                <a:srgbClr val="FF0000"/>
              </a:solidFill>
            </a:endParaRPr>
          </a:p>
          <a:p>
            <a:pPr>
              <a:buNone/>
            </a:pPr>
            <a:endParaRPr lang="ko-KR" altLang="en-US" dirty="0"/>
          </a:p>
          <a:p>
            <a:r>
              <a:rPr lang="en-US" altLang="ko-KR" dirty="0"/>
              <a:t>the Latin </a:t>
            </a:r>
            <a:r>
              <a:rPr lang="en-US" altLang="ko-KR" i="1" dirty="0" err="1"/>
              <a:t>pax</a:t>
            </a:r>
            <a:r>
              <a:rPr lang="en-US" altLang="ko-KR" dirty="0"/>
              <a:t>, </a:t>
            </a:r>
            <a:r>
              <a:rPr lang="ko-KR" altLang="en-US" dirty="0"/>
              <a:t>질서</a:t>
            </a:r>
          </a:p>
          <a:p>
            <a:r>
              <a:rPr lang="en-US" altLang="ko-KR" dirty="0"/>
              <a:t>the Hebrew </a:t>
            </a:r>
            <a:r>
              <a:rPr lang="en-US" altLang="ko-KR" i="1" dirty="0"/>
              <a:t>shalom</a:t>
            </a:r>
            <a:r>
              <a:rPr lang="en-US" altLang="ko-KR" dirty="0"/>
              <a:t> and the Arabic </a:t>
            </a:r>
            <a:r>
              <a:rPr lang="en-US" altLang="ko-KR" i="1" dirty="0"/>
              <a:t>salaam</a:t>
            </a:r>
            <a:r>
              <a:rPr lang="en-US" altLang="ko-KR" dirty="0"/>
              <a:t>, </a:t>
            </a:r>
            <a:r>
              <a:rPr lang="ko-KR" altLang="en-US" dirty="0"/>
              <a:t>평화</a:t>
            </a:r>
            <a:r>
              <a:rPr lang="en-US" altLang="ko-KR" dirty="0"/>
              <a:t>, </a:t>
            </a:r>
            <a:r>
              <a:rPr lang="ko-KR" altLang="en-US" dirty="0"/>
              <a:t>정의</a:t>
            </a:r>
            <a:r>
              <a:rPr lang="en-US" altLang="ko-KR" dirty="0"/>
              <a:t>, </a:t>
            </a:r>
            <a:r>
              <a:rPr lang="ko-KR" altLang="en-US" dirty="0"/>
              <a:t>건강</a:t>
            </a:r>
            <a:r>
              <a:rPr lang="en-US" altLang="ko-KR" dirty="0"/>
              <a:t>, </a:t>
            </a:r>
            <a:r>
              <a:rPr lang="ko-KR" altLang="en-US" dirty="0"/>
              <a:t>안전</a:t>
            </a:r>
            <a:r>
              <a:rPr lang="en-US" altLang="ko-KR" dirty="0"/>
              <a:t>, </a:t>
            </a:r>
            <a:r>
              <a:rPr lang="ko-KR" altLang="en-US" dirty="0"/>
              <a:t>복지</a:t>
            </a:r>
            <a:r>
              <a:rPr lang="en-US" altLang="ko-KR" dirty="0"/>
              <a:t>, </a:t>
            </a:r>
            <a:r>
              <a:rPr lang="ko-KR" altLang="en-US" dirty="0"/>
              <a:t>평등</a:t>
            </a:r>
            <a:r>
              <a:rPr lang="en-US" altLang="ko-KR" dirty="0"/>
              <a:t>, </a:t>
            </a:r>
            <a:r>
              <a:rPr lang="ko-KR" altLang="en-US" dirty="0"/>
              <a:t>안보 등</a:t>
            </a:r>
          </a:p>
          <a:p>
            <a:r>
              <a:rPr lang="ko-KR" altLang="en-US" dirty="0"/>
              <a:t>인사</a:t>
            </a:r>
            <a:r>
              <a:rPr lang="en-US" altLang="ko-KR" dirty="0"/>
              <a:t>, </a:t>
            </a:r>
            <a:r>
              <a:rPr lang="en-US" altLang="ko-KR" i="1" dirty="0"/>
              <a:t>Aloha or salaam</a:t>
            </a:r>
            <a:r>
              <a:rPr lang="en-US" altLang="ko-KR" dirty="0"/>
              <a:t>, </a:t>
            </a:r>
            <a:r>
              <a:rPr lang="ko-KR" altLang="en-US" dirty="0"/>
              <a:t>사자와의 이별</a:t>
            </a:r>
          </a:p>
          <a:p>
            <a:r>
              <a:rPr lang="ko-KR" altLang="en-US" sz="3000" dirty="0"/>
              <a:t>불교</a:t>
            </a:r>
            <a:r>
              <a:rPr lang="en-US" altLang="ko-KR" sz="3000" dirty="0"/>
              <a:t>, </a:t>
            </a:r>
            <a:r>
              <a:rPr lang="ko-KR" altLang="en-US" sz="3000" dirty="0"/>
              <a:t>모든 고통의 종식으로부터 획득되는 감정  </a:t>
            </a:r>
          </a:p>
          <a:p>
            <a:r>
              <a:rPr lang="ko-KR" altLang="en-US" sz="3000" dirty="0"/>
              <a:t>이슬람 </a:t>
            </a:r>
            <a:r>
              <a:rPr lang="en-US" altLang="ko-KR" sz="3000" i="1" dirty="0"/>
              <a:t>Islam</a:t>
            </a:r>
            <a:r>
              <a:rPr lang="en-US" altLang="ko-KR" sz="3000" dirty="0"/>
              <a:t>, </a:t>
            </a:r>
            <a:r>
              <a:rPr lang="ko-KR" altLang="en-US" sz="3000" dirty="0"/>
              <a:t>알라에게 순종하고 겸손한 사람 </a:t>
            </a:r>
          </a:p>
        </p:txBody>
      </p:sp>
    </p:spTree>
    <p:extLst>
      <p:ext uri="{BB962C8B-B14F-4D97-AF65-F5344CB8AC3E}">
        <p14:creationId xmlns:p14="http://schemas.microsoft.com/office/powerpoint/2010/main" val="26236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평화운동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 영역</a:t>
            </a:r>
            <a:endParaRPr lang="en-US" altLang="ko-KR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반전반핵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군축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진실규명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err="1" smtClean="0">
                <a:solidFill>
                  <a:prstClr val="black"/>
                </a:solidFill>
              </a:rPr>
              <a:t>소수자보호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err="1" smtClean="0">
                <a:solidFill>
                  <a:prstClr val="black"/>
                </a:solidFill>
              </a:rPr>
              <a:t>지속가능한발전</a:t>
            </a:r>
            <a:endParaRPr lang="en-US" altLang="ko-KR" sz="2800" dirty="0">
              <a:solidFill>
                <a:prstClr val="black"/>
              </a:solidFill>
            </a:endParaRP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772816"/>
            <a:ext cx="2790825" cy="223224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4005064"/>
            <a:ext cx="279082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619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평화운동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 방법</a:t>
            </a:r>
            <a:endParaRPr lang="en-US" altLang="ko-KR" dirty="0">
              <a:solidFill>
                <a:srgbClr val="FF0000"/>
              </a:solidFill>
            </a:endParaRPr>
          </a:p>
          <a:p>
            <a:pPr lvl="0">
              <a:buFont typeface="Wingdings" panose="05000000000000000000" pitchFamily="2" charset="2"/>
              <a:buChar char="l"/>
            </a:pPr>
            <a:endParaRPr lang="en-US" altLang="ko-KR" dirty="0">
              <a:solidFill>
                <a:srgbClr val="FF0000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ko-KR" sz="2800" dirty="0" smtClean="0">
                <a:solidFill>
                  <a:prstClr val="black"/>
                </a:solidFill>
              </a:rPr>
              <a:t>Naming &amp; shaming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로비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투쟁</a:t>
            </a:r>
            <a:endParaRPr lang="en-US" altLang="ko-KR" sz="28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</a:pPr>
            <a:r>
              <a:rPr lang="ko-KR" altLang="en-US" sz="2800" dirty="0" smtClean="0">
                <a:solidFill>
                  <a:prstClr val="black"/>
                </a:solidFill>
              </a:rPr>
              <a:t>연대</a:t>
            </a:r>
            <a:endParaRPr lang="en-US" altLang="ko-KR" sz="2800" dirty="0">
              <a:solidFill>
                <a:prstClr val="black"/>
              </a:solidFill>
            </a:endParaRPr>
          </a:p>
          <a:p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724" y="2132856"/>
            <a:ext cx="2933700" cy="187220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724" y="4002490"/>
            <a:ext cx="2933700" cy="187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80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평화운동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  <a:latin typeface="+mj-ea"/>
                <a:ea typeface="+mj-ea"/>
              </a:rPr>
              <a:t>한국 평화운동의 영역</a:t>
            </a:r>
            <a:endParaRPr lang="en-US" altLang="ko-KR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endParaRPr lang="en-US" altLang="ko-KR" dirty="0"/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통일운동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군축운동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err="1" smtClean="0">
                <a:latin typeface="+mj-ea"/>
                <a:ea typeface="+mj-ea"/>
              </a:rPr>
              <a:t>지속가능한개발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err="1" smtClean="0">
                <a:latin typeface="+mj-ea"/>
                <a:ea typeface="+mj-ea"/>
              </a:rPr>
              <a:t>군인권운동</a:t>
            </a:r>
            <a:endParaRPr lang="en-US" altLang="ko-KR" sz="28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  <a:ea typeface="+mj-ea"/>
              </a:rPr>
              <a:t>국제연대활동</a:t>
            </a:r>
            <a:endParaRPr lang="en-US" altLang="ko-KR" sz="2800" dirty="0">
              <a:latin typeface="+mj-ea"/>
              <a:ea typeface="+mj-ea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573" y="2230798"/>
            <a:ext cx="2736304" cy="17430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9" y="3973873"/>
            <a:ext cx="2731748" cy="18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370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평화운동</a:t>
            </a:r>
            <a:endParaRPr lang="ko-KR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>
                <a:solidFill>
                  <a:srgbClr val="FF0000"/>
                </a:solidFill>
                <a:latin typeface="+mj-ea"/>
              </a:rPr>
              <a:t>한국 평화운동의 </a:t>
            </a:r>
            <a:r>
              <a:rPr lang="ko-KR" altLang="en-US" dirty="0" smtClean="0">
                <a:solidFill>
                  <a:srgbClr val="FF0000"/>
                </a:solidFill>
                <a:latin typeface="+mj-ea"/>
              </a:rPr>
              <a:t>현황</a:t>
            </a:r>
            <a:endParaRPr lang="en-US" altLang="ko-KR" dirty="0" smtClean="0">
              <a:solidFill>
                <a:srgbClr val="FF0000"/>
              </a:solidFill>
              <a:latin typeface="+mj-ea"/>
            </a:endParaRPr>
          </a:p>
          <a:p>
            <a:endParaRPr lang="en-US" altLang="ko-KR" dirty="0">
              <a:solidFill>
                <a:srgbClr val="FF0000"/>
              </a:solidFill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</a:rPr>
              <a:t>통일운동과 평화운동의 중첩</a:t>
            </a:r>
            <a:endParaRPr lang="en-US" altLang="ko-KR" sz="28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</a:rPr>
              <a:t>시민 지지와 참여의 한계</a:t>
            </a:r>
            <a:endParaRPr lang="en-US" altLang="ko-KR" sz="28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err="1" smtClean="0">
                <a:latin typeface="+mj-ea"/>
              </a:rPr>
              <a:t>국가안보론과</a:t>
            </a:r>
            <a:r>
              <a:rPr lang="ko-KR" altLang="en-US" sz="2800" dirty="0" smtClean="0">
                <a:latin typeface="+mj-ea"/>
              </a:rPr>
              <a:t> </a:t>
            </a:r>
            <a:r>
              <a:rPr lang="ko-KR" altLang="en-US" sz="2800" dirty="0" err="1" smtClean="0">
                <a:latin typeface="+mj-ea"/>
              </a:rPr>
              <a:t>시민안보론의</a:t>
            </a:r>
            <a:r>
              <a:rPr lang="ko-KR" altLang="en-US" sz="2800" dirty="0" smtClean="0">
                <a:latin typeface="+mj-ea"/>
              </a:rPr>
              <a:t> 경합</a:t>
            </a:r>
            <a:endParaRPr lang="en-US" altLang="ko-KR" sz="2800" dirty="0" smtClean="0">
              <a:latin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>
                <a:latin typeface="+mj-ea"/>
              </a:rPr>
              <a:t>국제연대의 활성화</a:t>
            </a:r>
            <a:endParaRPr lang="en-US" altLang="ko-KR" sz="2800" dirty="0">
              <a:latin typeface="+mj-ea"/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132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>
                <a:solidFill>
                  <a:srgbClr val="00B0F0"/>
                </a:solidFill>
              </a:rPr>
              <a:t> </a:t>
            </a:r>
            <a:r>
              <a:rPr lang="ko-KR" altLang="en-US" dirty="0" smtClean="0">
                <a:solidFill>
                  <a:srgbClr val="00B0F0"/>
                </a:solidFill>
              </a:rPr>
              <a:t>결  론</a:t>
            </a:r>
            <a:endParaRPr lang="en-US" altLang="ko-KR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평화 </a:t>
            </a:r>
            <a:r>
              <a:rPr lang="ko-KR" altLang="en-US" dirty="0" smtClean="0">
                <a:solidFill>
                  <a:srgbClr val="FF0000"/>
                </a:solidFill>
              </a:rPr>
              <a:t>개념의 진화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소극적 평화에서 적극적 평화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위로부터의 시각에서 아래로부터의 시각</a:t>
            </a:r>
            <a:endParaRPr lang="en-US" altLang="ko-KR" sz="2800" dirty="0" smtClean="0"/>
          </a:p>
          <a:p>
            <a:endParaRPr lang="en-US" altLang="ko-KR" sz="3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ko-KR" altLang="en-US" dirty="0" smtClean="0">
                <a:solidFill>
                  <a:srgbClr val="FF0000"/>
                </a:solidFill>
              </a:rPr>
              <a:t>평화운동의 발전</a:t>
            </a:r>
            <a:endParaRPr lang="en-US" altLang="ko-KR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평화들 </a:t>
            </a:r>
            <a:r>
              <a:rPr lang="ko-KR" altLang="en-US" sz="2800" dirty="0" smtClean="0"/>
              <a:t>간 불가분성과 상호연관성</a:t>
            </a:r>
            <a:endParaRPr lang="en-US" altLang="ko-KR" sz="28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평화와 인권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민주주의</a:t>
            </a:r>
            <a:r>
              <a:rPr lang="en-US" altLang="ko-KR" sz="2800" dirty="0" smtClean="0"/>
              <a:t>, </a:t>
            </a:r>
            <a:r>
              <a:rPr lang="ko-KR" altLang="en-US" sz="2800" dirty="0" err="1" smtClean="0"/>
              <a:t>지속가능한</a:t>
            </a:r>
            <a:r>
              <a:rPr lang="ko-KR" altLang="en-US" sz="2800" dirty="0" smtClean="0"/>
              <a:t> 발전</a:t>
            </a:r>
            <a:endParaRPr lang="en-US" altLang="ko-KR" sz="2800" dirty="0" smtClean="0"/>
          </a:p>
        </p:txBody>
      </p:sp>
    </p:spTree>
    <p:extLst>
      <p:ext uri="{BB962C8B-B14F-4D97-AF65-F5344CB8AC3E}">
        <p14:creationId xmlns:p14="http://schemas.microsoft.com/office/powerpoint/2010/main" val="30784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>
              <a:buFont typeface="Wingdings" panose="05000000000000000000" pitchFamily="2" charset="2"/>
              <a:buChar char="l"/>
            </a:pPr>
            <a:r>
              <a:rPr lang="ko-KR" altLang="en-US" sz="3500" dirty="0" smtClean="0">
                <a:solidFill>
                  <a:srgbClr val="FF0000"/>
                </a:solidFill>
              </a:rPr>
              <a:t>평화로 가는 두 갈래 길</a:t>
            </a:r>
            <a:endParaRPr lang="en-US" altLang="ko-KR" sz="3500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endParaRPr lang="en-US" altLang="ko-KR" sz="3000" dirty="0">
              <a:solidFill>
                <a:srgbClr val="FF0000"/>
              </a:solidFill>
            </a:endParaRPr>
          </a:p>
          <a:p>
            <a:pPr marL="566928" indent="-457200"/>
            <a:r>
              <a:rPr lang="ko-KR" altLang="en-US" sz="3000" dirty="0" smtClean="0"/>
              <a:t>평화를 원하거든 전쟁을 준비하라</a:t>
            </a:r>
            <a:r>
              <a:rPr lang="en-US" altLang="ko-KR" sz="3000" dirty="0" smtClean="0"/>
              <a:t>!</a:t>
            </a:r>
          </a:p>
          <a:p>
            <a:pPr marL="109728" indent="0">
              <a:buNone/>
            </a:pPr>
            <a:r>
              <a:rPr lang="en-US" altLang="ko-KR" sz="3000" dirty="0"/>
              <a:t>  </a:t>
            </a:r>
            <a:r>
              <a:rPr lang="en-US" altLang="ko-KR" sz="3000" dirty="0" smtClean="0"/>
              <a:t>  (</a:t>
            </a:r>
            <a:r>
              <a:rPr lang="en-US" altLang="ko-KR" sz="3000" dirty="0"/>
              <a:t>Si Vis </a:t>
            </a:r>
            <a:r>
              <a:rPr lang="en-US" altLang="ko-KR" sz="3000" dirty="0" err="1"/>
              <a:t>Pacem</a:t>
            </a:r>
            <a:r>
              <a:rPr lang="en-US" altLang="ko-KR" sz="3000" dirty="0"/>
              <a:t>, Para </a:t>
            </a:r>
            <a:r>
              <a:rPr lang="en-US" altLang="ko-KR" sz="3000" dirty="0" smtClean="0"/>
              <a:t>Bellum</a:t>
            </a:r>
            <a:r>
              <a:rPr lang="en-US" altLang="ko-KR" sz="3000" dirty="0" smtClean="0"/>
              <a:t>)</a:t>
            </a:r>
            <a:endParaRPr lang="en-US" altLang="ko-KR" sz="3000" dirty="0"/>
          </a:p>
          <a:p>
            <a:pPr marL="624078" indent="-514350">
              <a:buAutoNum type="arabicPeriod"/>
            </a:pPr>
            <a:endParaRPr lang="en-US" altLang="ko-KR" sz="3000" dirty="0" smtClean="0"/>
          </a:p>
          <a:p>
            <a:pPr marL="566928" indent="-457200"/>
            <a:r>
              <a:rPr lang="ko-KR" altLang="en-US" sz="3000" dirty="0" smtClean="0"/>
              <a:t>평화를 원하거든 평화를 준비하라</a:t>
            </a:r>
            <a:r>
              <a:rPr lang="en-US" altLang="ko-KR" sz="3000" dirty="0" smtClean="0"/>
              <a:t>!</a:t>
            </a:r>
          </a:p>
          <a:p>
            <a:pPr marL="109728" indent="0">
              <a:buNone/>
            </a:pPr>
            <a:r>
              <a:rPr lang="en-US" altLang="ko-KR" sz="3000" dirty="0" smtClean="0"/>
              <a:t>    (Si Vis </a:t>
            </a:r>
            <a:r>
              <a:rPr lang="en-US" altLang="ko-KR" sz="3000" dirty="0" err="1" smtClean="0"/>
              <a:t>Pacem</a:t>
            </a:r>
            <a:r>
              <a:rPr lang="en-US" altLang="ko-KR" sz="3000" dirty="0"/>
              <a:t>, </a:t>
            </a:r>
            <a:r>
              <a:rPr lang="en-US" altLang="ko-KR" sz="3000" dirty="0" smtClean="0"/>
              <a:t>Para </a:t>
            </a:r>
            <a:r>
              <a:rPr lang="en-US" altLang="ko-KR" sz="3000" dirty="0" err="1" smtClean="0"/>
              <a:t>Pactum</a:t>
            </a:r>
            <a:r>
              <a:rPr lang="en-US" altLang="ko-KR" sz="3000" dirty="0" smtClean="0"/>
              <a:t>)</a:t>
            </a:r>
            <a:endParaRPr lang="ko-KR" altLang="en-US" sz="30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67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3800" dirty="0" smtClean="0">
                <a:solidFill>
                  <a:schemeClr val="accent6"/>
                </a:solidFill>
                <a:latin typeface="+mj-lt"/>
              </a:rPr>
              <a:t>평화 시장</a:t>
            </a:r>
          </a:p>
          <a:p>
            <a:endParaRPr lang="ko-KR" altLang="en-US" dirty="0" smtClean="0"/>
          </a:p>
          <a:p>
            <a:pPr>
              <a:lnSpc>
                <a:spcPct val="120000"/>
              </a:lnSpc>
            </a:pPr>
            <a:r>
              <a:rPr lang="ko-KR" altLang="en-US" dirty="0" smtClean="0"/>
              <a:t>소극적 평화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적극적 평화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구조적 평화</a:t>
            </a:r>
            <a:r>
              <a:rPr lang="en-US" altLang="ko-KR" dirty="0" smtClean="0">
                <a:solidFill>
                  <a:srgbClr val="00B0F0"/>
                </a:solidFill>
              </a:rPr>
              <a:t>, </a:t>
            </a:r>
            <a:r>
              <a:rPr lang="ko-KR" altLang="en-US" dirty="0" smtClean="0">
                <a:solidFill>
                  <a:srgbClr val="00B0F0"/>
                </a:solidFill>
              </a:rPr>
              <a:t>문화적 평화</a:t>
            </a:r>
          </a:p>
          <a:p>
            <a:pPr>
              <a:lnSpc>
                <a:spcPct val="120000"/>
              </a:lnSpc>
            </a:pPr>
            <a:r>
              <a:rPr lang="ko-KR" altLang="en-US" dirty="0" err="1" smtClean="0"/>
              <a:t>지속가능한</a:t>
            </a:r>
            <a:r>
              <a:rPr lang="ko-KR" altLang="en-US" dirty="0" smtClean="0"/>
              <a:t> 평화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정의로운 평화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사회주의적 평화</a:t>
            </a:r>
            <a:r>
              <a:rPr lang="en-US" altLang="ko-KR" dirty="0" smtClean="0">
                <a:solidFill>
                  <a:srgbClr val="00B0F0"/>
                </a:solidFill>
              </a:rPr>
              <a:t>, </a:t>
            </a:r>
            <a:r>
              <a:rPr lang="ko-KR" altLang="en-US" dirty="0" smtClean="0">
                <a:solidFill>
                  <a:srgbClr val="00B0F0"/>
                </a:solidFill>
              </a:rPr>
              <a:t>자유주의적 평화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/>
              <a:t>내면의 평화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초월적 평화</a:t>
            </a:r>
          </a:p>
          <a:p>
            <a:pPr>
              <a:lnSpc>
                <a:spcPct val="120000"/>
              </a:lnSpc>
            </a:pPr>
            <a:r>
              <a:rPr lang="ko-KR" altLang="en-US" dirty="0" smtClean="0">
                <a:solidFill>
                  <a:srgbClr val="00B0F0"/>
                </a:solidFill>
              </a:rPr>
              <a:t>안정적 평화</a:t>
            </a:r>
            <a:r>
              <a:rPr lang="en-US" altLang="ko-KR" dirty="0" smtClean="0">
                <a:solidFill>
                  <a:srgbClr val="00B0F0"/>
                </a:solidFill>
              </a:rPr>
              <a:t>, </a:t>
            </a:r>
            <a:r>
              <a:rPr lang="ko-KR" altLang="en-US" dirty="0" smtClean="0">
                <a:solidFill>
                  <a:srgbClr val="00B0F0"/>
                </a:solidFill>
              </a:rPr>
              <a:t>영구 평화</a:t>
            </a:r>
            <a:endParaRPr lang="en-US" altLang="ko-KR" dirty="0" smtClean="0">
              <a:solidFill>
                <a:srgbClr val="00B0F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dirty="0" smtClean="0"/>
              <a:t>시장평화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사회평화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지역평화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우주평화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01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평화학</a:t>
            </a:r>
            <a:endParaRPr lang="ko-KR" altLang="en-US" b="1" dirty="0">
              <a:solidFill>
                <a:schemeClr val="accent6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12000" dirty="0" smtClean="0">
                <a:solidFill>
                  <a:schemeClr val="accent6"/>
                </a:solidFill>
                <a:latin typeface="+mj-lt"/>
              </a:rPr>
              <a:t>폭력과 </a:t>
            </a:r>
            <a:r>
              <a:rPr lang="ko-KR" altLang="en-US" sz="12000" dirty="0">
                <a:solidFill>
                  <a:schemeClr val="accent6"/>
                </a:solidFill>
                <a:latin typeface="+mj-lt"/>
              </a:rPr>
              <a:t>평화</a:t>
            </a:r>
            <a:r>
              <a:rPr lang="en-US" altLang="ko-KR" sz="12000" i="1" dirty="0" smtClean="0">
                <a:latin typeface="+mj-lt"/>
              </a:rPr>
              <a:t> </a:t>
            </a:r>
          </a:p>
          <a:p>
            <a:pPr marL="0" indent="0" algn="r">
              <a:buNone/>
            </a:pPr>
            <a:r>
              <a:rPr lang="en-US" altLang="ko-KR" sz="9600" dirty="0" smtClean="0"/>
              <a:t>J. </a:t>
            </a:r>
            <a:r>
              <a:rPr lang="en-US" altLang="ko-KR" sz="9600" dirty="0" err="1" smtClean="0"/>
              <a:t>Galtung</a:t>
            </a:r>
            <a:r>
              <a:rPr lang="en-US" altLang="ko-KR" sz="9600" dirty="0" smtClean="0"/>
              <a:t>(1996)</a:t>
            </a:r>
          </a:p>
          <a:p>
            <a:pPr marL="0" indent="0" algn="r">
              <a:buNone/>
            </a:pPr>
            <a:endParaRPr lang="en-US" altLang="ko-KR" sz="9600" dirty="0" smtClean="0"/>
          </a:p>
          <a:p>
            <a:pPr marL="0" indent="0">
              <a:buNone/>
            </a:pPr>
            <a:r>
              <a:rPr lang="ko-KR" altLang="en-US" sz="11200" dirty="0" smtClean="0">
                <a:solidFill>
                  <a:srgbClr val="FF0000"/>
                </a:solidFill>
              </a:rPr>
              <a:t>  </a:t>
            </a:r>
            <a:r>
              <a:rPr lang="ko-KR" altLang="en-US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직접적 폭력</a:t>
            </a:r>
            <a:r>
              <a:rPr lang="en-US" altLang="ko-KR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(DV)    		</a:t>
            </a:r>
            <a:r>
              <a:rPr lang="ko-KR" altLang="en-US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직접적 평화</a:t>
            </a:r>
            <a:r>
              <a:rPr lang="en-US" altLang="ko-KR" sz="1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(DP)</a:t>
            </a:r>
          </a:p>
          <a:p>
            <a:pPr marL="0" indent="0">
              <a:buNone/>
            </a:pPr>
            <a:r>
              <a:rPr lang="en-US" altLang="ko-KR" sz="11200" dirty="0" smtClean="0"/>
              <a:t>  ------------------------------------------------</a:t>
            </a:r>
          </a:p>
          <a:p>
            <a:pPr marL="0" indent="0">
              <a:buNone/>
            </a:pPr>
            <a:r>
              <a:rPr lang="en-US" altLang="ko-KR" sz="11200" dirty="0" smtClean="0"/>
              <a:t>  N(</a:t>
            </a:r>
            <a:r>
              <a:rPr lang="ko-KR" altLang="en-US" sz="11200" dirty="0" smtClean="0"/>
              <a:t>자연</a:t>
            </a:r>
            <a:r>
              <a:rPr lang="en-US" altLang="ko-KR" sz="11200" dirty="0" smtClean="0"/>
              <a:t>): </a:t>
            </a:r>
            <a:r>
              <a:rPr lang="ko-KR" altLang="en-US" sz="11200" dirty="0" smtClean="0"/>
              <a:t>적자 생존</a:t>
            </a:r>
            <a:r>
              <a:rPr lang="en-US" altLang="ko-KR" sz="11200" dirty="0" smtClean="0"/>
              <a:t>		N: </a:t>
            </a:r>
            <a:r>
              <a:rPr lang="ko-KR" altLang="en-US" sz="11200" dirty="0" smtClean="0"/>
              <a:t>상호 원조와 협력</a:t>
            </a:r>
          </a:p>
          <a:p>
            <a:pPr marL="0" indent="0">
              <a:buNone/>
            </a:pPr>
            <a:r>
              <a:rPr lang="ko-KR" altLang="en-US" sz="11200" dirty="0" smtClean="0"/>
              <a:t>  </a:t>
            </a:r>
            <a:r>
              <a:rPr lang="en-US" altLang="ko-KR" sz="11200" dirty="0" smtClean="0"/>
              <a:t>P(</a:t>
            </a:r>
            <a:r>
              <a:rPr lang="ko-KR" altLang="en-US" sz="11200" dirty="0" smtClean="0"/>
              <a:t>사람</a:t>
            </a:r>
            <a:r>
              <a:rPr lang="en-US" altLang="ko-KR" sz="11200" dirty="0" smtClean="0"/>
              <a:t>): </a:t>
            </a:r>
            <a:r>
              <a:rPr lang="ko-KR" altLang="en-US" sz="11200" dirty="0" smtClean="0"/>
              <a:t>자살</a:t>
            </a:r>
            <a:r>
              <a:rPr lang="en-US" altLang="ko-KR" sz="11200" dirty="0" smtClean="0"/>
              <a:t>			P: </a:t>
            </a:r>
            <a:r>
              <a:rPr lang="ko-KR" altLang="en-US" sz="11200" dirty="0" smtClean="0"/>
              <a:t>구성원 증가</a:t>
            </a:r>
          </a:p>
          <a:p>
            <a:pPr marL="0" indent="0">
              <a:buNone/>
            </a:pPr>
            <a:r>
              <a:rPr lang="ko-KR" altLang="en-US" sz="11200" dirty="0" smtClean="0"/>
              <a:t>  </a:t>
            </a:r>
            <a:r>
              <a:rPr lang="en-US" altLang="ko-KR" sz="11200" dirty="0" smtClean="0"/>
              <a:t>S(</a:t>
            </a:r>
            <a:r>
              <a:rPr lang="ko-KR" altLang="en-US" sz="11200" dirty="0" smtClean="0"/>
              <a:t>사회</a:t>
            </a:r>
            <a:r>
              <a:rPr lang="en-US" altLang="ko-KR" sz="11200" dirty="0" smtClean="0"/>
              <a:t>): </a:t>
            </a:r>
            <a:r>
              <a:rPr lang="ko-KR" altLang="en-US" sz="11200" dirty="0" smtClean="0"/>
              <a:t>과잉 집단 폭력</a:t>
            </a:r>
            <a:r>
              <a:rPr lang="en-US" altLang="ko-KR" sz="11200" dirty="0" smtClean="0"/>
              <a:t>	S: </a:t>
            </a:r>
            <a:r>
              <a:rPr lang="ko-KR" altLang="en-US" sz="11200" dirty="0" smtClean="0"/>
              <a:t>비폭력적 자유</a:t>
            </a:r>
          </a:p>
          <a:p>
            <a:pPr marL="0" indent="0">
              <a:buNone/>
            </a:pPr>
            <a:r>
              <a:rPr lang="ko-KR" altLang="en-US" sz="11200" dirty="0" smtClean="0"/>
              <a:t>  </a:t>
            </a:r>
            <a:r>
              <a:rPr lang="en-US" altLang="ko-KR" sz="11200" dirty="0" smtClean="0"/>
              <a:t>W(</a:t>
            </a:r>
            <a:r>
              <a:rPr lang="ko-KR" altLang="en-US" sz="11200" dirty="0" smtClean="0"/>
              <a:t>세계</a:t>
            </a:r>
            <a:r>
              <a:rPr lang="en-US" altLang="ko-KR" sz="11200" dirty="0" smtClean="0"/>
              <a:t>): </a:t>
            </a:r>
            <a:r>
              <a:rPr lang="ko-KR" altLang="en-US" sz="11200" dirty="0" smtClean="0"/>
              <a:t>대량 학살</a:t>
            </a:r>
            <a:r>
              <a:rPr lang="en-US" altLang="ko-KR" sz="11200" dirty="0" smtClean="0"/>
              <a:t>		W: </a:t>
            </a:r>
            <a:r>
              <a:rPr lang="ko-KR" altLang="en-US" sz="11200" dirty="0" smtClean="0"/>
              <a:t>평화운동</a:t>
            </a:r>
          </a:p>
          <a:p>
            <a:pPr marL="0" indent="0">
              <a:buNone/>
            </a:pPr>
            <a:r>
              <a:rPr lang="ko-KR" altLang="en-US" sz="11200" dirty="0" smtClean="0"/>
              <a:t>  </a:t>
            </a:r>
            <a:r>
              <a:rPr lang="en-US" altLang="ko-KR" sz="11200" dirty="0" smtClean="0"/>
              <a:t>C(</a:t>
            </a:r>
            <a:r>
              <a:rPr lang="ko-KR" altLang="en-US" sz="11200" dirty="0" smtClean="0"/>
              <a:t>문화</a:t>
            </a:r>
            <a:r>
              <a:rPr lang="en-US" altLang="ko-KR" sz="11200" dirty="0" smtClean="0"/>
              <a:t>):  </a:t>
            </a:r>
            <a:r>
              <a:rPr lang="ko-KR" altLang="en-US" sz="11200" dirty="0" smtClean="0"/>
              <a:t>문화의 말살</a:t>
            </a:r>
            <a:r>
              <a:rPr lang="en-US" altLang="ko-KR" sz="11200" dirty="0" smtClean="0"/>
              <a:t>		C: </a:t>
            </a:r>
            <a:r>
              <a:rPr lang="ko-KR" altLang="en-US" sz="11200" dirty="0" smtClean="0"/>
              <a:t>문화의 자유</a:t>
            </a:r>
          </a:p>
          <a:p>
            <a:pPr marL="0" indent="0">
              <a:buNone/>
            </a:pPr>
            <a:r>
              <a:rPr lang="ko-KR" altLang="en-US" sz="11200" dirty="0" smtClean="0"/>
              <a:t>  </a:t>
            </a:r>
            <a:r>
              <a:rPr lang="en-US" altLang="ko-KR" sz="11200" dirty="0" smtClean="0"/>
              <a:t>T(</a:t>
            </a:r>
            <a:r>
              <a:rPr lang="ko-KR" altLang="en-US" sz="11200" dirty="0" smtClean="0"/>
              <a:t>시간</a:t>
            </a:r>
            <a:r>
              <a:rPr lang="en-US" altLang="ko-KR" sz="11200" dirty="0" smtClean="0"/>
              <a:t>): </a:t>
            </a:r>
            <a:r>
              <a:rPr lang="ko-KR" altLang="en-US" sz="11200" dirty="0" smtClean="0"/>
              <a:t>폭력과</a:t>
            </a:r>
            <a:r>
              <a:rPr lang="en-US" altLang="ko-KR" sz="11200" dirty="0" smtClean="0"/>
              <a:t> </a:t>
            </a:r>
            <a:r>
              <a:rPr lang="ko-KR" altLang="en-US" sz="11200" dirty="0" smtClean="0"/>
              <a:t>전쟁 역사</a:t>
            </a:r>
            <a:r>
              <a:rPr lang="en-US" altLang="ko-KR" sz="11200" dirty="0" smtClean="0"/>
              <a:t>	T: </a:t>
            </a:r>
            <a:r>
              <a:rPr lang="ko-KR" altLang="en-US" sz="11200" dirty="0" smtClean="0"/>
              <a:t>평화의 역사</a:t>
            </a:r>
            <a:r>
              <a:rPr lang="en-US" altLang="ko-KR" sz="11200" dirty="0" smtClean="0"/>
              <a:t>,</a:t>
            </a:r>
            <a:r>
              <a:rPr lang="ko-KR" altLang="en-US" sz="11200" dirty="0" smtClean="0"/>
              <a:t> 미래</a:t>
            </a:r>
          </a:p>
          <a:p>
            <a:pPr marL="0" indent="0">
              <a:buNone/>
            </a:pP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7550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12000" dirty="0" smtClean="0">
                <a:solidFill>
                  <a:schemeClr val="accent6"/>
                </a:solidFill>
              </a:rPr>
              <a:t>폭력과 </a:t>
            </a:r>
            <a:r>
              <a:rPr lang="ko-KR" altLang="en-US" sz="12000" dirty="0">
                <a:solidFill>
                  <a:schemeClr val="accent6"/>
                </a:solidFill>
              </a:rPr>
              <a:t>평화</a:t>
            </a:r>
            <a:r>
              <a:rPr lang="en-US" altLang="ko-KR" sz="12000" i="1" dirty="0"/>
              <a:t> </a:t>
            </a:r>
            <a:endParaRPr lang="en-US" altLang="ko-KR" sz="12000" i="1" dirty="0" smtClean="0"/>
          </a:p>
          <a:p>
            <a:pPr>
              <a:buFont typeface="Wingdings" panose="05000000000000000000" pitchFamily="2" charset="2"/>
              <a:buChar char="l"/>
            </a:pPr>
            <a:endParaRPr lang="en-US" altLang="ko-KR" sz="12000" i="1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en-US" sz="11200" dirty="0" smtClean="0">
                <a:solidFill>
                  <a:srgbClr val="00B0F0"/>
                </a:solidFill>
                <a:latin typeface="+mn-ea"/>
              </a:rPr>
              <a:t>구조적 폭력</a:t>
            </a:r>
            <a:r>
              <a:rPr lang="en-US" altLang="ko-KR" sz="11200" dirty="0" smtClean="0">
                <a:solidFill>
                  <a:srgbClr val="00B0F0"/>
                </a:solidFill>
                <a:latin typeface="+mn-ea"/>
              </a:rPr>
              <a:t>(SV)   		</a:t>
            </a:r>
            <a:r>
              <a:rPr lang="ko-KR" altLang="en-US" sz="11200" dirty="0" smtClean="0">
                <a:solidFill>
                  <a:srgbClr val="00B0F0"/>
                </a:solidFill>
                <a:latin typeface="+mn-ea"/>
              </a:rPr>
              <a:t>구조적 평화</a:t>
            </a:r>
            <a:r>
              <a:rPr lang="en-US" altLang="ko-KR" sz="11200" dirty="0" smtClean="0">
                <a:solidFill>
                  <a:srgbClr val="00B0F0"/>
                </a:solidFill>
                <a:latin typeface="+mn-ea"/>
              </a:rPr>
              <a:t>(SP)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ko-KR" sz="11200" dirty="0" smtClean="0">
                <a:latin typeface="+mn-ea"/>
              </a:rPr>
              <a:t>---------------------------------------------------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ko-KR" sz="11200" dirty="0">
                <a:latin typeface="+mn-ea"/>
              </a:rPr>
              <a:t> </a:t>
            </a:r>
            <a:r>
              <a:rPr lang="en-US" altLang="ko-KR" sz="11200" dirty="0" smtClean="0">
                <a:latin typeface="+mn-ea"/>
              </a:rPr>
              <a:t> N: </a:t>
            </a:r>
            <a:r>
              <a:rPr lang="ko-KR" altLang="en-US" sz="11200" dirty="0" smtClean="0">
                <a:latin typeface="+mn-ea"/>
              </a:rPr>
              <a:t>환경 파괴</a:t>
            </a:r>
            <a:r>
              <a:rPr lang="en-US" altLang="ko-KR" sz="11200" dirty="0" smtClean="0">
                <a:latin typeface="+mn-ea"/>
              </a:rPr>
              <a:t>			N: </a:t>
            </a:r>
            <a:r>
              <a:rPr lang="ko-KR" altLang="en-US" sz="11200" dirty="0" err="1" smtClean="0">
                <a:latin typeface="+mn-ea"/>
              </a:rPr>
              <a:t>다중심</a:t>
            </a:r>
            <a:r>
              <a:rPr lang="ko-KR" altLang="en-US" sz="11200" dirty="0" smtClean="0">
                <a:latin typeface="+mn-ea"/>
              </a:rPr>
              <a:t> 생태 평화</a:t>
            </a:r>
            <a:endParaRPr lang="en-US" altLang="ko-KR" sz="11200" dirty="0" smtClean="0"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en-US" sz="11200" dirty="0" smtClean="0">
                <a:latin typeface="+mn-ea"/>
              </a:rPr>
              <a:t>  </a:t>
            </a:r>
            <a:r>
              <a:rPr lang="en-US" altLang="ko-KR" sz="11200" dirty="0" smtClean="0">
                <a:latin typeface="+mn-ea"/>
              </a:rPr>
              <a:t>P: </a:t>
            </a:r>
            <a:r>
              <a:rPr lang="ko-KR" altLang="en-US" sz="11200" dirty="0" smtClean="0">
                <a:latin typeface="+mn-ea"/>
              </a:rPr>
              <a:t>정신 병리학</a:t>
            </a:r>
            <a:r>
              <a:rPr lang="en-US" altLang="ko-KR" sz="11200" dirty="0" smtClean="0">
                <a:latin typeface="+mn-ea"/>
              </a:rPr>
              <a:t>		       P: </a:t>
            </a:r>
            <a:r>
              <a:rPr lang="ko-KR" altLang="en-US" sz="11200" dirty="0" smtClean="0">
                <a:latin typeface="+mn-ea"/>
              </a:rPr>
              <a:t>구성원 간 평화</a:t>
            </a:r>
            <a:endParaRPr lang="en-US" altLang="ko-KR" sz="11200" dirty="0" smtClean="0">
              <a:latin typeface="+mn-ea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altLang="ko-KR" sz="11200" dirty="0">
                <a:latin typeface="+mn-ea"/>
              </a:rPr>
              <a:t> </a:t>
            </a:r>
            <a:r>
              <a:rPr lang="en-US" altLang="ko-KR" sz="11200" dirty="0" smtClean="0">
                <a:latin typeface="+mn-ea"/>
              </a:rPr>
              <a:t> S: </a:t>
            </a:r>
            <a:r>
              <a:rPr lang="ko-KR" altLang="en-US" sz="11200" dirty="0" smtClean="0">
                <a:latin typeface="+mn-ea"/>
              </a:rPr>
              <a:t>가부장제</a:t>
            </a:r>
            <a:r>
              <a:rPr lang="en-US" altLang="ko-KR" sz="11200" dirty="0" smtClean="0">
                <a:latin typeface="+mn-ea"/>
              </a:rPr>
              <a:t>, </a:t>
            </a:r>
            <a:r>
              <a:rPr lang="ko-KR" altLang="en-US" sz="11200" dirty="0" smtClean="0">
                <a:latin typeface="+mn-ea"/>
              </a:rPr>
              <a:t>인종주의</a:t>
            </a:r>
            <a:r>
              <a:rPr lang="en-US" altLang="ko-KR" sz="11200" dirty="0" smtClean="0">
                <a:latin typeface="+mn-ea"/>
              </a:rPr>
              <a:t>	S: </a:t>
            </a:r>
            <a:r>
              <a:rPr lang="ko-KR" altLang="en-US" sz="11200" dirty="0" smtClean="0">
                <a:latin typeface="+mn-ea"/>
              </a:rPr>
              <a:t>발전</a:t>
            </a:r>
            <a:r>
              <a:rPr lang="en-US" altLang="ko-KR" sz="11200" dirty="0" smtClean="0">
                <a:latin typeface="+mn-ea"/>
              </a:rPr>
              <a:t>, </a:t>
            </a:r>
            <a:r>
              <a:rPr lang="ko-KR" altLang="en-US" sz="11200" dirty="0" smtClean="0">
                <a:latin typeface="+mn-ea"/>
              </a:rPr>
              <a:t>형평</a:t>
            </a:r>
            <a:r>
              <a:rPr lang="en-US" altLang="ko-KR" sz="11200" dirty="0" smtClean="0">
                <a:latin typeface="+mn-ea"/>
              </a:rPr>
              <a:t>, </a:t>
            </a:r>
            <a:r>
              <a:rPr lang="ko-KR" altLang="en-US" sz="11200" dirty="0" smtClean="0">
                <a:latin typeface="+mn-ea"/>
              </a:rPr>
              <a:t>평등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en-US" sz="11200" dirty="0" smtClean="0">
                <a:latin typeface="+mn-ea"/>
              </a:rPr>
              <a:t>  </a:t>
            </a:r>
            <a:r>
              <a:rPr lang="en-US" altLang="ko-KR" sz="11200" dirty="0" smtClean="0">
                <a:latin typeface="+mn-ea"/>
              </a:rPr>
              <a:t>W: </a:t>
            </a:r>
            <a:r>
              <a:rPr lang="ko-KR" altLang="en-US" sz="11200" dirty="0" smtClean="0">
                <a:latin typeface="+mn-ea"/>
              </a:rPr>
              <a:t>제국주의</a:t>
            </a:r>
            <a:r>
              <a:rPr lang="en-US" altLang="ko-KR" sz="11200" dirty="0" smtClean="0">
                <a:latin typeface="+mn-ea"/>
              </a:rPr>
              <a:t>, </a:t>
            </a:r>
            <a:r>
              <a:rPr lang="ko-KR" altLang="en-US" sz="11200" dirty="0" smtClean="0">
                <a:latin typeface="+mn-ea"/>
              </a:rPr>
              <a:t>무역</a:t>
            </a:r>
            <a:r>
              <a:rPr lang="en-US" altLang="ko-KR" sz="11200" dirty="0" smtClean="0">
                <a:latin typeface="+mn-ea"/>
              </a:rPr>
              <a:t>		</a:t>
            </a:r>
            <a:r>
              <a:rPr lang="en-US" altLang="ko-KR" sz="11200" dirty="0">
                <a:latin typeface="+mn-ea"/>
              </a:rPr>
              <a:t>W: </a:t>
            </a:r>
            <a:r>
              <a:rPr lang="ko-KR" altLang="en-US" sz="11200" dirty="0">
                <a:latin typeface="+mn-ea"/>
              </a:rPr>
              <a:t>평화 </a:t>
            </a:r>
            <a:r>
              <a:rPr lang="ko-KR" altLang="en-US" sz="11200" dirty="0" smtClean="0">
                <a:latin typeface="+mn-ea"/>
              </a:rPr>
              <a:t>지역들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en-US" sz="11200" dirty="0" smtClean="0">
                <a:latin typeface="+mn-ea"/>
              </a:rPr>
              <a:t>  </a:t>
            </a:r>
            <a:r>
              <a:rPr lang="en-US" altLang="ko-KR" sz="11200" dirty="0" smtClean="0">
                <a:latin typeface="+mn-ea"/>
              </a:rPr>
              <a:t>C: </a:t>
            </a:r>
            <a:r>
              <a:rPr lang="ko-KR" altLang="en-US" sz="11200" dirty="0" smtClean="0">
                <a:latin typeface="+mn-ea"/>
              </a:rPr>
              <a:t>문화적 제국주의</a:t>
            </a:r>
            <a:r>
              <a:rPr lang="en-US" altLang="ko-KR" sz="11200" dirty="0" smtClean="0">
                <a:latin typeface="+mn-ea"/>
              </a:rPr>
              <a:t>		C</a:t>
            </a:r>
            <a:r>
              <a:rPr lang="en-US" altLang="ko-KR" sz="11200" dirty="0">
                <a:latin typeface="+mn-ea"/>
              </a:rPr>
              <a:t>: </a:t>
            </a:r>
            <a:r>
              <a:rPr lang="ko-KR" altLang="en-US" sz="11200" dirty="0">
                <a:latin typeface="+mn-ea"/>
              </a:rPr>
              <a:t>문화적 </a:t>
            </a:r>
            <a:r>
              <a:rPr lang="ko-KR" altLang="en-US" sz="11200" dirty="0" smtClean="0">
                <a:latin typeface="+mn-ea"/>
              </a:rPr>
              <a:t>공존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ko-KR" altLang="en-US" sz="11200" dirty="0" smtClean="0">
                <a:latin typeface="+mn-ea"/>
              </a:rPr>
              <a:t>  </a:t>
            </a:r>
            <a:r>
              <a:rPr lang="en-US" altLang="ko-KR" sz="11200" dirty="0" smtClean="0">
                <a:latin typeface="+mn-ea"/>
              </a:rPr>
              <a:t>T: </a:t>
            </a:r>
            <a:r>
              <a:rPr lang="ko-KR" altLang="en-US" sz="11200" dirty="0" smtClean="0">
                <a:latin typeface="+mn-ea"/>
              </a:rPr>
              <a:t>착취와 탄압</a:t>
            </a:r>
            <a:r>
              <a:rPr lang="en-US" altLang="ko-KR" sz="11200" dirty="0" smtClean="0">
                <a:latin typeface="+mn-ea"/>
              </a:rPr>
              <a:t>		       T: </a:t>
            </a:r>
            <a:r>
              <a:rPr lang="ko-KR" altLang="en-US" sz="11200" dirty="0" smtClean="0">
                <a:latin typeface="+mn-ea"/>
              </a:rPr>
              <a:t>위의 지속성</a:t>
            </a:r>
          </a:p>
        </p:txBody>
      </p:sp>
    </p:spTree>
    <p:extLst>
      <p:ext uri="{BB962C8B-B14F-4D97-AF65-F5344CB8AC3E}">
        <p14:creationId xmlns:p14="http://schemas.microsoft.com/office/powerpoint/2010/main" val="33585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rgbClr val="00B0F0"/>
                </a:solidFill>
              </a:rPr>
              <a:t>평화학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ko-KR" altLang="en-US" sz="3500" dirty="0">
                <a:solidFill>
                  <a:schemeClr val="accent6"/>
                </a:solidFill>
              </a:rPr>
              <a:t>폭력과 평화</a:t>
            </a:r>
            <a:r>
              <a:rPr lang="en-US" altLang="ko-KR" sz="3500" i="1" dirty="0"/>
              <a:t> </a:t>
            </a:r>
          </a:p>
          <a:p>
            <a:endParaRPr lang="ko-KR" altLang="en-US" dirty="0" smtClean="0"/>
          </a:p>
          <a:p>
            <a:pPr marL="109728" indent="0">
              <a:buNone/>
            </a:pPr>
            <a:r>
              <a:rPr lang="ko-KR" altLang="en-US" sz="3000" dirty="0" smtClean="0">
                <a:solidFill>
                  <a:srgbClr val="00B0F0"/>
                </a:solidFill>
              </a:rPr>
              <a:t>문화적 폭력</a:t>
            </a:r>
            <a:r>
              <a:rPr lang="en-US" altLang="ko-KR" sz="3000" dirty="0" smtClean="0">
                <a:solidFill>
                  <a:srgbClr val="00B0F0"/>
                </a:solidFill>
              </a:rPr>
              <a:t>(CV)		</a:t>
            </a:r>
            <a:r>
              <a:rPr lang="ko-KR" altLang="en-US" sz="3000" dirty="0" smtClean="0">
                <a:solidFill>
                  <a:srgbClr val="00B0F0"/>
                </a:solidFill>
              </a:rPr>
              <a:t>문화적 평화</a:t>
            </a:r>
            <a:r>
              <a:rPr lang="en-US" altLang="ko-KR" sz="3000" dirty="0" smtClean="0">
                <a:solidFill>
                  <a:srgbClr val="00B0F0"/>
                </a:solidFill>
              </a:rPr>
              <a:t>(CP)</a:t>
            </a:r>
          </a:p>
          <a:p>
            <a:pPr marL="0" indent="0">
              <a:buNone/>
            </a:pPr>
            <a:r>
              <a:rPr lang="en-US" altLang="ko-KR" sz="3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----------------------------------------------</a:t>
            </a:r>
          </a:p>
          <a:p>
            <a:pPr marL="0" indent="0" algn="just" fontAlgn="base">
              <a:buNone/>
            </a:pPr>
            <a:r>
              <a:rPr lang="ko-KR" altLang="en-US" sz="3000" dirty="0" smtClean="0"/>
              <a:t> 종교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전능함</a:t>
            </a:r>
            <a:r>
              <a:rPr lang="en-US" altLang="ko-KR" sz="3000" dirty="0" smtClean="0"/>
              <a:t>		</a:t>
            </a:r>
            <a:r>
              <a:rPr lang="ko-KR" altLang="en-US" sz="3000" dirty="0" smtClean="0"/>
              <a:t>종교</a:t>
            </a:r>
            <a:r>
              <a:rPr lang="en-US" altLang="ko-KR" sz="3000" dirty="0"/>
              <a:t>: </a:t>
            </a:r>
            <a:r>
              <a:rPr lang="ko-KR" altLang="en-US" sz="3000" dirty="0" smtClean="0"/>
              <a:t>내재적</a:t>
            </a:r>
          </a:p>
          <a:p>
            <a:pPr marL="0" indent="0" algn="just" fontAlgn="base">
              <a:buNone/>
            </a:pPr>
            <a:r>
              <a:rPr lang="ko-KR" altLang="en-US" sz="3000" dirty="0" smtClean="0"/>
              <a:t> 예술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국수주의</a:t>
            </a:r>
            <a:r>
              <a:rPr lang="en-US" altLang="ko-KR" sz="3000" dirty="0" smtClean="0"/>
              <a:t>		</a:t>
            </a:r>
            <a:r>
              <a:rPr lang="ko-KR" altLang="en-US" sz="3000" dirty="0" smtClean="0"/>
              <a:t>예술</a:t>
            </a:r>
            <a:r>
              <a:rPr lang="en-US" altLang="ko-KR" sz="3000" dirty="0"/>
              <a:t>: </a:t>
            </a:r>
            <a:r>
              <a:rPr lang="ko-KR" altLang="en-US" sz="3000" dirty="0" err="1" smtClean="0"/>
              <a:t>비차별주의</a:t>
            </a:r>
            <a:endParaRPr lang="ko-KR" altLang="en-US" sz="3000" dirty="0"/>
          </a:p>
          <a:p>
            <a:pPr marL="0" indent="0" algn="just" fontAlgn="base">
              <a:buNone/>
            </a:pPr>
            <a:r>
              <a:rPr lang="ko-KR" altLang="en-US" sz="3000" dirty="0" smtClean="0"/>
              <a:t> 과학</a:t>
            </a:r>
            <a:r>
              <a:rPr lang="en-US" altLang="ko-KR" sz="3000" dirty="0" smtClean="0"/>
              <a:t>: </a:t>
            </a:r>
            <a:r>
              <a:rPr lang="ko-KR" altLang="en-US" sz="3000" dirty="0"/>
              <a:t>생활 </a:t>
            </a:r>
            <a:r>
              <a:rPr lang="ko-KR" altLang="en-US" sz="3000" dirty="0" smtClean="0"/>
              <a:t>파괴</a:t>
            </a:r>
            <a:r>
              <a:rPr lang="en-US" altLang="ko-KR" sz="3000" dirty="0" smtClean="0"/>
              <a:t>		</a:t>
            </a:r>
            <a:r>
              <a:rPr lang="ko-KR" altLang="en-US" sz="3000" dirty="0" smtClean="0"/>
              <a:t>과학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생활 향상</a:t>
            </a:r>
            <a:endParaRPr lang="ko-KR" altLang="en-US" sz="3000" dirty="0"/>
          </a:p>
          <a:p>
            <a:pPr marL="0" indent="0" algn="just">
              <a:buNone/>
            </a:pPr>
            <a:r>
              <a:rPr lang="ko-KR" altLang="en-US" sz="3000" dirty="0"/>
              <a:t> </a:t>
            </a:r>
            <a:r>
              <a:rPr lang="ko-KR" altLang="en-US" sz="3000" dirty="0" smtClean="0"/>
              <a:t>학교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군국주의화</a:t>
            </a:r>
            <a:r>
              <a:rPr lang="en-US" altLang="ko-KR" sz="3000" dirty="0" smtClean="0"/>
              <a:t>	</a:t>
            </a:r>
            <a:r>
              <a:rPr lang="ko-KR" altLang="en-US" sz="3000" dirty="0" smtClean="0"/>
              <a:t>학교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평화 교육</a:t>
            </a:r>
          </a:p>
          <a:p>
            <a:pPr marL="0" indent="0" algn="just">
              <a:buNone/>
            </a:pPr>
            <a:r>
              <a:rPr lang="ko-KR" altLang="en-US" sz="3000" dirty="0" smtClean="0"/>
              <a:t> 언론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폭력저널리즘</a:t>
            </a:r>
            <a:r>
              <a:rPr lang="en-US" altLang="ko-KR" sz="3000" dirty="0" smtClean="0"/>
              <a:t>	</a:t>
            </a:r>
            <a:r>
              <a:rPr lang="ko-KR" altLang="en-US" sz="3000" dirty="0" smtClean="0"/>
              <a:t>언론</a:t>
            </a:r>
            <a:r>
              <a:rPr lang="en-US" altLang="ko-KR" sz="3000" dirty="0" smtClean="0"/>
              <a:t>: </a:t>
            </a:r>
            <a:r>
              <a:rPr lang="ko-KR" altLang="en-US" sz="3000" dirty="0" smtClean="0"/>
              <a:t>평화 저널리즘</a:t>
            </a:r>
            <a:endParaRPr lang="en-US" altLang="ko-KR" sz="3000" dirty="0" smtClean="0"/>
          </a:p>
        </p:txBody>
      </p:sp>
    </p:spTree>
    <p:extLst>
      <p:ext uri="{BB962C8B-B14F-4D97-AF65-F5344CB8AC3E}">
        <p14:creationId xmlns:p14="http://schemas.microsoft.com/office/powerpoint/2010/main" val="12024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solidFill>
                  <a:schemeClr val="accent1"/>
                </a:solidFill>
              </a:rPr>
              <a:t>평화로 가는 길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i="1" dirty="0" smtClean="0">
                <a:solidFill>
                  <a:srgbClr val="FF0000"/>
                </a:solidFill>
              </a:rPr>
              <a:t>Peace Making</a:t>
            </a:r>
          </a:p>
          <a:p>
            <a:pPr marL="0" indent="0">
              <a:buNone/>
            </a:pPr>
            <a:endParaRPr lang="en-US" altLang="ko-KR" sz="3000" i="1" dirty="0" smtClean="0"/>
          </a:p>
          <a:p>
            <a:pPr>
              <a:lnSpc>
                <a:spcPct val="150000"/>
              </a:lnSpc>
            </a:pPr>
            <a:r>
              <a:rPr lang="ko-KR" altLang="en-US" sz="3000" dirty="0" smtClean="0"/>
              <a:t>화해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중재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타협</a:t>
            </a:r>
            <a:endParaRPr lang="en-US" altLang="ko-KR" sz="3000" dirty="0" smtClean="0"/>
          </a:p>
          <a:p>
            <a:pPr>
              <a:lnSpc>
                <a:spcPct val="150000"/>
              </a:lnSpc>
            </a:pPr>
            <a:r>
              <a:rPr lang="ko-KR" altLang="en-US" sz="3000" dirty="0" smtClean="0"/>
              <a:t>책임규명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사법처벌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기억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화해</a:t>
            </a:r>
            <a:r>
              <a:rPr lang="en-US" altLang="ko-KR" sz="3000" dirty="0" smtClean="0"/>
              <a:t>, </a:t>
            </a:r>
            <a:r>
              <a:rPr lang="ko-KR" altLang="en-US" sz="3000" dirty="0" smtClean="0"/>
              <a:t>통합 등</a:t>
            </a:r>
            <a:endParaRPr lang="en-US" altLang="ko-KR" sz="3000" dirty="0" smtClean="0"/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회복적 정의</a:t>
            </a:r>
            <a:r>
              <a:rPr lang="en-US" altLang="ko-KR" sz="2800" dirty="0" smtClean="0"/>
              <a:t>(Restorative Justice)</a:t>
            </a:r>
          </a:p>
          <a:p>
            <a:pPr>
              <a:lnSpc>
                <a:spcPct val="150000"/>
              </a:lnSpc>
            </a:pPr>
            <a:r>
              <a:rPr lang="ko-KR" altLang="en-US" sz="2800" dirty="0" smtClean="0"/>
              <a:t>이행기 정의</a:t>
            </a:r>
            <a:r>
              <a:rPr lang="en-US" altLang="ko-KR" sz="2800" dirty="0" smtClean="0"/>
              <a:t>(Transitional justice)</a:t>
            </a:r>
          </a:p>
          <a:p>
            <a:endParaRPr lang="en-US" altLang="ko-KR" sz="2000" dirty="0" smtClean="0"/>
          </a:p>
          <a:p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860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accent1"/>
                </a:solidFill>
              </a:rPr>
              <a:t>평화로 가는 길</a:t>
            </a:r>
            <a:endParaRPr lang="ko-KR" altLang="en-US" dirty="0"/>
          </a:p>
        </p:txBody>
      </p:sp>
      <p:pic>
        <p:nvPicPr>
          <p:cNvPr id="7" name="내용 개체 틀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28800"/>
            <a:ext cx="4042792" cy="4608511"/>
          </a:xfrm>
        </p:spPr>
      </p:pic>
      <p:pic>
        <p:nvPicPr>
          <p:cNvPr id="8" name="내용 개체 틀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628800"/>
            <a:ext cx="4186808" cy="4608511"/>
          </a:xfrm>
        </p:spPr>
      </p:pic>
    </p:spTree>
    <p:extLst>
      <p:ext uri="{BB962C8B-B14F-4D97-AF65-F5344CB8AC3E}">
        <p14:creationId xmlns:p14="http://schemas.microsoft.com/office/powerpoint/2010/main" val="24470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558</Words>
  <Application>Microsoft Office PowerPoint</Application>
  <PresentationFormat>화면 슬라이드 쇼(4:3)</PresentationFormat>
  <Paragraphs>178</Paragraphs>
  <Slides>24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24</vt:i4>
      </vt:variant>
    </vt:vector>
  </HeadingPairs>
  <TitlesOfParts>
    <vt:vector size="30" baseType="lpstr">
      <vt:lpstr>Adobe Heiti Std R</vt:lpstr>
      <vt:lpstr>맑은 고딕</vt:lpstr>
      <vt:lpstr>Arial</vt:lpstr>
      <vt:lpstr>Ebrima</vt:lpstr>
      <vt:lpstr>Wingdings</vt:lpstr>
      <vt:lpstr>Office 테마</vt:lpstr>
      <vt:lpstr>     평화학과 평화운동</vt:lpstr>
      <vt:lpstr>평화학</vt:lpstr>
      <vt:lpstr>평화학</vt:lpstr>
      <vt:lpstr>평화학</vt:lpstr>
      <vt:lpstr>평화학</vt:lpstr>
      <vt:lpstr>평화학</vt:lpstr>
      <vt:lpstr>평화학</vt:lpstr>
      <vt:lpstr>평화로 가는 길</vt:lpstr>
      <vt:lpstr>평화로 가는 길</vt:lpstr>
      <vt:lpstr>평화로 가는 길</vt:lpstr>
      <vt:lpstr>평화로 가는 길</vt:lpstr>
      <vt:lpstr>평화로 가는 길</vt:lpstr>
      <vt:lpstr>평화운동</vt:lpstr>
      <vt:lpstr>평화운동</vt:lpstr>
      <vt:lpstr>평화운동</vt:lpstr>
      <vt:lpstr>평화운동</vt:lpstr>
      <vt:lpstr>평화운동</vt:lpstr>
      <vt:lpstr>평화운동</vt:lpstr>
      <vt:lpstr>평화운동</vt:lpstr>
      <vt:lpstr>평화운동</vt:lpstr>
      <vt:lpstr>평화운동</vt:lpstr>
      <vt:lpstr>평화운동</vt:lpstr>
      <vt:lpstr>평화운동</vt:lpstr>
      <vt:lpstr> 결  론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평화와 인권, 그리고 한반도</dc:title>
  <dc:creator>User</dc:creator>
  <cp:lastModifiedBy>LG-월드컵점</cp:lastModifiedBy>
  <cp:revision>78</cp:revision>
  <dcterms:created xsi:type="dcterms:W3CDTF">2013-08-09T07:11:10Z</dcterms:created>
  <dcterms:modified xsi:type="dcterms:W3CDTF">2017-10-03T01:42:44Z</dcterms:modified>
</cp:coreProperties>
</file>