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70" r:id="rId2"/>
    <p:sldId id="257" r:id="rId3"/>
    <p:sldId id="368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82" r:id="rId17"/>
    <p:sldId id="383" r:id="rId18"/>
    <p:sldId id="384" r:id="rId19"/>
    <p:sldId id="385" r:id="rId20"/>
    <p:sldId id="386" r:id="rId21"/>
    <p:sldId id="387" r:id="rId22"/>
    <p:sldId id="388" r:id="rId23"/>
    <p:sldId id="389" r:id="rId24"/>
    <p:sldId id="392" r:id="rId25"/>
    <p:sldId id="393" r:id="rId26"/>
    <p:sldId id="394" r:id="rId27"/>
    <p:sldId id="395" r:id="rId28"/>
    <p:sldId id="396" r:id="rId29"/>
    <p:sldId id="397" r:id="rId30"/>
    <p:sldId id="398" r:id="rId31"/>
    <p:sldId id="400" r:id="rId32"/>
    <p:sldId id="401" r:id="rId33"/>
    <p:sldId id="402" r:id="rId34"/>
    <p:sldId id="403" r:id="rId35"/>
    <p:sldId id="404" r:id="rId36"/>
    <p:sldId id="405" r:id="rId37"/>
    <p:sldId id="406" r:id="rId38"/>
    <p:sldId id="408" r:id="rId39"/>
    <p:sldId id="410" r:id="rId40"/>
    <p:sldId id="411" r:id="rId41"/>
    <p:sldId id="412" r:id="rId42"/>
    <p:sldId id="268" r:id="rId4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738F"/>
    <a:srgbClr val="586779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85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26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CC752-3B10-4FCC-8388-54AF55FC81CA}" type="datetimeFigureOut">
              <a:rPr lang="ko-KR" altLang="en-US" smtClean="0"/>
              <a:pPr/>
              <a:t>2019-04-15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F97F1-C2D1-4A5C-A76A-B5AF3BB6B1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84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32EF3-E1E7-4884-AC1E-B793B0AC60D6}" type="datetimeFigureOut">
              <a:rPr lang="ko-KR" altLang="en-US" smtClean="0"/>
              <a:pPr/>
              <a:t>2019-04-15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19517-DFAC-4660-B1D4-F092C2DEE7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37935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014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8681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75623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62327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59609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39437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70439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3486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96940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2456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5705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25785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8683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94617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81436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12663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62399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30841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33280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71968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86102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1324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39669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31590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75391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08776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63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544076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922525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99864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769879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38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443582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39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2736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680071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40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70645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41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3814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900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125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4905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5782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517-DFAC-4660-B1D4-F092C2DEE79F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5093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178C-7FF4-44E5-BFD3-250EAB072860}" type="datetime1">
              <a:rPr lang="ko-KR" altLang="en-US" smtClean="0"/>
              <a:pPr/>
              <a:t>2019-04-15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EC78-4F75-433F-9E7F-87E69F8C43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943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CF54-D482-462C-A8B7-B0399DF2C6B1}" type="datetime1">
              <a:rPr lang="ko-KR" altLang="en-US" smtClean="0"/>
              <a:pPr/>
              <a:t>2019-04-15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EC78-4F75-433F-9E7F-87E69F8C43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689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C0BD-BCC2-4A43-BBA1-A3B7BD6E471D}" type="datetime1">
              <a:rPr lang="ko-KR" altLang="en-US" smtClean="0"/>
              <a:pPr/>
              <a:t>2019-04-15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EC78-4F75-433F-9E7F-87E69F8C43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573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7262-806B-4734-B445-0007B0FBDCD6}" type="datetime1">
              <a:rPr lang="ko-KR" altLang="en-US" smtClean="0"/>
              <a:pPr/>
              <a:t>2019-04-15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EC78-4F75-433F-9E7F-87E69F8C43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85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DDA8-8602-4765-AE04-2A38436CF1F5}" type="datetime1">
              <a:rPr lang="ko-KR" altLang="en-US" smtClean="0"/>
              <a:pPr/>
              <a:t>2019-04-15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EC78-4F75-433F-9E7F-87E69F8C43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141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436BE-004A-4A56-BDC4-0A7D161EAB15}" type="datetime1">
              <a:rPr lang="ko-KR" altLang="en-US" smtClean="0"/>
              <a:pPr/>
              <a:t>2019-04-15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EC78-4F75-433F-9E7F-87E69F8C43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464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31C5-8CB0-4808-85B3-FE24E817F2A1}" type="datetime1">
              <a:rPr lang="ko-KR" altLang="en-US" smtClean="0"/>
              <a:pPr/>
              <a:t>2019-04-15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EC78-4F75-433F-9E7F-87E69F8C43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241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232C-19F6-4801-8DC7-83D7F16C922A}" type="datetime1">
              <a:rPr lang="ko-KR" altLang="en-US" smtClean="0"/>
              <a:pPr/>
              <a:t>2019-04-15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EC78-4F75-433F-9E7F-87E69F8C43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084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A16-782F-4FE2-850C-4BB5169EFB5E}" type="datetime1">
              <a:rPr lang="ko-KR" altLang="en-US" smtClean="0"/>
              <a:pPr/>
              <a:t>2019-04-15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EC78-4F75-433F-9E7F-87E69F8C43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798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5085-C0A7-4244-9BA8-215DACA06941}" type="datetime1">
              <a:rPr lang="ko-KR" altLang="en-US" smtClean="0"/>
              <a:pPr/>
              <a:t>2019-04-15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EC78-4F75-433F-9E7F-87E69F8C43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157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E222-1D5A-4EF6-A2F6-761F66B34FE7}" type="datetime1">
              <a:rPr lang="ko-KR" altLang="en-US" smtClean="0"/>
              <a:pPr/>
              <a:t>2019-04-15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EC78-4F75-433F-9E7F-87E69F8C43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297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6730B-1E20-4E8D-961D-ABC3C6B43D43}" type="datetime1">
              <a:rPr lang="ko-KR" altLang="en-US" smtClean="0"/>
              <a:pPr/>
              <a:t>2019-04-15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C78-4F75-433F-9E7F-87E69F8C43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351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55127" y="4792838"/>
            <a:ext cx="3605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Clr>
                <a:srgbClr val="44546A"/>
              </a:buClr>
            </a:pPr>
            <a:r>
              <a:rPr lang="ko-KR" altLang="en-US" sz="2400" b="1" dirty="0" err="1" smtClean="0">
                <a:latin typeface="+mj-ea"/>
                <a:ea typeface="+mj-ea"/>
              </a:rPr>
              <a:t>문인철</a:t>
            </a:r>
            <a:r>
              <a:rPr lang="en-US" altLang="ko-KR" sz="2400" b="1" dirty="0" smtClean="0">
                <a:latin typeface="+mj-ea"/>
                <a:ea typeface="+mj-ea"/>
              </a:rPr>
              <a:t>(</a:t>
            </a:r>
            <a:r>
              <a:rPr lang="ko-KR" altLang="en-US" sz="2400" b="1" dirty="0" err="1" smtClean="0">
                <a:latin typeface="+mj-ea"/>
                <a:ea typeface="+mj-ea"/>
              </a:rPr>
              <a:t>서울연구원</a:t>
            </a:r>
            <a:r>
              <a:rPr lang="en-US" altLang="ko-KR" sz="2400" b="1" dirty="0" smtClean="0">
                <a:latin typeface="+mj-ea"/>
                <a:ea typeface="+mj-ea"/>
              </a:rPr>
              <a:t>)</a:t>
            </a:r>
            <a:endParaRPr lang="en-US" altLang="ko-KR" sz="2400" b="1" dirty="0" smtClean="0">
              <a:latin typeface="+mj-ea"/>
              <a:ea typeface="+mj-ea"/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2076450" y="1413026"/>
            <a:ext cx="8839199" cy="1947656"/>
            <a:chOff x="419099" y="2173286"/>
            <a:chExt cx="10782301" cy="2799997"/>
          </a:xfrm>
        </p:grpSpPr>
        <p:sp>
          <p:nvSpPr>
            <p:cNvPr id="12" name="직사각형 11"/>
            <p:cNvSpPr/>
            <p:nvPr/>
          </p:nvSpPr>
          <p:spPr>
            <a:xfrm>
              <a:off x="419099" y="2173286"/>
              <a:ext cx="10782301" cy="2799997"/>
            </a:xfrm>
            <a:prstGeom prst="rect">
              <a:avLst/>
            </a:prstGeom>
            <a:solidFill>
              <a:srgbClr val="5867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서울남산체 M" panose="02020503020101020101" pitchFamily="18" charset="-127"/>
                <a:ea typeface="서울남산체 M" panose="02020503020101020101" pitchFamily="18" charset="-127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663699" y="2443847"/>
              <a:ext cx="10293101" cy="25294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6500"/>
                </a:lnSpc>
              </a:pPr>
              <a:r>
                <a:rPr lang="ko-KR" altLang="en-US" sz="4000" b="1" spc="-250" dirty="0" smtClean="0">
                  <a:solidFill>
                    <a:schemeClr val="bg1"/>
                  </a:solidFill>
                  <a:latin typeface="+mj-ea"/>
                  <a:ea typeface="+mj-ea"/>
                </a:rPr>
                <a:t>제</a:t>
              </a:r>
              <a:r>
                <a:rPr lang="en-US" altLang="ko-KR" sz="4000" b="1" spc="-250" dirty="0" smtClean="0">
                  <a:solidFill>
                    <a:schemeClr val="bg1"/>
                  </a:solidFill>
                  <a:latin typeface="+mj-ea"/>
                  <a:ea typeface="+mj-ea"/>
                </a:rPr>
                <a:t>14</a:t>
              </a:r>
              <a:r>
                <a:rPr lang="ko-KR" altLang="en-US" sz="4000" b="1" spc="-250" dirty="0" smtClean="0">
                  <a:solidFill>
                    <a:schemeClr val="bg1"/>
                  </a:solidFill>
                  <a:latin typeface="+mj-ea"/>
                  <a:ea typeface="+mj-ea"/>
                </a:rPr>
                <a:t>기 최고인민회의 선거결과로 본 북한 정치</a:t>
              </a:r>
              <a:endParaRPr lang="en-US" altLang="ko-KR" sz="4000" b="1" spc="-25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813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4185517" cy="523220"/>
            <a:chOff x="395536" y="951111"/>
            <a:chExt cx="4034825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389080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Ⅰ.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북한 정치체제 형성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95536" y="1606060"/>
            <a:ext cx="11669464" cy="3760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1945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11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19</a:t>
            </a:r>
            <a:r>
              <a:rPr lang="ko-KR" altLang="en-US" dirty="0" smtClean="0">
                <a:latin typeface="+mn-ea"/>
              </a:rPr>
              <a:t>일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‘5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도 </a:t>
            </a:r>
            <a:r>
              <a:rPr lang="ko-KR" altLang="en-US" b="1" dirty="0" err="1" smtClean="0">
                <a:solidFill>
                  <a:srgbClr val="C00000"/>
                </a:solidFill>
                <a:latin typeface="+mn-ea"/>
              </a:rPr>
              <a:t>행정국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 </a:t>
            </a:r>
            <a:r>
              <a:rPr lang="ko-KR" altLang="en-US" dirty="0" smtClean="0">
                <a:latin typeface="+mn-ea"/>
              </a:rPr>
              <a:t>공포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 smtClean="0">
                <a:latin typeface="+mn-ea"/>
              </a:rPr>
              <a:t>   - 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북한 최초 중앙행정기관</a:t>
            </a:r>
            <a:endParaRPr lang="en-US" altLang="ko-KR" b="1" dirty="0" smtClean="0">
              <a:solidFill>
                <a:srgbClr val="C00000"/>
              </a:solidFill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산업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농림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보건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교통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교육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사법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상업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보안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재정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체신 등 </a:t>
            </a:r>
            <a:r>
              <a:rPr lang="en-US" altLang="ko-KR" dirty="0" smtClean="0">
                <a:latin typeface="+mn-ea"/>
              </a:rPr>
              <a:t>10</a:t>
            </a:r>
            <a:r>
              <a:rPr lang="ko-KR" altLang="en-US" dirty="0" smtClean="0">
                <a:latin typeface="+mn-ea"/>
              </a:rPr>
              <a:t>국 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고문으로서 소련인 전문가들 관여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실질적인 권력은 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각 도 인민위원회</a:t>
            </a:r>
            <a:r>
              <a:rPr lang="ko-KR" altLang="en-US" dirty="0" smtClean="0">
                <a:latin typeface="+mn-ea"/>
              </a:rPr>
              <a:t>에 의해 행사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8186" y="1236728"/>
            <a:ext cx="2218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3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정권기관 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31492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4185517" cy="523220"/>
            <a:chOff x="395536" y="951111"/>
            <a:chExt cx="4034825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389080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Ⅰ.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북한 정치체제 형성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95536" y="1606060"/>
            <a:ext cx="11669464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1946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2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8</a:t>
            </a:r>
            <a:r>
              <a:rPr lang="ko-KR" altLang="en-US" dirty="0" smtClean="0">
                <a:latin typeface="+mn-ea"/>
              </a:rPr>
              <a:t>일</a:t>
            </a:r>
            <a:r>
              <a:rPr lang="en-US" altLang="ko-KR" dirty="0" smtClean="0">
                <a:latin typeface="+mn-ea"/>
              </a:rPr>
              <a:t>~9</a:t>
            </a:r>
            <a:r>
              <a:rPr lang="ko-KR" altLang="en-US" dirty="0" smtClean="0">
                <a:latin typeface="+mn-ea"/>
              </a:rPr>
              <a:t>일 평양에서 </a:t>
            </a:r>
            <a:r>
              <a:rPr lang="en-US" altLang="ko-KR" dirty="0" smtClean="0">
                <a:latin typeface="+mn-ea"/>
              </a:rPr>
              <a:t>‘</a:t>
            </a:r>
            <a:r>
              <a:rPr lang="ko-KR" altLang="en-US" dirty="0" smtClean="0">
                <a:latin typeface="+mn-ea"/>
              </a:rPr>
              <a:t>북조선 각 정당 사회 단체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각 </a:t>
            </a:r>
            <a:r>
              <a:rPr lang="ko-KR" altLang="en-US" dirty="0" err="1" smtClean="0">
                <a:latin typeface="+mn-ea"/>
              </a:rPr>
              <a:t>행정국</a:t>
            </a:r>
            <a:r>
              <a:rPr lang="ko-KR" altLang="en-US" dirty="0" smtClean="0">
                <a:latin typeface="+mn-ea"/>
              </a:rPr>
              <a:t> 및 각 도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시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군 인민위원회 대표 확대 협의회</a:t>
            </a:r>
            <a:r>
              <a:rPr lang="en-US" altLang="ko-KR" dirty="0" smtClean="0">
                <a:latin typeface="+mn-ea"/>
              </a:rPr>
              <a:t>‘ </a:t>
            </a:r>
            <a:r>
              <a:rPr lang="ko-KR" altLang="en-US" dirty="0" smtClean="0">
                <a:latin typeface="+mn-ea"/>
              </a:rPr>
              <a:t>개최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 smtClean="0">
                <a:latin typeface="+mn-ea"/>
              </a:rPr>
              <a:t>   -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북조선임시인민위원회 수립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 </a:t>
            </a:r>
            <a:r>
              <a:rPr lang="ko-KR" altLang="en-US" dirty="0" smtClean="0">
                <a:latin typeface="+mn-ea"/>
              </a:rPr>
              <a:t>결정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최초의 중앙정권기관</a:t>
            </a:r>
            <a:r>
              <a:rPr lang="en-US" altLang="ko-KR" dirty="0" smtClean="0">
                <a:latin typeface="+mn-ea"/>
              </a:rPr>
              <a:t>)</a:t>
            </a: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위원장 김일성 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부위원장 </a:t>
            </a:r>
            <a:r>
              <a:rPr lang="ko-KR" altLang="en-US" dirty="0" err="1" smtClean="0">
                <a:latin typeface="+mn-ea"/>
              </a:rPr>
              <a:t>김두봉</a:t>
            </a:r>
            <a:r>
              <a:rPr lang="ko-KR" altLang="en-US" dirty="0" smtClean="0">
                <a:latin typeface="+mn-ea"/>
              </a:rPr>
              <a:t> 선출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8186" y="1236728"/>
            <a:ext cx="2218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3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정권기관 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84515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4185517" cy="523220"/>
            <a:chOff x="395536" y="951111"/>
            <a:chExt cx="4034825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389080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Ⅰ.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북한 정치체제 형성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95536" y="1606060"/>
            <a:ext cx="11669464" cy="3760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1946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11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3</a:t>
            </a:r>
            <a:r>
              <a:rPr lang="ko-KR" altLang="en-US" dirty="0" smtClean="0">
                <a:latin typeface="+mn-ea"/>
              </a:rPr>
              <a:t>일 </a:t>
            </a:r>
            <a:r>
              <a:rPr lang="en-US" altLang="ko-KR" dirty="0" smtClean="0">
                <a:latin typeface="+mn-ea"/>
              </a:rPr>
              <a:t>‘</a:t>
            </a:r>
            <a:r>
              <a:rPr lang="ko-KR" altLang="en-US" dirty="0" smtClean="0">
                <a:latin typeface="+mn-ea"/>
              </a:rPr>
              <a:t>도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시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군 인민위원회 선거</a:t>
            </a:r>
            <a:r>
              <a:rPr lang="en-US" altLang="ko-KR" dirty="0" smtClean="0">
                <a:latin typeface="+mn-ea"/>
              </a:rPr>
              <a:t>‘ </a:t>
            </a:r>
            <a:r>
              <a:rPr lang="ko-KR" altLang="en-US" dirty="0" smtClean="0">
                <a:latin typeface="+mn-ea"/>
              </a:rPr>
              <a:t>실시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 smtClean="0">
                <a:latin typeface="+mn-ea"/>
              </a:rPr>
              <a:t>   - 1947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2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17</a:t>
            </a:r>
            <a:r>
              <a:rPr lang="ko-KR" altLang="en-US" dirty="0" smtClean="0">
                <a:latin typeface="+mn-ea"/>
              </a:rPr>
              <a:t>일 도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시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군 인민위원회 대회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각급 </a:t>
            </a:r>
            <a:r>
              <a:rPr lang="ko-KR" altLang="en-US" dirty="0" err="1" smtClean="0">
                <a:latin typeface="+mn-ea"/>
              </a:rPr>
              <a:t>주권기관</a:t>
            </a:r>
            <a:r>
              <a:rPr lang="en-US" altLang="ko-KR" dirty="0" smtClean="0">
                <a:latin typeface="+mn-ea"/>
              </a:rPr>
              <a:t>)</a:t>
            </a:r>
            <a:r>
              <a:rPr lang="ko-KR" altLang="en-US" dirty="0" smtClean="0">
                <a:latin typeface="+mn-ea"/>
              </a:rPr>
              <a:t> 소집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이후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북조선인민회의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’(</a:t>
            </a:r>
            <a:r>
              <a:rPr lang="ko-KR" altLang="en-US" dirty="0" smtClean="0">
                <a:latin typeface="+mn-ea"/>
              </a:rPr>
              <a:t>북조선 최고주권기관</a:t>
            </a:r>
            <a:r>
              <a:rPr lang="en-US" altLang="ko-KR" dirty="0" smtClean="0">
                <a:latin typeface="+mn-ea"/>
              </a:rPr>
              <a:t>)</a:t>
            </a:r>
            <a:r>
              <a:rPr lang="ko-KR" altLang="en-US" dirty="0" smtClean="0">
                <a:latin typeface="+mn-ea"/>
              </a:rPr>
              <a:t> 창설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제</a:t>
            </a:r>
            <a:r>
              <a:rPr lang="en-US" altLang="ko-KR" dirty="0" smtClean="0">
                <a:latin typeface="+mn-ea"/>
              </a:rPr>
              <a:t>1</a:t>
            </a:r>
            <a:r>
              <a:rPr lang="ko-KR" altLang="en-US" dirty="0" smtClean="0">
                <a:latin typeface="+mn-ea"/>
              </a:rPr>
              <a:t>차 회의에서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북조선인민위원회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중앙정권기관</a:t>
            </a:r>
            <a:r>
              <a:rPr lang="en-US" altLang="ko-KR" dirty="0" smtClean="0">
                <a:latin typeface="+mn-ea"/>
              </a:rPr>
              <a:t>) </a:t>
            </a:r>
            <a:r>
              <a:rPr lang="ko-KR" altLang="en-US" dirty="0" smtClean="0">
                <a:latin typeface="+mn-ea"/>
              </a:rPr>
              <a:t>구성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 * </a:t>
            </a:r>
            <a:r>
              <a:rPr lang="ko-KR" altLang="en-US" dirty="0" smtClean="0">
                <a:latin typeface="+mn-ea"/>
              </a:rPr>
              <a:t>프롤레타리아 독재정권 수립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8186" y="1236728"/>
            <a:ext cx="2218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3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정권기관 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12840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4185517" cy="523220"/>
            <a:chOff x="395536" y="951111"/>
            <a:chExt cx="4034825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389080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Ⅰ.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북한 정치체제 형성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95536" y="1606060"/>
            <a:ext cx="11669464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1947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11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18</a:t>
            </a:r>
            <a:r>
              <a:rPr lang="ko-KR" altLang="en-US" dirty="0" smtClean="0">
                <a:latin typeface="+mn-ea"/>
              </a:rPr>
              <a:t>일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err="1" smtClean="0">
                <a:solidFill>
                  <a:srgbClr val="C00000"/>
                </a:solidFill>
                <a:latin typeface="+mn-ea"/>
              </a:rPr>
              <a:t>조선임시헌법초안작성위원회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’ </a:t>
            </a:r>
            <a:r>
              <a:rPr lang="ko-KR" altLang="en-US" dirty="0" smtClean="0">
                <a:latin typeface="+mn-ea"/>
              </a:rPr>
              <a:t>구성</a:t>
            </a:r>
            <a:endParaRPr lang="en-US" altLang="ko-KR" dirty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- 1947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12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20</a:t>
            </a:r>
            <a:r>
              <a:rPr lang="ko-KR" altLang="en-US" dirty="0" smtClean="0">
                <a:latin typeface="+mn-ea"/>
              </a:rPr>
              <a:t>일 제</a:t>
            </a:r>
            <a:r>
              <a:rPr lang="en-US" altLang="ko-KR" dirty="0" smtClean="0">
                <a:latin typeface="+mn-ea"/>
              </a:rPr>
              <a:t>2</a:t>
            </a:r>
            <a:r>
              <a:rPr lang="ko-KR" altLang="en-US" dirty="0" smtClean="0">
                <a:latin typeface="+mn-ea"/>
              </a:rPr>
              <a:t>차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err="1" smtClean="0">
                <a:solidFill>
                  <a:srgbClr val="C00000"/>
                </a:solidFill>
                <a:latin typeface="+mn-ea"/>
              </a:rPr>
              <a:t>조선임시헌법제정위원회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’</a:t>
            </a:r>
            <a:r>
              <a:rPr lang="ko-KR" altLang="en-US" dirty="0" smtClean="0">
                <a:latin typeface="+mn-ea"/>
              </a:rPr>
              <a:t>에서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조선임시헌법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 </a:t>
            </a:r>
            <a:r>
              <a:rPr lang="ko-KR" altLang="en-US" dirty="0" smtClean="0">
                <a:latin typeface="+mn-ea"/>
              </a:rPr>
              <a:t>통과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- 1948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7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10</a:t>
            </a:r>
            <a:r>
              <a:rPr lang="ko-KR" altLang="en-US" dirty="0" smtClean="0">
                <a:latin typeface="+mn-ea"/>
              </a:rPr>
              <a:t>일 북조선인민회의가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err="1" smtClean="0">
                <a:solidFill>
                  <a:srgbClr val="C00000"/>
                </a:solidFill>
                <a:latin typeface="+mn-ea"/>
              </a:rPr>
              <a:t>조선민주주의인민공화국헌법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’</a:t>
            </a:r>
            <a:r>
              <a:rPr lang="ko-KR" altLang="en-US" dirty="0" smtClean="0">
                <a:latin typeface="+mn-ea"/>
              </a:rPr>
              <a:t>과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조선최고인민회의 대의원 선거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’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실시</a:t>
            </a:r>
            <a:r>
              <a:rPr lang="en-US" altLang="ko-KR" dirty="0" smtClean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결정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8186" y="1236728"/>
            <a:ext cx="2218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3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정권기관 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05928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4185517" cy="523220"/>
            <a:chOff x="395536" y="951111"/>
            <a:chExt cx="4034825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389080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Ⅰ.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북한 정치체제 형성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95536" y="1606060"/>
            <a:ext cx="11669464" cy="3760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1948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8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24</a:t>
            </a:r>
            <a:r>
              <a:rPr lang="ko-KR" altLang="en-US" dirty="0" smtClean="0">
                <a:latin typeface="+mn-ea"/>
              </a:rPr>
              <a:t>일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남조선 인민대표자회의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’ </a:t>
            </a:r>
            <a:r>
              <a:rPr lang="ko-KR" altLang="en-US" dirty="0" smtClean="0">
                <a:latin typeface="+mn-ea"/>
              </a:rPr>
              <a:t>개최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- 572</a:t>
            </a:r>
            <a:r>
              <a:rPr lang="ko-KR" altLang="en-US" dirty="0" smtClean="0">
                <a:latin typeface="+mn-ea"/>
              </a:rPr>
              <a:t>명 대의원 선출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남한 출신 </a:t>
            </a:r>
            <a:r>
              <a:rPr lang="en-US" altLang="ko-KR" dirty="0" smtClean="0">
                <a:latin typeface="+mn-ea"/>
              </a:rPr>
              <a:t>360</a:t>
            </a:r>
            <a:r>
              <a:rPr lang="ko-KR" altLang="en-US" dirty="0" smtClean="0">
                <a:latin typeface="+mn-ea"/>
              </a:rPr>
              <a:t>명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북한 출신 </a:t>
            </a:r>
            <a:r>
              <a:rPr lang="en-US" altLang="ko-KR" dirty="0" smtClean="0">
                <a:latin typeface="+mn-ea"/>
              </a:rPr>
              <a:t>212</a:t>
            </a:r>
            <a:r>
              <a:rPr lang="ko-KR" altLang="en-US" dirty="0" smtClean="0">
                <a:latin typeface="+mn-ea"/>
              </a:rPr>
              <a:t>명</a:t>
            </a:r>
            <a:r>
              <a:rPr lang="en-US" altLang="ko-KR" dirty="0" smtClean="0">
                <a:latin typeface="+mn-ea"/>
              </a:rPr>
              <a:t>)</a:t>
            </a: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- 1948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9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8</a:t>
            </a:r>
            <a:r>
              <a:rPr lang="ko-KR" altLang="en-US" dirty="0" smtClean="0">
                <a:latin typeface="+mn-ea"/>
              </a:rPr>
              <a:t>일 최고인민회의 제</a:t>
            </a:r>
            <a:r>
              <a:rPr lang="en-US" altLang="ko-KR" dirty="0" smtClean="0">
                <a:latin typeface="+mn-ea"/>
              </a:rPr>
              <a:t>1</a:t>
            </a:r>
            <a:r>
              <a:rPr lang="ko-KR" altLang="en-US" dirty="0" smtClean="0">
                <a:latin typeface="+mn-ea"/>
              </a:rPr>
              <a:t>기 제</a:t>
            </a:r>
            <a:r>
              <a:rPr lang="en-US" altLang="ko-KR" dirty="0" smtClean="0">
                <a:latin typeface="+mn-ea"/>
              </a:rPr>
              <a:t>1</a:t>
            </a:r>
            <a:r>
              <a:rPr lang="ko-KR" altLang="en-US" dirty="0" smtClean="0">
                <a:latin typeface="+mn-ea"/>
              </a:rPr>
              <a:t>차 회의</a:t>
            </a:r>
            <a:r>
              <a:rPr lang="en-US" altLang="ko-KR" dirty="0" smtClean="0">
                <a:latin typeface="+mn-ea"/>
              </a:rPr>
              <a:t>: </a:t>
            </a:r>
            <a:r>
              <a:rPr lang="ko-KR" altLang="en-US" dirty="0" smtClean="0">
                <a:latin typeface="+mn-ea"/>
              </a:rPr>
              <a:t>조선민주주의인민공화국 헌법 채택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- 9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9</a:t>
            </a:r>
            <a:r>
              <a:rPr lang="ko-KR" altLang="en-US" dirty="0" smtClean="0">
                <a:latin typeface="+mn-ea"/>
              </a:rPr>
              <a:t>일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조선민주주의인민공화국 창건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’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선포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수상 김일성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부수상</a:t>
            </a:r>
            <a:r>
              <a:rPr lang="en-US" altLang="ko-KR" dirty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박헌영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홍명희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err="1" smtClean="0">
                <a:latin typeface="+mn-ea"/>
              </a:rPr>
              <a:t>김책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8186" y="1236728"/>
            <a:ext cx="2218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3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정권기관 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31595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4040203" cy="523220"/>
            <a:chOff x="395536" y="951111"/>
            <a:chExt cx="3894743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375072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Ⅱ.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북한 정치체제 특징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8186" y="1236728"/>
            <a:ext cx="2218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1. </a:t>
            </a:r>
            <a:r>
              <a:rPr lang="ko-KR" altLang="en-US" b="1" dirty="0" smtClean="0"/>
              <a:t>당</a:t>
            </a:r>
            <a:r>
              <a:rPr lang="en-US" altLang="ko-KR" b="1" dirty="0" smtClean="0"/>
              <a:t>-</a:t>
            </a:r>
            <a:r>
              <a:rPr lang="ko-KR" altLang="en-US" b="1" dirty="0" smtClean="0"/>
              <a:t>국가 체제 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606060"/>
            <a:ext cx="11669464" cy="4452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+mn-ea"/>
              </a:rPr>
              <a:t>서구민주주의체제에서 당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정당</a:t>
            </a:r>
            <a:r>
              <a:rPr lang="en-US" altLang="ko-KR" dirty="0" smtClean="0">
                <a:latin typeface="+mn-ea"/>
              </a:rPr>
              <a:t>)</a:t>
            </a:r>
            <a:r>
              <a:rPr lang="ko-KR" altLang="en-US" dirty="0" smtClean="0">
                <a:latin typeface="+mn-ea"/>
              </a:rPr>
              <a:t>이란 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“</a:t>
            </a: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국민의 이익과 요구를 정치과정에 투입하여 그 결과를 국민에게 전달하는 국민대표 기능 수행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”</a:t>
            </a: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+mn-ea"/>
              </a:rPr>
              <a:t>사회주의체제에서 이익집단의 이익은 계급적 산물로 이해됨</a:t>
            </a:r>
            <a:endParaRPr lang="en-US" altLang="ko-KR" dirty="0" smtClean="0">
              <a:latin typeface="+mn-ea"/>
            </a:endParaRP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+mn-ea"/>
              </a:rPr>
              <a:t>당은 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혁명의 참모부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’</a:t>
            </a:r>
            <a:r>
              <a:rPr lang="ko-KR" altLang="en-US" dirty="0" smtClean="0">
                <a:latin typeface="+mn-ea"/>
              </a:rPr>
              <a:t>로서 근로 대중의 이름으로 프롤레타리아 독재 실시</a:t>
            </a:r>
            <a:endParaRPr lang="en-US" altLang="ko-KR" dirty="0" smtClean="0">
              <a:latin typeface="+mn-ea"/>
            </a:endParaRP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+mn-ea"/>
              </a:rPr>
              <a:t>국가 기관은 당이 결정한 사항이나 위임 받은 사항만 집행</a:t>
            </a:r>
            <a:endParaRPr lang="en-US" altLang="ko-KR" dirty="0" smtClean="0">
              <a:latin typeface="+mn-ea"/>
            </a:endParaRP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+mn-ea"/>
              </a:rPr>
              <a:t>당은 정치체제의 지배적인 통치기구이자 체제 수호의 이념적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권력적 기반</a:t>
            </a:r>
            <a:endParaRPr lang="en-US" altLang="ko-KR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9904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4040203" cy="523220"/>
            <a:chOff x="395536" y="951111"/>
            <a:chExt cx="3894743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375072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Ⅱ.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북한 정치체제 특징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8186" y="123672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사회주의 체제의 정당 기능 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876761"/>
            <a:ext cx="11669464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+mn-ea"/>
              </a:rPr>
              <a:t>동원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교육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사회화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정책형성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이익 결성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엘리트 충원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체제 통합과 유지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소통 기능</a:t>
            </a:r>
            <a:endParaRPr lang="en-US" altLang="ko-KR" dirty="0" smtClean="0">
              <a:latin typeface="+mn-ea"/>
            </a:endParaRP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err="1" smtClean="0">
                <a:latin typeface="+mn-ea"/>
              </a:rPr>
              <a:t>참여기제적</a:t>
            </a:r>
            <a:r>
              <a:rPr lang="ko-KR" altLang="en-US" dirty="0" smtClean="0">
                <a:latin typeface="+mn-ea"/>
              </a:rPr>
              <a:t> 기능보다 강제동원 및 통치로서 </a:t>
            </a:r>
            <a:r>
              <a:rPr lang="ko-KR" altLang="en-US" b="1" dirty="0" err="1" smtClean="0">
                <a:solidFill>
                  <a:srgbClr val="0070C0"/>
                </a:solidFill>
                <a:latin typeface="+mn-ea"/>
              </a:rPr>
              <a:t>지배기제적</a:t>
            </a: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 기능</a:t>
            </a:r>
            <a:r>
              <a:rPr lang="ko-KR" altLang="en-US" dirty="0" smtClean="0">
                <a:latin typeface="+mn-ea"/>
              </a:rPr>
              <a:t>이 더 강함</a:t>
            </a:r>
            <a:endParaRPr lang="en-US" altLang="ko-KR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5140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4040203" cy="523220"/>
            <a:chOff x="395536" y="951111"/>
            <a:chExt cx="3894743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375072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Ⅱ.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북한 정치체제 특징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8186" y="123672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3. </a:t>
            </a:r>
            <a:r>
              <a:rPr lang="ko-KR" altLang="en-US" b="1" dirty="0" smtClean="0"/>
              <a:t>민주주의 중앙집권제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876761"/>
            <a:ext cx="11669464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+mn-ea"/>
              </a:rPr>
              <a:t>의사 결정을 민주적인 방식으로 결정하는 민주주의 개념과 중앙집권 형식이 합쳐진 개념</a:t>
            </a:r>
            <a:endParaRPr lang="en-US" altLang="ko-KR" dirty="0" smtClean="0">
              <a:latin typeface="+mn-ea"/>
            </a:endParaRP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+mn-ea"/>
              </a:rPr>
              <a:t>상향식 선거와 집단지도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민주주의적 요소</a:t>
            </a:r>
            <a:r>
              <a:rPr lang="en-US" altLang="ko-KR" dirty="0" smtClean="0">
                <a:latin typeface="+mn-ea"/>
              </a:rPr>
              <a:t>)</a:t>
            </a: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err="1" smtClean="0">
                <a:latin typeface="+mn-ea"/>
              </a:rPr>
              <a:t>소수복종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상명하복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정기보고 및 검열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중앙집권적 요소</a:t>
            </a:r>
            <a:r>
              <a:rPr lang="en-US" altLang="ko-KR" dirty="0" smtClean="0"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9030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4040203" cy="523220"/>
            <a:chOff x="395536" y="951111"/>
            <a:chExt cx="3894743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375072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Ⅱ.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북한 정치체제 특징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8186" y="1236728"/>
            <a:ext cx="4436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4. </a:t>
            </a:r>
            <a:r>
              <a:rPr lang="ko-KR" altLang="en-US" b="1" dirty="0" smtClean="0"/>
              <a:t>당</a:t>
            </a:r>
            <a:r>
              <a:rPr lang="en-US" altLang="ko-KR" b="1" dirty="0" smtClean="0"/>
              <a:t>-</a:t>
            </a:r>
            <a:r>
              <a:rPr lang="ko-KR" altLang="en-US" b="1" dirty="0" smtClean="0"/>
              <a:t>정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국가</a:t>
            </a:r>
            <a:r>
              <a:rPr lang="en-US" altLang="ko-KR" b="1" dirty="0" smtClean="0"/>
              <a:t>)-</a:t>
            </a:r>
            <a:r>
              <a:rPr lang="ko-KR" altLang="en-US" b="1" dirty="0" smtClean="0"/>
              <a:t>군으로 권력체계 구성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876761"/>
            <a:ext cx="11669464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+mn-ea"/>
              </a:rPr>
              <a:t>당은 </a:t>
            </a:r>
            <a:r>
              <a:rPr lang="ko-KR" altLang="en-US" dirty="0" smtClean="0">
                <a:latin typeface="+mn-ea"/>
              </a:rPr>
              <a:t>정과 군에 대해 높은 통제력 행사</a:t>
            </a:r>
            <a:endParaRPr lang="en-US" altLang="ko-KR" dirty="0" smtClean="0">
              <a:latin typeface="+mn-ea"/>
            </a:endParaRP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+mn-ea"/>
              </a:rPr>
              <a:t>수령은 당</a:t>
            </a:r>
            <a:r>
              <a:rPr lang="en-US" altLang="ko-KR" dirty="0" smtClean="0">
                <a:latin typeface="+mn-ea"/>
              </a:rPr>
              <a:t>-</a:t>
            </a:r>
            <a:r>
              <a:rPr lang="ko-KR" altLang="en-US" dirty="0" smtClean="0">
                <a:latin typeface="+mn-ea"/>
              </a:rPr>
              <a:t>정</a:t>
            </a:r>
            <a:r>
              <a:rPr lang="en-US" altLang="ko-KR" dirty="0" smtClean="0">
                <a:latin typeface="+mn-ea"/>
              </a:rPr>
              <a:t>-</a:t>
            </a:r>
            <a:r>
              <a:rPr lang="ko-KR" altLang="en-US" dirty="0" smtClean="0">
                <a:latin typeface="+mn-ea"/>
              </a:rPr>
              <a:t>군 모두 통제</a:t>
            </a:r>
            <a:endParaRPr lang="en-US" altLang="ko-KR" dirty="0">
              <a:latin typeface="+mn-ea"/>
            </a:endParaRP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유일지배체제</a:t>
            </a:r>
            <a:endParaRPr lang="en-US" altLang="ko-KR" b="1" dirty="0" smtClean="0">
              <a:solidFill>
                <a:srgbClr val="0070C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5758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2350638" cy="523220"/>
            <a:chOff x="395536" y="951111"/>
            <a:chExt cx="2266008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21219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Ⅲ. </a:t>
              </a:r>
              <a:r>
                <a:rPr lang="ko-KR" altLang="en-US" sz="2800" b="1" dirty="0" err="1" smtClean="0">
                  <a:solidFill>
                    <a:schemeClr val="tx2"/>
                  </a:solidFill>
                  <a:latin typeface="+mn-ea"/>
                </a:rPr>
                <a:t>통치이념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95536" y="1210011"/>
            <a:ext cx="11669464" cy="4503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1970</a:t>
            </a:r>
            <a:r>
              <a:rPr lang="ko-KR" altLang="en-US" dirty="0" smtClean="0">
                <a:latin typeface="+mn-ea"/>
              </a:rPr>
              <a:t>년 제</a:t>
            </a:r>
            <a:r>
              <a:rPr lang="en-US" altLang="ko-KR" dirty="0" smtClean="0">
                <a:latin typeface="+mn-ea"/>
              </a:rPr>
              <a:t>5</a:t>
            </a:r>
            <a:r>
              <a:rPr lang="ko-KR" altLang="en-US" dirty="0" smtClean="0">
                <a:latin typeface="+mn-ea"/>
              </a:rPr>
              <a:t>차 당대회에서 조선노동당의 공식 이념으로 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주체사상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’</a:t>
            </a: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채택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인간 중심의 철학사상으로서 인간이 만물의 주인이며 모든 것을 결정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사람은 자주성과 창조성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err="1" smtClean="0">
                <a:latin typeface="+mn-ea"/>
              </a:rPr>
              <a:t>의식성을</a:t>
            </a:r>
            <a:r>
              <a:rPr lang="ko-KR" altLang="en-US" dirty="0" smtClean="0">
                <a:latin typeface="+mn-ea"/>
              </a:rPr>
              <a:t> 가진 사회적 존재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이러한 것들은 타고난 것이 아닌 사회적으로 형성되고 발전해온 사회적 </a:t>
            </a:r>
            <a:r>
              <a:rPr lang="ko-KR" altLang="en-US" dirty="0" err="1" smtClean="0">
                <a:latin typeface="+mn-ea"/>
              </a:rPr>
              <a:t>속성임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주체사상의 주체는 개인이 아닌 개인의 집합적 존재인 인민대중을 의미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- 1980</a:t>
            </a:r>
            <a:r>
              <a:rPr lang="ko-KR" altLang="en-US" dirty="0" smtClean="0">
                <a:latin typeface="+mn-ea"/>
              </a:rPr>
              <a:t>년 제</a:t>
            </a:r>
            <a:r>
              <a:rPr lang="en-US" altLang="ko-KR" dirty="0" smtClean="0">
                <a:latin typeface="+mn-ea"/>
              </a:rPr>
              <a:t>6</a:t>
            </a:r>
            <a:r>
              <a:rPr lang="ko-KR" altLang="en-US" dirty="0" smtClean="0">
                <a:latin typeface="+mn-ea"/>
              </a:rPr>
              <a:t>차 당대회에서 당의 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유일적 </a:t>
            </a:r>
            <a:r>
              <a:rPr lang="ko-KR" altLang="en-US" b="1" dirty="0" err="1" smtClean="0">
                <a:solidFill>
                  <a:srgbClr val="0070C0"/>
                </a:solidFill>
                <a:latin typeface="+mn-ea"/>
              </a:rPr>
              <a:t>지도사상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’</a:t>
            </a:r>
            <a:r>
              <a:rPr lang="ko-KR" altLang="en-US" dirty="0" smtClean="0">
                <a:latin typeface="+mn-ea"/>
              </a:rPr>
              <a:t>으로 규정 </a:t>
            </a:r>
            <a:endParaRPr lang="en-US" altLang="ko-KR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6053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622367"/>
            <a:ext cx="4185517" cy="523220"/>
            <a:chOff x="395536" y="951111"/>
            <a:chExt cx="4034825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389080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Ⅰ.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북한 정치체제 형성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95536" y="1824597"/>
            <a:ext cx="11669464" cy="4503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1945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8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20</a:t>
            </a:r>
            <a:r>
              <a:rPr lang="ko-KR" altLang="en-US" dirty="0" smtClean="0">
                <a:latin typeface="+mn-ea"/>
              </a:rPr>
              <a:t>일 박헌영이 서울에서 </a:t>
            </a:r>
            <a:r>
              <a:rPr lang="en-US" altLang="ko-KR" dirty="0" smtClean="0"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조선공산당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 </a:t>
            </a:r>
            <a:r>
              <a:rPr lang="ko-KR" altLang="en-US" b="1" dirty="0" err="1" smtClean="0">
                <a:solidFill>
                  <a:srgbClr val="C00000"/>
                </a:solidFill>
                <a:latin typeface="+mn-ea"/>
              </a:rPr>
              <a:t>재건위원회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’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구성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 - 1945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9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11</a:t>
            </a:r>
            <a:r>
              <a:rPr lang="ko-KR" altLang="en-US" dirty="0" smtClean="0">
                <a:latin typeface="+mn-ea"/>
              </a:rPr>
              <a:t>일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조선공산당 결성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’</a:t>
            </a:r>
            <a:r>
              <a:rPr lang="ko-KR" altLang="en-US" dirty="0" smtClean="0">
                <a:latin typeface="+mn-ea"/>
              </a:rPr>
              <a:t>을 공개적으로 발표</a:t>
            </a:r>
            <a:r>
              <a:rPr lang="ko-KR" altLang="en-US" dirty="0" smtClean="0">
                <a:latin typeface="+mn-ea"/>
              </a:rPr>
              <a:t> </a:t>
            </a:r>
            <a:endParaRPr lang="en-US" altLang="ko-KR" dirty="0" smtClean="0">
              <a:latin typeface="+mn-ea"/>
            </a:endParaRP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1945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10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13</a:t>
            </a:r>
            <a:r>
              <a:rPr lang="ko-KR" altLang="en-US" dirty="0" smtClean="0">
                <a:latin typeface="+mn-ea"/>
              </a:rPr>
              <a:t>일 북측 공산주의자들이 평양에서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서북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5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도 당원 및 </a:t>
            </a:r>
            <a:r>
              <a:rPr lang="ko-KR" altLang="en-US" b="1" dirty="0" err="1" smtClean="0">
                <a:solidFill>
                  <a:srgbClr val="C00000"/>
                </a:solidFill>
                <a:latin typeface="+mn-ea"/>
              </a:rPr>
              <a:t>열성자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 </a:t>
            </a:r>
            <a:r>
              <a:rPr lang="ko-KR" altLang="en-US" b="1" dirty="0" err="1" smtClean="0">
                <a:solidFill>
                  <a:srgbClr val="C00000"/>
                </a:solidFill>
                <a:latin typeface="+mn-ea"/>
              </a:rPr>
              <a:t>연합대회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 </a:t>
            </a:r>
            <a:r>
              <a:rPr lang="ko-KR" altLang="en-US" dirty="0" smtClean="0">
                <a:latin typeface="+mn-ea"/>
              </a:rPr>
              <a:t>개최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ko-KR" altLang="en-US" dirty="0" smtClean="0">
                <a:latin typeface="+mn-ea"/>
              </a:rPr>
              <a:t>   </a:t>
            </a:r>
            <a:r>
              <a:rPr lang="en-US" altLang="ko-KR" dirty="0" smtClean="0">
                <a:latin typeface="+mn-ea"/>
              </a:rPr>
              <a:t>- </a:t>
            </a:r>
            <a:r>
              <a:rPr lang="en-US" altLang="ko-KR" dirty="0" smtClean="0">
                <a:latin typeface="+mn-ea"/>
              </a:rPr>
              <a:t>1945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10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20</a:t>
            </a:r>
            <a:r>
              <a:rPr lang="ko-KR" altLang="en-US" dirty="0" smtClean="0">
                <a:latin typeface="+mn-ea"/>
              </a:rPr>
              <a:t>일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조선공산당 북조선 분국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 </a:t>
            </a:r>
            <a:r>
              <a:rPr lang="ko-KR" altLang="en-US" dirty="0" smtClean="0">
                <a:latin typeface="+mn-ea"/>
              </a:rPr>
              <a:t>결성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제</a:t>
            </a:r>
            <a:r>
              <a:rPr lang="en-US" altLang="ko-KR" dirty="0" smtClean="0">
                <a:latin typeface="+mn-ea"/>
              </a:rPr>
              <a:t>1 </a:t>
            </a:r>
            <a:r>
              <a:rPr lang="ko-KR" altLang="en-US" dirty="0" smtClean="0">
                <a:latin typeface="+mn-ea"/>
              </a:rPr>
              <a:t>비서 김용범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제</a:t>
            </a:r>
            <a:r>
              <a:rPr lang="en-US" altLang="ko-KR" dirty="0" smtClean="0">
                <a:latin typeface="+mn-ea"/>
              </a:rPr>
              <a:t>2 </a:t>
            </a:r>
            <a:r>
              <a:rPr lang="ko-KR" altLang="en-US" dirty="0" smtClean="0">
                <a:latin typeface="+mn-ea"/>
              </a:rPr>
              <a:t>비서 오기섭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집행위원 김일성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8186" y="1421394"/>
            <a:ext cx="2218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1. </a:t>
            </a:r>
            <a:r>
              <a:rPr lang="ko-KR" altLang="en-US" b="1" dirty="0" smtClean="0"/>
              <a:t>조선노동당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58274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2350638" cy="523220"/>
            <a:chOff x="395536" y="951111"/>
            <a:chExt cx="2266008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21219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Ⅲ. </a:t>
              </a:r>
              <a:r>
                <a:rPr lang="ko-KR" altLang="en-US" sz="2800" b="1" dirty="0" err="1" smtClean="0">
                  <a:solidFill>
                    <a:schemeClr val="tx2"/>
                  </a:solidFill>
                  <a:latin typeface="+mn-ea"/>
                </a:rPr>
                <a:t>통치이념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95536" y="1210011"/>
            <a:ext cx="11669464" cy="4503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1974</a:t>
            </a:r>
            <a:r>
              <a:rPr lang="ko-KR" altLang="en-US" dirty="0" smtClean="0">
                <a:latin typeface="+mn-ea"/>
              </a:rPr>
              <a:t>년 이미 김정일은 주체사상을 지도적 지침으로 규정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‘</a:t>
            </a:r>
            <a:r>
              <a:rPr lang="ko-KR" altLang="en-US" b="1" dirty="0" err="1" smtClean="0">
                <a:solidFill>
                  <a:srgbClr val="0070C0"/>
                </a:solidFill>
                <a:latin typeface="+mn-ea"/>
              </a:rPr>
              <a:t>온사회의</a:t>
            </a: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 김일성주의화</a:t>
            </a:r>
            <a:r>
              <a:rPr lang="en-US" altLang="ko-KR" dirty="0" smtClean="0">
                <a:latin typeface="+mn-ea"/>
              </a:rPr>
              <a:t>’</a:t>
            </a:r>
            <a:r>
              <a:rPr lang="ko-KR" altLang="en-US" dirty="0" smtClean="0">
                <a:latin typeface="+mn-ea"/>
              </a:rPr>
              <a:t>를 당의 최고 강령으로 확립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김정일은 주체사상의 유일한 </a:t>
            </a:r>
            <a:r>
              <a:rPr lang="ko-KR" altLang="en-US" dirty="0" err="1" smtClean="0">
                <a:latin typeface="+mn-ea"/>
              </a:rPr>
              <a:t>해석권</a:t>
            </a:r>
            <a:r>
              <a:rPr lang="ko-KR" altLang="en-US" dirty="0" smtClean="0">
                <a:latin typeface="+mn-ea"/>
              </a:rPr>
              <a:t> 보유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권력 승계 정당화</a:t>
            </a:r>
            <a:r>
              <a:rPr lang="en-US" altLang="ko-KR" dirty="0" smtClean="0">
                <a:latin typeface="+mn-ea"/>
              </a:rPr>
              <a:t>)</a:t>
            </a:r>
          </a:p>
          <a:p>
            <a:pPr marL="285750" indent="-28575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 2009</a:t>
            </a:r>
            <a:r>
              <a:rPr lang="ko-KR" altLang="en-US" dirty="0" smtClean="0">
                <a:latin typeface="+mn-ea"/>
              </a:rPr>
              <a:t>년 헌법 개정 및 </a:t>
            </a:r>
            <a:r>
              <a:rPr lang="en-US" altLang="ko-KR" dirty="0" smtClean="0">
                <a:latin typeface="+mn-ea"/>
              </a:rPr>
              <a:t>2010</a:t>
            </a:r>
            <a:r>
              <a:rPr lang="ko-KR" altLang="en-US" dirty="0" smtClean="0">
                <a:latin typeface="+mn-ea"/>
              </a:rPr>
              <a:t>년 노동당 규약을 통해 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‘</a:t>
            </a:r>
            <a:r>
              <a:rPr lang="ko-KR" altLang="en-US" b="1" dirty="0" err="1" smtClean="0">
                <a:solidFill>
                  <a:srgbClr val="0070C0"/>
                </a:solidFill>
                <a:latin typeface="+mn-ea"/>
              </a:rPr>
              <a:t>선군사상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’</a:t>
            </a:r>
            <a:r>
              <a:rPr lang="ko-KR" altLang="en-US" dirty="0" smtClean="0">
                <a:latin typeface="+mn-ea"/>
              </a:rPr>
              <a:t>을 통치이념으로 공식화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주체사상에 뿌리를 두었음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사회주의 강성대국 건설을 위한 통치이념으로 제시</a:t>
            </a:r>
            <a:endParaRPr lang="en-US" altLang="ko-KR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9641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2350638" cy="523220"/>
            <a:chOff x="395536" y="951111"/>
            <a:chExt cx="2266008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21219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Ⅲ. </a:t>
              </a:r>
              <a:r>
                <a:rPr lang="ko-KR" altLang="en-US" sz="2800" b="1" dirty="0" err="1" smtClean="0">
                  <a:solidFill>
                    <a:schemeClr val="tx2"/>
                  </a:solidFill>
                  <a:latin typeface="+mn-ea"/>
                </a:rPr>
                <a:t>통치이념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90500" y="1210011"/>
            <a:ext cx="11874500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2012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4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11</a:t>
            </a:r>
            <a:r>
              <a:rPr lang="ko-KR" altLang="en-US" dirty="0" smtClean="0">
                <a:latin typeface="+mn-ea"/>
              </a:rPr>
              <a:t>일 제</a:t>
            </a:r>
            <a:r>
              <a:rPr lang="en-US" altLang="ko-KR" dirty="0" smtClean="0">
                <a:latin typeface="+mn-ea"/>
              </a:rPr>
              <a:t>4</a:t>
            </a:r>
            <a:r>
              <a:rPr lang="ko-KR" altLang="en-US" dirty="0" smtClean="0">
                <a:latin typeface="+mn-ea"/>
              </a:rPr>
              <a:t>차 당대표자회에서 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김일성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-</a:t>
            </a:r>
            <a:r>
              <a:rPr lang="ko-KR" altLang="en-US" b="1" dirty="0" err="1" smtClean="0">
                <a:solidFill>
                  <a:srgbClr val="0070C0"/>
                </a:solidFill>
                <a:latin typeface="+mn-ea"/>
              </a:rPr>
              <a:t>김정일주의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’</a:t>
            </a:r>
            <a:r>
              <a:rPr lang="ko-KR" altLang="en-US" dirty="0" smtClean="0">
                <a:latin typeface="+mn-ea"/>
              </a:rPr>
              <a:t>를 통치이념으로 제시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- 4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6</a:t>
            </a:r>
            <a:r>
              <a:rPr lang="ko-KR" altLang="en-US" dirty="0" smtClean="0">
                <a:latin typeface="+mn-ea"/>
              </a:rPr>
              <a:t>일 김정은이 </a:t>
            </a:r>
            <a:r>
              <a:rPr lang="en-US" altLang="ko-KR" dirty="0" smtClean="0">
                <a:latin typeface="+mn-ea"/>
              </a:rPr>
              <a:t>‘</a:t>
            </a:r>
            <a:r>
              <a:rPr lang="ko-KR" altLang="en-US" dirty="0" smtClean="0">
                <a:latin typeface="+mn-ea"/>
              </a:rPr>
              <a:t>주체의 사상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이론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방법의 </a:t>
            </a:r>
            <a:r>
              <a:rPr lang="ko-KR" altLang="en-US" dirty="0" err="1" smtClean="0">
                <a:latin typeface="+mn-ea"/>
              </a:rPr>
              <a:t>전일적인</a:t>
            </a:r>
            <a:r>
              <a:rPr lang="ko-KR" altLang="en-US" dirty="0" smtClean="0">
                <a:latin typeface="+mn-ea"/>
              </a:rPr>
              <a:t> 체계이며 </a:t>
            </a:r>
            <a:r>
              <a:rPr lang="ko-KR" altLang="en-US" dirty="0" err="1" smtClean="0">
                <a:latin typeface="+mn-ea"/>
              </a:rPr>
              <a:t>주체시대를</a:t>
            </a:r>
            <a:r>
              <a:rPr lang="ko-KR" altLang="en-US" dirty="0" smtClean="0">
                <a:latin typeface="+mn-ea"/>
              </a:rPr>
              <a:t> 대표하는 위대한 혁명사상</a:t>
            </a:r>
            <a:r>
              <a:rPr lang="en-US" altLang="ko-KR" dirty="0" smtClean="0">
                <a:latin typeface="+mn-ea"/>
              </a:rPr>
              <a:t>’</a:t>
            </a:r>
            <a:r>
              <a:rPr lang="ko-KR" altLang="en-US" dirty="0" smtClean="0">
                <a:latin typeface="+mn-ea"/>
              </a:rPr>
              <a:t>이라고 규정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인민대중 제일주의를 본질로 하여 인민대중의 자주성 실형을 위한 혁명사상으로 규정</a:t>
            </a:r>
            <a:endParaRPr lang="en-US" altLang="ko-KR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679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2350638" cy="523220"/>
            <a:chOff x="395536" y="951111"/>
            <a:chExt cx="2266008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21219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Ⅲ. </a:t>
              </a:r>
              <a:r>
                <a:rPr lang="ko-KR" altLang="en-US" sz="2800" b="1" dirty="0" err="1" smtClean="0">
                  <a:solidFill>
                    <a:schemeClr val="tx2"/>
                  </a:solidFill>
                  <a:latin typeface="+mn-ea"/>
                </a:rPr>
                <a:t>통치이념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90500" y="1210011"/>
            <a:ext cx="11874500" cy="3760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2017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김정일 애국주의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‘ </a:t>
            </a:r>
            <a:r>
              <a:rPr lang="ko-KR" altLang="en-US" dirty="0" smtClean="0">
                <a:latin typeface="+mn-ea"/>
              </a:rPr>
              <a:t>등장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- 2016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5</a:t>
            </a:r>
            <a:r>
              <a:rPr lang="ko-KR" altLang="en-US" dirty="0" smtClean="0">
                <a:latin typeface="+mn-ea"/>
              </a:rPr>
              <a:t>월 제</a:t>
            </a:r>
            <a:r>
              <a:rPr lang="en-US" altLang="ko-KR" dirty="0" smtClean="0">
                <a:latin typeface="+mn-ea"/>
              </a:rPr>
              <a:t>7</a:t>
            </a:r>
            <a:r>
              <a:rPr lang="ko-KR" altLang="en-US" dirty="0" smtClean="0">
                <a:latin typeface="+mn-ea"/>
              </a:rPr>
              <a:t>차 당대회에서 </a:t>
            </a:r>
            <a:r>
              <a:rPr lang="en-US" altLang="ko-KR" dirty="0" smtClean="0">
                <a:latin typeface="+mn-ea"/>
              </a:rPr>
              <a:t>‘</a:t>
            </a:r>
            <a:r>
              <a:rPr lang="ko-KR" altLang="en-US" dirty="0" err="1" smtClean="0">
                <a:latin typeface="+mn-ea"/>
              </a:rPr>
              <a:t>온사회의</a:t>
            </a:r>
            <a:r>
              <a:rPr lang="ko-KR" altLang="en-US" dirty="0" smtClean="0">
                <a:latin typeface="+mn-ea"/>
              </a:rPr>
              <a:t> 김일성</a:t>
            </a:r>
            <a:r>
              <a:rPr lang="en-US" altLang="ko-KR" dirty="0" smtClean="0">
                <a:latin typeface="+mn-ea"/>
              </a:rPr>
              <a:t>-</a:t>
            </a:r>
            <a:r>
              <a:rPr lang="ko-KR" altLang="en-US" dirty="0" err="1" smtClean="0">
                <a:latin typeface="+mn-ea"/>
              </a:rPr>
              <a:t>김정일주의</a:t>
            </a:r>
            <a:r>
              <a:rPr lang="en-US" altLang="ko-KR" dirty="0" smtClean="0">
                <a:latin typeface="+mn-ea"/>
              </a:rPr>
              <a:t>’</a:t>
            </a:r>
            <a:r>
              <a:rPr lang="ko-KR" altLang="en-US" dirty="0" smtClean="0">
                <a:latin typeface="+mn-ea"/>
              </a:rPr>
              <a:t>를 당의 최고 강령으로 규정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또한 김일성</a:t>
            </a:r>
            <a:r>
              <a:rPr lang="en-US" altLang="ko-KR" dirty="0" smtClean="0">
                <a:latin typeface="+mn-ea"/>
              </a:rPr>
              <a:t>-</a:t>
            </a:r>
            <a:r>
              <a:rPr lang="ko-KR" altLang="en-US" dirty="0" smtClean="0">
                <a:latin typeface="+mn-ea"/>
              </a:rPr>
              <a:t>김정일주의를 당대회의 기본정신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영원한 지도사상으로 표현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- 2017</a:t>
            </a:r>
            <a:r>
              <a:rPr lang="ko-KR" altLang="en-US" dirty="0" smtClean="0">
                <a:latin typeface="+mn-ea"/>
              </a:rPr>
              <a:t>년 김정일 애국주의를 조국에 대한 사랑의 최고 정화로 표현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김정일 애국주의를 김일성</a:t>
            </a:r>
            <a:r>
              <a:rPr lang="en-US" altLang="ko-KR" dirty="0" smtClean="0">
                <a:latin typeface="+mn-ea"/>
              </a:rPr>
              <a:t>-</a:t>
            </a:r>
            <a:r>
              <a:rPr lang="ko-KR" altLang="en-US" dirty="0" smtClean="0">
                <a:latin typeface="+mn-ea"/>
              </a:rPr>
              <a:t>김정일주의화 구현 방법으로 제시</a:t>
            </a:r>
            <a:endParaRPr lang="en-US" altLang="ko-KR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7990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2350638" cy="523220"/>
            <a:chOff x="395536" y="951111"/>
            <a:chExt cx="2266008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21219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Ⅲ. </a:t>
              </a:r>
              <a:r>
                <a:rPr lang="ko-KR" altLang="en-US" sz="2800" b="1" dirty="0" err="1" smtClean="0">
                  <a:solidFill>
                    <a:schemeClr val="tx2"/>
                  </a:solidFill>
                  <a:latin typeface="+mn-ea"/>
                </a:rPr>
                <a:t>통치이념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77400" y="1943100"/>
            <a:ext cx="11124050" cy="4609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dirty="0" smtClean="0"/>
              <a:t>1995 </a:t>
            </a:r>
            <a:r>
              <a:rPr lang="ko-KR" altLang="en-US" dirty="0" smtClean="0"/>
              <a:t>사상에서의 주체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dirty="0" smtClean="0"/>
              <a:t>1956 </a:t>
            </a:r>
            <a:r>
              <a:rPr lang="ko-KR" altLang="en-US" dirty="0" smtClean="0"/>
              <a:t>경제에서의 자립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dirty="0" smtClean="0"/>
              <a:t>1957 </a:t>
            </a:r>
            <a:r>
              <a:rPr lang="ko-KR" altLang="en-US" dirty="0" smtClean="0"/>
              <a:t>정치</a:t>
            </a:r>
            <a:r>
              <a:rPr lang="en-US" altLang="ko-KR" dirty="0" smtClean="0"/>
              <a:t>(</a:t>
            </a:r>
            <a:r>
              <a:rPr lang="ko-KR" altLang="en-US" dirty="0" smtClean="0"/>
              <a:t>내정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에서의 자주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dirty="0" smtClean="0"/>
              <a:t>1962 </a:t>
            </a:r>
            <a:r>
              <a:rPr lang="ko-KR" altLang="en-US" dirty="0" smtClean="0"/>
              <a:t>국방에서의 자위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dirty="0" smtClean="0"/>
              <a:t>1966 </a:t>
            </a:r>
            <a:r>
              <a:rPr lang="ko-KR" altLang="en-US" dirty="0" smtClean="0"/>
              <a:t>정치</a:t>
            </a:r>
            <a:r>
              <a:rPr lang="en-US" altLang="ko-KR" dirty="0" smtClean="0"/>
              <a:t>(</a:t>
            </a:r>
            <a:r>
              <a:rPr lang="ko-KR" altLang="en-US" dirty="0" smtClean="0"/>
              <a:t>외교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에서의 자주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dirty="0" smtClean="0"/>
              <a:t>1967 </a:t>
            </a:r>
            <a:r>
              <a:rPr lang="ko-KR" altLang="en-US" dirty="0" smtClean="0"/>
              <a:t>유일사상체계 확립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dirty="0" smtClean="0"/>
              <a:t>1980 </a:t>
            </a:r>
            <a:r>
              <a:rPr lang="ko-KR" altLang="en-US" dirty="0" err="1" smtClean="0"/>
              <a:t>온사회의</a:t>
            </a:r>
            <a:r>
              <a:rPr lang="ko-KR" altLang="en-US" dirty="0" smtClean="0"/>
              <a:t> 주체사상화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dirty="0" smtClean="0"/>
              <a:t>1995 </a:t>
            </a:r>
            <a:r>
              <a:rPr lang="ko-KR" altLang="en-US" dirty="0" err="1" smtClean="0"/>
              <a:t>선군정치</a:t>
            </a:r>
            <a:r>
              <a:rPr lang="ko-KR" altLang="en-US" dirty="0" smtClean="0"/>
              <a:t> 등장</a:t>
            </a:r>
            <a:r>
              <a:rPr lang="en-US" altLang="ko-KR" dirty="0" smtClean="0"/>
              <a:t>(</a:t>
            </a:r>
            <a:r>
              <a:rPr lang="ko-KR" altLang="en-US" dirty="0" smtClean="0"/>
              <a:t>공식 등장은 </a:t>
            </a:r>
            <a:r>
              <a:rPr lang="en-US" altLang="ko-KR" dirty="0" smtClean="0"/>
              <a:t>1997.12.12 </a:t>
            </a:r>
            <a:r>
              <a:rPr lang="ko-KR" altLang="en-US" dirty="0" smtClean="0"/>
              <a:t>노동신문</a:t>
            </a:r>
            <a:r>
              <a:rPr lang="en-US" altLang="ko-KR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dirty="0" smtClean="0"/>
              <a:t>2009 </a:t>
            </a:r>
            <a:r>
              <a:rPr lang="ko-KR" altLang="en-US" dirty="0" smtClean="0"/>
              <a:t>주체사상을 노동당의 지도적 지침으로 명시</a:t>
            </a:r>
            <a:r>
              <a:rPr lang="en-US" altLang="ko-KR" dirty="0" smtClean="0"/>
              <a:t>(</a:t>
            </a:r>
            <a:r>
              <a:rPr lang="ko-KR" altLang="en-US" dirty="0" smtClean="0"/>
              <a:t>헌법 개정</a:t>
            </a:r>
            <a:r>
              <a:rPr lang="en-US" altLang="ko-KR" dirty="0" smtClean="0"/>
              <a:t>) * </a:t>
            </a:r>
            <a:r>
              <a:rPr lang="ko-KR" altLang="en-US" dirty="0" smtClean="0"/>
              <a:t>공산주의 언급 삭제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dirty="0" smtClean="0"/>
              <a:t>2010 </a:t>
            </a:r>
            <a:r>
              <a:rPr lang="ko-KR" altLang="en-US" dirty="0" err="1" smtClean="0"/>
              <a:t>선군정치를</a:t>
            </a:r>
            <a:r>
              <a:rPr lang="ko-KR" altLang="en-US" dirty="0" smtClean="0"/>
              <a:t> 사회주의 기본 정치 양식으로 규정</a:t>
            </a:r>
            <a:r>
              <a:rPr lang="en-US" altLang="ko-KR" dirty="0" smtClean="0"/>
              <a:t>(</a:t>
            </a:r>
            <a:r>
              <a:rPr lang="ko-KR" altLang="en-US" dirty="0" smtClean="0"/>
              <a:t>노동당 규약 개정</a:t>
            </a:r>
            <a:r>
              <a:rPr lang="en-US" altLang="ko-KR" dirty="0" smtClean="0"/>
              <a:t>) * </a:t>
            </a:r>
            <a:r>
              <a:rPr lang="ko-KR" altLang="en-US" dirty="0" smtClean="0"/>
              <a:t>공산주의 언급 삭제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dirty="0" smtClean="0"/>
              <a:t>2012 </a:t>
            </a:r>
            <a:r>
              <a:rPr lang="ko-KR" altLang="en-US" dirty="0" smtClean="0"/>
              <a:t>김일성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김정일주의</a:t>
            </a:r>
            <a:r>
              <a:rPr lang="ko-KR" altLang="en-US" dirty="0" smtClean="0"/>
              <a:t> 유일지배이념화 </a:t>
            </a:r>
            <a:r>
              <a:rPr lang="en-US" altLang="ko-KR" dirty="0" smtClean="0"/>
              <a:t>*</a:t>
            </a:r>
            <a:r>
              <a:rPr lang="ko-KR" altLang="en-US" dirty="0"/>
              <a:t> </a:t>
            </a:r>
            <a:r>
              <a:rPr lang="ko-KR" altLang="en-US" dirty="0" smtClean="0"/>
              <a:t>김정일 애국주의 공식화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5424" y="1269897"/>
            <a:ext cx="438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[</a:t>
            </a:r>
            <a:r>
              <a:rPr lang="ko-KR" altLang="en-US" sz="2000" b="1" dirty="0" smtClean="0"/>
              <a:t>북한의 </a:t>
            </a:r>
            <a:r>
              <a:rPr lang="ko-KR" altLang="en-US" sz="2000" b="1" dirty="0" err="1" smtClean="0"/>
              <a:t>통치이념</a:t>
            </a:r>
            <a:r>
              <a:rPr lang="ko-KR" altLang="en-US" sz="2000" b="1" dirty="0" smtClean="0"/>
              <a:t> 형성 과정</a:t>
            </a:r>
            <a:r>
              <a:rPr lang="en-US" altLang="ko-KR" dirty="0" smtClean="0"/>
              <a:t>]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0711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2350638" cy="523220"/>
            <a:chOff x="395536" y="951111"/>
            <a:chExt cx="2266008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21219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Ⅳ.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권력구조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8186" y="123672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노동당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238711"/>
            <a:ext cx="11669464" cy="3760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err="1" smtClean="0">
                <a:latin typeface="+mn-ea"/>
              </a:rPr>
              <a:t>수령체제</a:t>
            </a:r>
            <a:r>
              <a:rPr lang="ko-KR" altLang="en-US" dirty="0" smtClean="0">
                <a:latin typeface="+mn-ea"/>
              </a:rPr>
              <a:t> 내에서 수령의 영도를 받아 </a:t>
            </a:r>
            <a:r>
              <a:rPr lang="ko-KR" altLang="en-US" dirty="0" err="1" smtClean="0">
                <a:latin typeface="+mn-ea"/>
              </a:rPr>
              <a:t>인민대중에</a:t>
            </a:r>
            <a:r>
              <a:rPr lang="ko-KR" altLang="en-US" dirty="0" smtClean="0">
                <a:latin typeface="+mn-ea"/>
              </a:rPr>
              <a:t> 대한 지도적 역할 수행</a:t>
            </a:r>
            <a:endParaRPr lang="en-US" altLang="ko-KR" dirty="0" smtClean="0">
              <a:latin typeface="+mn-ea"/>
            </a:endParaRP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b="1" dirty="0" err="1" smtClean="0">
                <a:latin typeface="+mn-ea"/>
              </a:rPr>
              <a:t>당면목적</a:t>
            </a:r>
            <a:r>
              <a:rPr lang="en-US" altLang="ko-KR" b="1" dirty="0" smtClean="0">
                <a:latin typeface="+mn-ea"/>
              </a:rPr>
              <a:t>: </a:t>
            </a:r>
            <a:r>
              <a:rPr lang="ko-KR" altLang="en-US" dirty="0" smtClean="0">
                <a:latin typeface="+mn-ea"/>
              </a:rPr>
              <a:t>공화국 북반부에서 사회주의 강성대국 건설</a:t>
            </a:r>
            <a:endParaRPr lang="en-US" altLang="ko-KR" dirty="0" smtClean="0">
              <a:latin typeface="+mn-ea"/>
            </a:endParaRP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b="1" dirty="0" err="1" smtClean="0">
                <a:latin typeface="+mn-ea"/>
              </a:rPr>
              <a:t>최종목적</a:t>
            </a:r>
            <a:r>
              <a:rPr lang="en-US" altLang="ko-KR" b="1" dirty="0" smtClean="0">
                <a:latin typeface="+mn-ea"/>
              </a:rPr>
              <a:t>: </a:t>
            </a:r>
            <a:r>
              <a:rPr lang="ko-KR" altLang="en-US" dirty="0" smtClean="0">
                <a:latin typeface="+mn-ea"/>
              </a:rPr>
              <a:t>온 사회를 주체사상화하여 인민대중의 자주성을 완전히 실현</a:t>
            </a:r>
            <a:endParaRPr lang="en-US" altLang="ko-KR" dirty="0" smtClean="0">
              <a:latin typeface="+mn-ea"/>
            </a:endParaRP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b="1" dirty="0" smtClean="0">
                <a:latin typeface="+mn-ea"/>
              </a:rPr>
              <a:t>기본원칙</a:t>
            </a:r>
            <a:r>
              <a:rPr lang="en-US" altLang="ko-KR" b="1" dirty="0" smtClean="0">
                <a:latin typeface="+mn-ea"/>
              </a:rPr>
              <a:t>: </a:t>
            </a:r>
            <a:r>
              <a:rPr lang="ko-KR" altLang="en-US" dirty="0" smtClean="0">
                <a:latin typeface="+mn-ea"/>
              </a:rPr>
              <a:t>사상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영도의 유일성 및 계승성 보장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 smtClean="0">
                <a:latin typeface="+mn-ea"/>
              </a:rPr>
              <a:t> * </a:t>
            </a:r>
            <a:r>
              <a:rPr lang="ko-KR" altLang="en-US" dirty="0" smtClean="0">
                <a:latin typeface="+mn-ea"/>
              </a:rPr>
              <a:t>김정일 사후 조선노동당은 김일성과 김정일 당으로 규정</a:t>
            </a:r>
            <a:r>
              <a:rPr lang="en-US" altLang="ko-KR" dirty="0" smtClean="0">
                <a:latin typeface="+mn-ea"/>
              </a:rPr>
              <a:t>(4</a:t>
            </a:r>
            <a:r>
              <a:rPr lang="ko-KR" altLang="en-US" dirty="0" smtClean="0">
                <a:latin typeface="+mn-ea"/>
              </a:rPr>
              <a:t>차 당대표자회의</a:t>
            </a:r>
            <a:r>
              <a:rPr lang="en-US" altLang="ko-KR" dirty="0" smtClean="0">
                <a:latin typeface="+mn-ea"/>
              </a:rPr>
              <a:t>, 2012.4.11)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8186" y="183544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가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목적과 위상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54897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2350638" cy="523220"/>
            <a:chOff x="395536" y="951111"/>
            <a:chExt cx="2266008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21219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Ⅳ.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권력구조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8186" y="123672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노동당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238711"/>
            <a:ext cx="11669464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+mn-ea"/>
              </a:rPr>
              <a:t>북한 헌법은 국가가 조선노동당의 영도 밑에 모든 활동을 진행해야 한다고 명시</a:t>
            </a:r>
            <a:endParaRPr lang="en-US" altLang="ko-KR" dirty="0" smtClean="0">
              <a:latin typeface="+mn-ea"/>
            </a:endParaRP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+mn-ea"/>
              </a:rPr>
              <a:t>모든 조직들 가운데 가장 높은 형태의 혁명 조직이라고 규정</a:t>
            </a:r>
            <a:endParaRPr lang="en-US" altLang="ko-KR" dirty="0" smtClean="0">
              <a:latin typeface="+mn-ea"/>
            </a:endParaRP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+mn-ea"/>
              </a:rPr>
              <a:t>그러나 수령의 영도를 받아야 함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8186" y="183544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가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목적과 위상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94030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2350638" cy="523220"/>
            <a:chOff x="395536" y="951111"/>
            <a:chExt cx="2266008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21219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Ⅳ.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권력구조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8186" y="123672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노동당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238711"/>
            <a:ext cx="1166946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+mn-ea"/>
              </a:rPr>
              <a:t>노동당의 영도적 역할은 당 생활 지도와 당 정책 지도로 구성</a:t>
            </a:r>
            <a:endParaRPr lang="en-US" altLang="ko-KR" dirty="0" smtClean="0">
              <a:latin typeface="+mn-ea"/>
            </a:endParaRP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+mn-ea"/>
              </a:rPr>
              <a:t>당 생활 지도는 조직생활 지도와 </a:t>
            </a:r>
            <a:r>
              <a:rPr lang="ko-KR" altLang="en-US" dirty="0" err="1" smtClean="0">
                <a:latin typeface="+mn-ea"/>
              </a:rPr>
              <a:t>사상생활</a:t>
            </a:r>
            <a:r>
              <a:rPr lang="ko-KR" altLang="en-US" dirty="0" smtClean="0">
                <a:latin typeface="+mn-ea"/>
              </a:rPr>
              <a:t> 지도로 구성</a:t>
            </a:r>
            <a:endParaRPr lang="en-US" altLang="ko-KR" dirty="0" smtClean="0">
              <a:latin typeface="+mn-ea"/>
            </a:endParaRP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+mn-ea"/>
              </a:rPr>
              <a:t>조직생활 지도는 </a:t>
            </a:r>
            <a:r>
              <a:rPr lang="ko-KR" altLang="en-US" dirty="0" err="1" smtClean="0">
                <a:latin typeface="+mn-ea"/>
              </a:rPr>
              <a:t>정무국</a:t>
            </a:r>
            <a:r>
              <a:rPr lang="ko-KR" altLang="en-US" dirty="0" smtClean="0">
                <a:latin typeface="+mn-ea"/>
              </a:rPr>
              <a:t> 산하 조직지도부에서 담당</a:t>
            </a:r>
            <a:endParaRPr lang="en-US" altLang="ko-KR" dirty="0" smtClean="0">
              <a:latin typeface="+mn-ea"/>
            </a:endParaRP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err="1" smtClean="0">
                <a:latin typeface="+mn-ea"/>
              </a:rPr>
              <a:t>사상생활</a:t>
            </a:r>
            <a:r>
              <a:rPr lang="ko-KR" altLang="en-US" dirty="0" smtClean="0">
                <a:latin typeface="+mn-ea"/>
              </a:rPr>
              <a:t> 지도는 선전선동부에서 담당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8186" y="183544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나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조직과 기능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81519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2350638" cy="523220"/>
            <a:chOff x="395536" y="951111"/>
            <a:chExt cx="2266008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21219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Ⅳ.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권력구조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8186" y="123672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노동당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434168"/>
            <a:ext cx="11669464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+mn-ea"/>
              </a:rPr>
              <a:t>노동당의 공식적 최고 의사결정 기구는 </a:t>
            </a:r>
            <a:r>
              <a:rPr lang="en-US" altLang="ko-KR" dirty="0" smtClean="0">
                <a:latin typeface="+mn-ea"/>
              </a:rPr>
              <a:t>‘</a:t>
            </a:r>
            <a:r>
              <a:rPr lang="ko-KR" altLang="en-US" dirty="0" smtClean="0">
                <a:latin typeface="+mn-ea"/>
              </a:rPr>
              <a:t>당대회</a:t>
            </a:r>
            <a:r>
              <a:rPr lang="en-US" altLang="ko-KR" dirty="0" smtClean="0">
                <a:latin typeface="+mn-ea"/>
              </a:rPr>
              <a:t>’</a:t>
            </a: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+mn-ea"/>
              </a:rPr>
              <a:t>당 규약 개정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당 노선 및 전략 전술 결정</a:t>
            </a:r>
            <a:endParaRPr lang="en-US" altLang="ko-KR" dirty="0" smtClean="0">
              <a:latin typeface="+mn-ea"/>
            </a:endParaRP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+mn-ea"/>
              </a:rPr>
              <a:t>그러나 당중앙위원회나 정치국의 결정을 사후적으로 추인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형식적 기능에 국한</a:t>
            </a:r>
            <a:r>
              <a:rPr lang="en-US" altLang="ko-KR" dirty="0" smtClean="0">
                <a:latin typeface="+mn-ea"/>
              </a:rPr>
              <a:t>)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8186" y="183544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나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조직과 기능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72178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2350638" cy="523220"/>
            <a:chOff x="395536" y="951111"/>
            <a:chExt cx="2266008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21219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Ⅳ.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권력구조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8186" y="123672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노동당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434168"/>
            <a:ext cx="11669464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+mn-ea"/>
              </a:rPr>
              <a:t>현재까지 총 </a:t>
            </a:r>
            <a:r>
              <a:rPr lang="en-US" altLang="ko-KR" dirty="0" smtClean="0">
                <a:latin typeface="+mn-ea"/>
              </a:rPr>
              <a:t>7</a:t>
            </a:r>
            <a:r>
              <a:rPr lang="ko-KR" altLang="en-US" dirty="0" smtClean="0">
                <a:latin typeface="+mn-ea"/>
              </a:rPr>
              <a:t>차례 당대회 소집</a:t>
            </a:r>
            <a:r>
              <a:rPr lang="en-US" altLang="ko-KR" dirty="0" smtClean="0">
                <a:latin typeface="+mn-ea"/>
              </a:rPr>
              <a:t>(1946, 1948, 1956, 1961, 1970, 1980, 2016)</a:t>
            </a:r>
            <a:endParaRPr lang="en-US" altLang="ko-KR" dirty="0" smtClean="0">
              <a:latin typeface="+mn-ea"/>
            </a:endParaRP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+mn-ea"/>
              </a:rPr>
              <a:t>제</a:t>
            </a:r>
            <a:r>
              <a:rPr lang="en-US" altLang="ko-KR" dirty="0" smtClean="0">
                <a:latin typeface="+mn-ea"/>
              </a:rPr>
              <a:t>3</a:t>
            </a:r>
            <a:r>
              <a:rPr lang="ko-KR" altLang="en-US" dirty="0" smtClean="0">
                <a:latin typeface="+mn-ea"/>
              </a:rPr>
              <a:t>차 </a:t>
            </a:r>
            <a:r>
              <a:rPr lang="ko-KR" altLang="en-US" dirty="0" err="1" smtClean="0">
                <a:latin typeface="+mn-ea"/>
              </a:rPr>
              <a:t>당대표자회</a:t>
            </a:r>
            <a:r>
              <a:rPr lang="en-US" altLang="ko-KR" dirty="0" smtClean="0">
                <a:latin typeface="+mn-ea"/>
              </a:rPr>
              <a:t>(2010.9.28)</a:t>
            </a:r>
            <a:r>
              <a:rPr lang="ko-KR" altLang="en-US" dirty="0" smtClean="0">
                <a:latin typeface="+mn-ea"/>
              </a:rPr>
              <a:t>에서 </a:t>
            </a:r>
            <a:r>
              <a:rPr lang="en-US" altLang="ko-KR" dirty="0" smtClean="0">
                <a:latin typeface="+mn-ea"/>
              </a:rPr>
              <a:t>5</a:t>
            </a:r>
            <a:r>
              <a:rPr lang="ko-KR" altLang="en-US" dirty="0" smtClean="0">
                <a:latin typeface="+mn-ea"/>
              </a:rPr>
              <a:t>년 주기 당대회 소집 규정 삭제</a:t>
            </a:r>
            <a:endParaRPr lang="en-US" altLang="ko-KR" dirty="0" smtClean="0">
              <a:latin typeface="+mn-ea"/>
            </a:endParaRP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+mn-ea"/>
              </a:rPr>
              <a:t>대신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당중앙위원회가 </a:t>
            </a:r>
            <a:r>
              <a:rPr lang="en-US" altLang="ko-KR" dirty="0" smtClean="0">
                <a:latin typeface="+mn-ea"/>
              </a:rPr>
              <a:t>6</a:t>
            </a:r>
            <a:r>
              <a:rPr lang="ko-KR" altLang="en-US" dirty="0" smtClean="0">
                <a:latin typeface="+mn-ea"/>
              </a:rPr>
              <a:t>달 전에 당대회 소집 날짜 발표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개정</a:t>
            </a:r>
            <a:r>
              <a:rPr lang="en-US" altLang="ko-KR" dirty="0" smtClean="0">
                <a:latin typeface="+mn-ea"/>
              </a:rPr>
              <a:t>)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8186" y="183544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나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조직과 기능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63799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2350638" cy="523220"/>
            <a:chOff x="395536" y="951111"/>
            <a:chExt cx="2266008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21219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Ⅳ.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권력구조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8186" y="123672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노동당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434168"/>
            <a:ext cx="11669464" cy="3760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‘</a:t>
            </a:r>
            <a:r>
              <a:rPr lang="ko-KR" altLang="en-US" dirty="0" err="1" smtClean="0">
                <a:latin typeface="+mn-ea"/>
              </a:rPr>
              <a:t>당대표자회</a:t>
            </a:r>
            <a:r>
              <a:rPr lang="en-US" altLang="ko-KR" dirty="0" smtClean="0">
                <a:latin typeface="+mn-ea"/>
              </a:rPr>
              <a:t>’</a:t>
            </a:r>
            <a:r>
              <a:rPr lang="ko-KR" altLang="en-US" dirty="0" smtClean="0">
                <a:latin typeface="+mn-ea"/>
              </a:rPr>
              <a:t>는 당대회와 당대회 사이에 개최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당중앙위원회가 소집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당의 노선과 정책 및 전략</a:t>
            </a:r>
            <a:r>
              <a:rPr lang="en-US" altLang="ko-KR" dirty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전술 등 긴급한 문제 토의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결정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</a:t>
            </a:r>
            <a:r>
              <a:rPr lang="en-US" altLang="ko-KR" dirty="0" smtClean="0">
                <a:latin typeface="+mn-ea"/>
              </a:rPr>
              <a:t>- </a:t>
            </a:r>
            <a:r>
              <a:rPr lang="ko-KR" altLang="en-US" dirty="0" smtClean="0">
                <a:latin typeface="+mn-ea"/>
              </a:rPr>
              <a:t>당 중앙지도기관 구성원 소환 및 보선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당 최고지도기관 선거 및 당 규약 개정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8186" y="183544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나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조직과 기능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78651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622367"/>
            <a:ext cx="4185517" cy="523220"/>
            <a:chOff x="395536" y="951111"/>
            <a:chExt cx="4034825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389080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Ⅰ.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북한 정치체제 형성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95536" y="1824597"/>
            <a:ext cx="11669464" cy="3760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1945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12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17</a:t>
            </a:r>
            <a:r>
              <a:rPr lang="ko-KR" altLang="en-US" dirty="0" smtClean="0">
                <a:latin typeface="+mn-ea"/>
              </a:rPr>
              <a:t>일</a:t>
            </a:r>
            <a:r>
              <a:rPr lang="en-US" altLang="ko-KR" dirty="0" smtClean="0">
                <a:latin typeface="+mn-ea"/>
              </a:rPr>
              <a:t>~18</a:t>
            </a:r>
            <a:r>
              <a:rPr lang="ko-KR" altLang="en-US" dirty="0" smtClean="0">
                <a:latin typeface="+mn-ea"/>
              </a:rPr>
              <a:t>일 조선공산당 북조선 분국 제</a:t>
            </a:r>
            <a:r>
              <a:rPr lang="en-US" altLang="ko-KR" dirty="0" smtClean="0">
                <a:latin typeface="+mn-ea"/>
              </a:rPr>
              <a:t>3</a:t>
            </a:r>
            <a:r>
              <a:rPr lang="ko-KR" altLang="en-US" dirty="0" smtClean="0">
                <a:latin typeface="+mn-ea"/>
              </a:rPr>
              <a:t>차 중앙확대집행위원회에서 김일성 책임비서 취임</a:t>
            </a:r>
            <a:endParaRPr lang="en-US" altLang="ko-KR" dirty="0" smtClean="0">
              <a:latin typeface="+mn-ea"/>
            </a:endParaRP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1946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2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북조선임시인민위원회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’ </a:t>
            </a:r>
            <a:r>
              <a:rPr lang="ko-KR" altLang="en-US" dirty="0" smtClean="0">
                <a:latin typeface="+mn-ea"/>
              </a:rPr>
              <a:t>조직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 smtClean="0">
                <a:latin typeface="+mn-ea"/>
              </a:rPr>
              <a:t>   - </a:t>
            </a:r>
            <a:r>
              <a:rPr lang="ko-KR" altLang="en-US" dirty="0" smtClean="0">
                <a:latin typeface="+mn-ea"/>
              </a:rPr>
              <a:t>정부 역할 담당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중앙행정기관의 모태</a:t>
            </a:r>
            <a:r>
              <a:rPr lang="en-US" altLang="ko-KR" dirty="0" smtClean="0">
                <a:latin typeface="+mn-ea"/>
              </a:rPr>
              <a:t>)</a:t>
            </a: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김일성의 배타적 지도권 강조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- 1946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4</a:t>
            </a:r>
            <a:r>
              <a:rPr lang="ko-KR" altLang="en-US" dirty="0" smtClean="0">
                <a:latin typeface="+mn-ea"/>
              </a:rPr>
              <a:t>월 북조선 분국 선전부장 </a:t>
            </a:r>
            <a:r>
              <a:rPr lang="ko-KR" altLang="en-US" dirty="0" err="1" smtClean="0">
                <a:latin typeface="+mn-ea"/>
              </a:rPr>
              <a:t>김창만이</a:t>
            </a:r>
            <a:r>
              <a:rPr lang="ko-KR" altLang="en-US" dirty="0" smtClean="0">
                <a:latin typeface="+mn-ea"/>
              </a:rPr>
              <a:t> 박헌영의 지위 부정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전체 조선공산주의 운동의 최고지도자</a:t>
            </a:r>
            <a:r>
              <a:rPr lang="en-US" altLang="ko-KR" dirty="0" smtClean="0">
                <a:latin typeface="+mn-ea"/>
              </a:rPr>
              <a:t>)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8186" y="1421394"/>
            <a:ext cx="2218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1. </a:t>
            </a:r>
            <a:r>
              <a:rPr lang="ko-KR" altLang="en-US" b="1" dirty="0" smtClean="0"/>
              <a:t>조선노동당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96711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2350638" cy="523220"/>
            <a:chOff x="395536" y="951111"/>
            <a:chExt cx="2266008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21219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Ⅳ.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권력구조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8186" y="123672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노동당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6468" y="2238648"/>
            <a:ext cx="11669464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‘</a:t>
            </a:r>
            <a:r>
              <a:rPr lang="ko-KR" altLang="en-US" dirty="0" smtClean="0">
                <a:latin typeface="+mn-ea"/>
              </a:rPr>
              <a:t>당중앙위원회</a:t>
            </a:r>
            <a:r>
              <a:rPr lang="en-US" altLang="ko-KR" dirty="0" smtClean="0">
                <a:latin typeface="+mn-ea"/>
              </a:rPr>
              <a:t>’</a:t>
            </a:r>
            <a:r>
              <a:rPr lang="ko-KR" altLang="en-US" dirty="0" smtClean="0">
                <a:latin typeface="+mn-ea"/>
              </a:rPr>
              <a:t>는 당대회 휴회 기간 동안 최고지도기관 역할 대행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0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모든 당 사업 주관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0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당대회에서 선출된 위원과 후보위원으로 구성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0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전원회의 소집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연 </a:t>
            </a:r>
            <a:r>
              <a:rPr lang="en-US" altLang="ko-KR" dirty="0" smtClean="0">
                <a:latin typeface="+mn-ea"/>
              </a:rPr>
              <a:t>1</a:t>
            </a:r>
            <a:r>
              <a:rPr lang="ko-KR" altLang="en-US" dirty="0" smtClean="0">
                <a:latin typeface="+mn-ea"/>
              </a:rPr>
              <a:t>회 이상</a:t>
            </a:r>
            <a:r>
              <a:rPr lang="en-US" altLang="ko-KR" dirty="0" smtClean="0">
                <a:latin typeface="+mn-ea"/>
              </a:rPr>
              <a:t>): </a:t>
            </a:r>
            <a:r>
              <a:rPr lang="ko-KR" altLang="en-US" dirty="0" smtClean="0">
                <a:latin typeface="+mn-ea"/>
              </a:rPr>
              <a:t>당의 모든 문제 논의 및 의결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0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전원회의 휴회 기간 동안 당 정치국과 당 정치국 상무위원회가 권한 위임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0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전원회의는 정치국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정치국 상무위원회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당중앙위원회 부위원장들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당중앙위원회 </a:t>
            </a:r>
            <a:r>
              <a:rPr lang="ko-KR" altLang="en-US" dirty="0" err="1" smtClean="0">
                <a:latin typeface="+mn-ea"/>
              </a:rPr>
              <a:t>검열위원회</a:t>
            </a:r>
            <a:r>
              <a:rPr lang="ko-KR" altLang="en-US" dirty="0" smtClean="0">
                <a:latin typeface="+mn-ea"/>
              </a:rPr>
              <a:t> 선거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0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err="1" smtClean="0">
                <a:latin typeface="+mn-ea"/>
              </a:rPr>
              <a:t>정무국과</a:t>
            </a:r>
            <a:r>
              <a:rPr lang="ko-KR" altLang="en-US" dirty="0" smtClean="0">
                <a:latin typeface="+mn-ea"/>
              </a:rPr>
              <a:t> 중앙군사위원회 조직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8186" y="183544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나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조직과 기능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10962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2350638" cy="523220"/>
            <a:chOff x="395536" y="951111"/>
            <a:chExt cx="2266008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21219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Ⅳ.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권력구조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8186" y="123672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노동당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6468" y="2238648"/>
            <a:ext cx="11669464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2017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10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7</a:t>
            </a:r>
            <a:r>
              <a:rPr lang="ko-KR" altLang="en-US" dirty="0" smtClean="0">
                <a:latin typeface="+mn-ea"/>
              </a:rPr>
              <a:t>일 제</a:t>
            </a:r>
            <a:r>
              <a:rPr lang="en-US" altLang="ko-KR" dirty="0" smtClean="0">
                <a:latin typeface="+mn-ea"/>
              </a:rPr>
              <a:t>7</a:t>
            </a:r>
            <a:r>
              <a:rPr lang="ko-KR" altLang="en-US" dirty="0" smtClean="0">
                <a:latin typeface="+mn-ea"/>
              </a:rPr>
              <a:t>기 제</a:t>
            </a:r>
            <a:r>
              <a:rPr lang="en-US" altLang="ko-KR" dirty="0" smtClean="0">
                <a:latin typeface="+mn-ea"/>
              </a:rPr>
              <a:t>2</a:t>
            </a:r>
            <a:r>
              <a:rPr lang="ko-KR" altLang="en-US" dirty="0" smtClean="0">
                <a:latin typeface="+mn-ea"/>
              </a:rPr>
              <a:t>차 전원회의 개최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경제</a:t>
            </a:r>
            <a:r>
              <a:rPr lang="en-US" altLang="ko-KR" dirty="0" smtClean="0">
                <a:latin typeface="+mn-ea"/>
              </a:rPr>
              <a:t>-</a:t>
            </a:r>
            <a:r>
              <a:rPr lang="ko-KR" altLang="en-US" dirty="0" err="1" smtClean="0">
                <a:latin typeface="+mn-ea"/>
              </a:rPr>
              <a:t>핵무력</a:t>
            </a:r>
            <a:r>
              <a:rPr lang="ko-KR" altLang="en-US" dirty="0" smtClean="0">
                <a:latin typeface="+mn-ea"/>
              </a:rPr>
              <a:t> </a:t>
            </a:r>
            <a:r>
              <a:rPr lang="ko-KR" altLang="en-US" dirty="0" err="1" smtClean="0">
                <a:latin typeface="+mn-ea"/>
              </a:rPr>
              <a:t>병진노선</a:t>
            </a:r>
            <a:r>
              <a:rPr lang="ko-KR" altLang="en-US" dirty="0" smtClean="0">
                <a:latin typeface="+mn-ea"/>
              </a:rPr>
              <a:t> 지속적 추진과 자력갱생을 통한 대북제재 극복 강조</a:t>
            </a:r>
            <a:endParaRPr lang="en-US" altLang="ko-KR" dirty="0" smtClean="0">
              <a:latin typeface="+mn-ea"/>
            </a:endParaRPr>
          </a:p>
          <a:p>
            <a:pPr marL="285750" indent="-28575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2018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4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20</a:t>
            </a:r>
            <a:r>
              <a:rPr lang="ko-KR" altLang="en-US" dirty="0" smtClean="0">
                <a:latin typeface="+mn-ea"/>
              </a:rPr>
              <a:t>일 제</a:t>
            </a:r>
            <a:r>
              <a:rPr lang="en-US" altLang="ko-KR" dirty="0" smtClean="0">
                <a:latin typeface="+mn-ea"/>
              </a:rPr>
              <a:t>7</a:t>
            </a:r>
            <a:r>
              <a:rPr lang="ko-KR" altLang="en-US" dirty="0" smtClean="0">
                <a:latin typeface="+mn-ea"/>
              </a:rPr>
              <a:t>기 제</a:t>
            </a:r>
            <a:r>
              <a:rPr lang="en-US" altLang="ko-KR" dirty="0" smtClean="0">
                <a:latin typeface="+mn-ea"/>
              </a:rPr>
              <a:t>3</a:t>
            </a:r>
            <a:r>
              <a:rPr lang="ko-KR" altLang="en-US" dirty="0" smtClean="0">
                <a:latin typeface="+mn-ea"/>
              </a:rPr>
              <a:t>차 전원회의 개최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0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새로운 전략노선으로 경제건설 </a:t>
            </a:r>
            <a:r>
              <a:rPr lang="ko-KR" altLang="en-US" dirty="0" err="1" smtClean="0">
                <a:latin typeface="+mn-ea"/>
              </a:rPr>
              <a:t>총력집중</a:t>
            </a:r>
            <a:r>
              <a:rPr lang="ko-KR" altLang="en-US" dirty="0" smtClean="0">
                <a:latin typeface="+mn-ea"/>
              </a:rPr>
              <a:t> 노선 선언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8186" y="183544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나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조직과 기능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15562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2350638" cy="523220"/>
            <a:chOff x="395536" y="951111"/>
            <a:chExt cx="2266008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21219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Ⅳ.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권력구조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8186" y="123672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노동당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6468" y="2238648"/>
            <a:ext cx="11669464" cy="403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ko-KR" altLang="en-US" dirty="0" smtClean="0">
                <a:latin typeface="+mn-ea"/>
              </a:rPr>
              <a:t>당대회나 당중앙위원회 전원회의가 장기간 개최되지 않는 경우 당중앙위원회 정치국과 정치국 상무위원회가 당내 의사결정 담당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당내 모든 정책 결정 주도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0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- 1980</a:t>
            </a:r>
            <a:r>
              <a:rPr lang="ko-KR" altLang="en-US" dirty="0" smtClean="0">
                <a:latin typeface="+mn-ea"/>
              </a:rPr>
              <a:t>년 제</a:t>
            </a:r>
            <a:r>
              <a:rPr lang="en-US" altLang="ko-KR" dirty="0" smtClean="0">
                <a:latin typeface="+mn-ea"/>
              </a:rPr>
              <a:t>6</a:t>
            </a:r>
            <a:r>
              <a:rPr lang="ko-KR" altLang="en-US" dirty="0" smtClean="0">
                <a:latin typeface="+mn-ea"/>
              </a:rPr>
              <a:t>차 당대회에서 당중앙위원회 정치국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정치국 상무위원회 신설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0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김정일 시대에는 거의 운용되지 않음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김정일 단일 정치국 상무위원 체제로 전락</a:t>
            </a:r>
            <a:r>
              <a:rPr lang="en-US" altLang="ko-KR" dirty="0" smtClean="0">
                <a:latin typeface="+mn-ea"/>
              </a:rPr>
              <a:t>)</a:t>
            </a:r>
          </a:p>
          <a:p>
            <a:pPr fontAlgn="base">
              <a:lnSpc>
                <a:spcPct val="20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- 2010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ko-KR" altLang="en-US" dirty="0" smtClean="0">
                <a:latin typeface="+mn-ea"/>
              </a:rPr>
              <a:t>당중앙위원회 정치국이 제</a:t>
            </a:r>
            <a:r>
              <a:rPr lang="en-US" altLang="ko-KR" dirty="0" smtClean="0">
                <a:latin typeface="+mn-ea"/>
              </a:rPr>
              <a:t>3</a:t>
            </a:r>
            <a:r>
              <a:rPr lang="ko-KR" altLang="en-US" dirty="0" smtClean="0">
                <a:latin typeface="+mn-ea"/>
              </a:rPr>
              <a:t>차 </a:t>
            </a:r>
            <a:r>
              <a:rPr lang="ko-KR" altLang="en-US" dirty="0" err="1" smtClean="0">
                <a:latin typeface="+mn-ea"/>
              </a:rPr>
              <a:t>당대표자회</a:t>
            </a:r>
            <a:r>
              <a:rPr lang="en-US" altLang="ko-KR" dirty="0" smtClean="0">
                <a:latin typeface="+mn-ea"/>
              </a:rPr>
              <a:t>(2010.9.28) </a:t>
            </a:r>
            <a:r>
              <a:rPr lang="ko-KR" altLang="en-US" dirty="0" smtClean="0">
                <a:latin typeface="+mn-ea"/>
              </a:rPr>
              <a:t>소집 결정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8186" y="183544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나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조직과 기능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47207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2350638" cy="523220"/>
            <a:chOff x="395536" y="951111"/>
            <a:chExt cx="2266008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21219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Ⅳ.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권력구조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8186" y="123672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노동당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6468" y="2238648"/>
            <a:ext cx="1166946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ko-KR" altLang="en-US" dirty="0" smtClean="0">
                <a:latin typeface="+mn-ea"/>
              </a:rPr>
              <a:t>김정은 집권 이후 당중앙위원회 정치국 위상 복원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장성택 숙청 등 주요 안건들이 당 정치국 회의 또는 정치국 확대회의를 통해 결정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0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- 2016</a:t>
            </a:r>
            <a:r>
              <a:rPr lang="ko-KR" altLang="en-US" dirty="0" smtClean="0">
                <a:latin typeface="+mn-ea"/>
              </a:rPr>
              <a:t>년 제</a:t>
            </a:r>
            <a:r>
              <a:rPr lang="en-US" altLang="ko-KR" dirty="0" smtClean="0">
                <a:latin typeface="+mn-ea"/>
              </a:rPr>
              <a:t>7</a:t>
            </a:r>
            <a:r>
              <a:rPr lang="ko-KR" altLang="en-US" dirty="0" smtClean="0">
                <a:latin typeface="+mn-ea"/>
              </a:rPr>
              <a:t>차 당대회에서 정치국 상무위원을 새롭게 조직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김정은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김영남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황병서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박봉주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err="1" smtClean="0">
                <a:latin typeface="+mn-ea"/>
              </a:rPr>
              <a:t>최료해</a:t>
            </a:r>
            <a:r>
              <a:rPr lang="en-US" altLang="ko-KR" dirty="0" smtClean="0">
                <a:latin typeface="+mn-ea"/>
              </a:rPr>
              <a:t>)</a:t>
            </a:r>
          </a:p>
          <a:p>
            <a:pPr fontAlgn="base">
              <a:lnSpc>
                <a:spcPct val="20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- 2018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4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9</a:t>
            </a:r>
            <a:r>
              <a:rPr lang="ko-KR" altLang="en-US" dirty="0" smtClean="0">
                <a:latin typeface="+mn-ea"/>
              </a:rPr>
              <a:t>일 당중앙위원회 정치국 회의 개최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남북정상회담 합의 내용 공개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북미대화 의제 논의</a:t>
            </a:r>
            <a:r>
              <a:rPr lang="en-US" altLang="ko-KR" dirty="0" smtClean="0">
                <a:latin typeface="+mn-ea"/>
              </a:rPr>
              <a:t>)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8186" y="183544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나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조직과 기능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86348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2350638" cy="523220"/>
            <a:chOff x="395536" y="951111"/>
            <a:chExt cx="2266008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21219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Ⅳ.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권력구조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8186" y="123672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2. </a:t>
            </a:r>
            <a:r>
              <a:rPr lang="ko-KR" altLang="en-US" b="1" dirty="0" smtClean="0"/>
              <a:t>중앙 국가기관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6468" y="2238648"/>
            <a:ext cx="11669464" cy="3344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ko-KR" altLang="en-US" dirty="0" smtClean="0">
                <a:latin typeface="+mn-ea"/>
              </a:rPr>
              <a:t>국무위원회는 국가주권의 최고정책</a:t>
            </a:r>
            <a:r>
              <a:rPr lang="ko-KR" altLang="en-US" dirty="0" smtClean="0">
                <a:latin typeface="+mn-ea"/>
              </a:rPr>
              <a:t>기관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- 2016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6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29</a:t>
            </a:r>
            <a:r>
              <a:rPr lang="ko-KR" altLang="en-US" dirty="0" smtClean="0">
                <a:latin typeface="+mn-ea"/>
              </a:rPr>
              <a:t>일 최고인민회의 제</a:t>
            </a:r>
            <a:r>
              <a:rPr lang="en-US" altLang="ko-KR" dirty="0" smtClean="0">
                <a:latin typeface="+mn-ea"/>
              </a:rPr>
              <a:t>13</a:t>
            </a:r>
            <a:r>
              <a:rPr lang="ko-KR" altLang="en-US" dirty="0" smtClean="0">
                <a:latin typeface="+mn-ea"/>
              </a:rPr>
              <a:t>기 제</a:t>
            </a:r>
            <a:r>
              <a:rPr lang="en-US" altLang="ko-KR" dirty="0" smtClean="0">
                <a:latin typeface="+mn-ea"/>
              </a:rPr>
              <a:t>4</a:t>
            </a:r>
            <a:r>
              <a:rPr lang="ko-KR" altLang="en-US" dirty="0" smtClean="0">
                <a:latin typeface="+mn-ea"/>
              </a:rPr>
              <a:t>차 회의에서 국방위원회를 국무위원회로 개편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0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국방 건설 사업을 </a:t>
            </a:r>
            <a:r>
              <a:rPr lang="ko-KR" altLang="en-US" dirty="0" err="1" smtClean="0">
                <a:latin typeface="+mn-ea"/>
              </a:rPr>
              <a:t>비로한</a:t>
            </a:r>
            <a:r>
              <a:rPr lang="ko-KR" altLang="en-US" dirty="0" smtClean="0">
                <a:latin typeface="+mn-ea"/>
              </a:rPr>
              <a:t> 국가의 중요 정책 토의 및 결정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0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err="1" smtClean="0">
                <a:latin typeface="+mn-ea"/>
              </a:rPr>
              <a:t>국무위원장</a:t>
            </a:r>
            <a:r>
              <a:rPr lang="ko-KR" altLang="en-US" dirty="0" smtClean="0">
                <a:latin typeface="+mn-ea"/>
              </a:rPr>
              <a:t> 명령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err="1" smtClean="0">
                <a:latin typeface="+mn-ea"/>
              </a:rPr>
              <a:t>국무위</a:t>
            </a:r>
            <a:r>
              <a:rPr lang="ko-KR" altLang="en-US" dirty="0" smtClean="0">
                <a:latin typeface="+mn-ea"/>
              </a:rPr>
              <a:t> 결정</a:t>
            </a:r>
            <a:r>
              <a:rPr lang="en-US" altLang="ko-KR" dirty="0" smtClean="0">
                <a:latin typeface="+mn-ea"/>
              </a:rPr>
              <a:t>/</a:t>
            </a:r>
            <a:r>
              <a:rPr lang="ko-KR" altLang="en-US" dirty="0" smtClean="0">
                <a:latin typeface="+mn-ea"/>
              </a:rPr>
              <a:t>지시</a:t>
            </a:r>
            <a:r>
              <a:rPr lang="en-US" altLang="ko-KR" dirty="0" smtClean="0">
                <a:latin typeface="+mn-ea"/>
              </a:rPr>
              <a:t>/</a:t>
            </a:r>
            <a:r>
              <a:rPr lang="ko-KR" altLang="en-US" dirty="0" smtClean="0">
                <a:latin typeface="+mn-ea"/>
              </a:rPr>
              <a:t>집행 등 감독 및 대책 수립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0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국가기관의 결정 및 지시 폐지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8186" y="183544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가</a:t>
            </a:r>
            <a:r>
              <a:rPr lang="en-US" altLang="ko-KR" b="1" dirty="0" smtClean="0"/>
              <a:t>. </a:t>
            </a:r>
            <a:r>
              <a:rPr lang="ko-KR" altLang="en-US" b="1" dirty="0" err="1" smtClean="0"/>
              <a:t>국무위원회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7959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2350638" cy="523220"/>
            <a:chOff x="395536" y="951111"/>
            <a:chExt cx="2266008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21219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Ⅳ.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권력구조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8186" y="123672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2. </a:t>
            </a:r>
            <a:r>
              <a:rPr lang="ko-KR" altLang="en-US" b="1" dirty="0" smtClean="0"/>
              <a:t>중앙 국가기관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6468" y="2238648"/>
            <a:ext cx="11669464" cy="4088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ko-KR" altLang="en-US" dirty="0" smtClean="0">
                <a:latin typeface="+mn-ea"/>
              </a:rPr>
              <a:t>국무위원장은 북한의 최고영도자로서 국가의 무력 일체를 지휘</a:t>
            </a:r>
            <a:r>
              <a:rPr lang="en-US" altLang="ko-KR" dirty="0" smtClean="0">
                <a:latin typeface="+mn-ea"/>
              </a:rPr>
              <a:t>/</a:t>
            </a:r>
            <a:r>
              <a:rPr lang="ko-KR" altLang="en-US" dirty="0" smtClean="0">
                <a:latin typeface="+mn-ea"/>
              </a:rPr>
              <a:t>통솔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대내외 사업을 비롯한 국가사업 전반 지도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 smtClean="0">
                <a:latin typeface="+mn-ea"/>
              </a:rPr>
              <a:t>   - </a:t>
            </a:r>
            <a:r>
              <a:rPr lang="ko-KR" altLang="en-US" dirty="0" smtClean="0">
                <a:latin typeface="+mn-ea"/>
              </a:rPr>
              <a:t>중요 간부의 임명 및 해임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0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외국과의 조약 비준과 폐기 결정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0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err="1" smtClean="0">
                <a:latin typeface="+mn-ea"/>
              </a:rPr>
              <a:t>특사권</a:t>
            </a:r>
            <a:r>
              <a:rPr lang="ko-KR" altLang="en-US" dirty="0" smtClean="0">
                <a:latin typeface="+mn-ea"/>
              </a:rPr>
              <a:t> 행상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0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전쟁 시 국가방위위원회 조직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8186" y="183544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가</a:t>
            </a:r>
            <a:r>
              <a:rPr lang="en-US" altLang="ko-KR" b="1" dirty="0" smtClean="0"/>
              <a:t>. </a:t>
            </a:r>
            <a:r>
              <a:rPr lang="ko-KR" altLang="en-US" b="1" dirty="0" err="1" smtClean="0"/>
              <a:t>국무위원회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68605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2350638" cy="523220"/>
            <a:chOff x="395536" y="951111"/>
            <a:chExt cx="2266008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21219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Ⅳ.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권력구조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8186" y="123672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2. </a:t>
            </a:r>
            <a:r>
              <a:rPr lang="ko-KR" altLang="en-US" b="1" dirty="0" smtClean="0"/>
              <a:t>중앙 국가기관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6468" y="2238648"/>
            <a:ext cx="11669464" cy="3483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ko-KR" altLang="en-US" dirty="0" smtClean="0">
                <a:latin typeface="+mn-ea"/>
              </a:rPr>
              <a:t>명목상 입법 기구인 </a:t>
            </a:r>
            <a:r>
              <a:rPr lang="en-US" altLang="ko-KR" dirty="0" smtClean="0">
                <a:latin typeface="+mn-ea"/>
              </a:rPr>
              <a:t>‘</a:t>
            </a:r>
            <a:r>
              <a:rPr lang="ko-KR" altLang="en-US" dirty="0" smtClean="0">
                <a:latin typeface="+mn-ea"/>
              </a:rPr>
              <a:t>최고인민회의</a:t>
            </a:r>
            <a:r>
              <a:rPr lang="en-US" altLang="ko-KR" dirty="0" smtClean="0">
                <a:latin typeface="+mn-ea"/>
              </a:rPr>
              <a:t>’</a:t>
            </a:r>
            <a:r>
              <a:rPr lang="ko-KR" altLang="en-US" dirty="0" smtClean="0">
                <a:latin typeface="+mn-ea"/>
              </a:rPr>
              <a:t>와 입법 및 국가대표 조직인 </a:t>
            </a:r>
            <a:r>
              <a:rPr lang="en-US" altLang="ko-KR" dirty="0" smtClean="0">
                <a:latin typeface="+mn-ea"/>
              </a:rPr>
              <a:t>‘</a:t>
            </a:r>
            <a:r>
              <a:rPr lang="ko-KR" altLang="en-US" dirty="0" smtClean="0">
                <a:latin typeface="+mn-ea"/>
              </a:rPr>
              <a:t>최고인민회의 상임위원회</a:t>
            </a:r>
            <a:r>
              <a:rPr lang="en-US" altLang="ko-KR" dirty="0" smtClean="0">
                <a:latin typeface="+mn-ea"/>
              </a:rPr>
              <a:t>’ </a:t>
            </a:r>
            <a:r>
              <a:rPr lang="ko-KR" altLang="en-US" dirty="0" smtClean="0">
                <a:latin typeface="+mn-ea"/>
              </a:rPr>
              <a:t>존재</a:t>
            </a:r>
            <a:endParaRPr lang="en-US" altLang="ko-KR" dirty="0" smtClean="0">
              <a:latin typeface="+mn-ea"/>
            </a:endParaRP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ko-KR" altLang="en-US" dirty="0" smtClean="0">
                <a:latin typeface="+mn-ea"/>
              </a:rPr>
              <a:t>최고인민회의는 헌법상으로는 중요한 권한을 가짐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</a:t>
            </a:r>
            <a:r>
              <a:rPr lang="en-US" altLang="ko-KR" dirty="0" smtClean="0">
                <a:latin typeface="+mn-ea"/>
              </a:rPr>
              <a:t>- </a:t>
            </a:r>
            <a:r>
              <a:rPr lang="ko-KR" altLang="en-US" dirty="0" smtClean="0">
                <a:latin typeface="+mn-ea"/>
              </a:rPr>
              <a:t>헌법 및 법령 제정 또는 수정 및 보충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0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대내외 정책의 기본 원칙 확립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0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err="1" smtClean="0">
                <a:latin typeface="+mn-ea"/>
              </a:rPr>
              <a:t>국무위원회</a:t>
            </a:r>
            <a:r>
              <a:rPr lang="ko-KR" altLang="en-US" dirty="0" smtClean="0">
                <a:latin typeface="+mn-ea"/>
              </a:rPr>
              <a:t> 위원장과 위원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최고인민회의 상임위원장과 위원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내각 총리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중앙재판소장 선출 및 소환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8186" y="183544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나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최고인민회의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26850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2350638" cy="523220"/>
            <a:chOff x="395536" y="951111"/>
            <a:chExt cx="2266008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21219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Ⅳ.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권력구조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8186" y="123672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2. </a:t>
            </a:r>
            <a:r>
              <a:rPr lang="ko-KR" altLang="en-US" b="1" dirty="0" smtClean="0"/>
              <a:t>중앙 국가기관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6468" y="2238648"/>
            <a:ext cx="11669464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내각 총리의 제의에 의한 내각 성원 임명 및 </a:t>
            </a:r>
            <a:r>
              <a:rPr lang="ko-KR" altLang="en-US" dirty="0" err="1" smtClean="0">
                <a:latin typeface="+mn-ea"/>
              </a:rPr>
              <a:t>중앙검찰소</a:t>
            </a:r>
            <a:r>
              <a:rPr lang="ko-KR" altLang="en-US" dirty="0" smtClean="0">
                <a:latin typeface="+mn-ea"/>
              </a:rPr>
              <a:t> 임명</a:t>
            </a:r>
            <a:r>
              <a:rPr lang="en-US" altLang="ko-KR" dirty="0" smtClean="0">
                <a:latin typeface="+mn-ea"/>
              </a:rPr>
              <a:t>/</a:t>
            </a:r>
            <a:r>
              <a:rPr lang="ko-KR" altLang="en-US" dirty="0" smtClean="0">
                <a:latin typeface="+mn-ea"/>
              </a:rPr>
              <a:t>해임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0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인민경제발전계획 및 국가예산 심의</a:t>
            </a:r>
            <a:r>
              <a:rPr lang="en-US" altLang="ko-KR" dirty="0" smtClean="0">
                <a:latin typeface="+mn-ea"/>
              </a:rPr>
              <a:t>/</a:t>
            </a:r>
            <a:r>
              <a:rPr lang="ko-KR" altLang="en-US" dirty="0" smtClean="0">
                <a:latin typeface="+mn-ea"/>
              </a:rPr>
              <a:t>승인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0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외국과의 조약 비준 및 </a:t>
            </a:r>
            <a:r>
              <a:rPr lang="ko-KR" altLang="en-US" dirty="0" err="1" smtClean="0">
                <a:latin typeface="+mn-ea"/>
              </a:rPr>
              <a:t>폐기권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0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그러나 최고인민회의 권한은 명목에 불과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소집 기간이 짧기 때문</a:t>
            </a:r>
            <a:r>
              <a:rPr lang="en-US" altLang="ko-KR" dirty="0" smtClean="0">
                <a:latin typeface="+mn-ea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8186" y="1835448"/>
            <a:ext cx="35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나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최고인민회의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16220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8660058" cy="523220"/>
            <a:chOff x="395536" y="951111"/>
            <a:chExt cx="8348266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820425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Ⅴ.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제</a:t>
              </a:r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14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기 최고인민회의 대의원 선거결과와 시사점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8186" y="1236728"/>
            <a:ext cx="5008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14</a:t>
            </a:r>
            <a:r>
              <a:rPr lang="ko-KR" altLang="en-US" b="1" dirty="0" smtClean="0"/>
              <a:t>기 최고인민회의 대의원 선거 결과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4931" y="1876761"/>
            <a:ext cx="11342269" cy="4503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3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10</a:t>
            </a:r>
            <a:r>
              <a:rPr lang="ko-KR" altLang="en-US" dirty="0" smtClean="0">
                <a:latin typeface="+mn-ea"/>
              </a:rPr>
              <a:t>일 제</a:t>
            </a:r>
            <a:r>
              <a:rPr lang="en-US" altLang="ko-KR" dirty="0" smtClean="0">
                <a:latin typeface="+mn-ea"/>
              </a:rPr>
              <a:t>14</a:t>
            </a:r>
            <a:r>
              <a:rPr lang="ko-KR" altLang="en-US" dirty="0" smtClean="0">
                <a:latin typeface="+mn-ea"/>
              </a:rPr>
              <a:t>기 최고인민회의 대의원 선거 실시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전체 선거권자의 </a:t>
            </a:r>
            <a:r>
              <a:rPr lang="en-US" altLang="ko-KR" dirty="0" smtClean="0">
                <a:latin typeface="+mn-ea"/>
              </a:rPr>
              <a:t>99.9% </a:t>
            </a:r>
            <a:r>
              <a:rPr lang="ko-KR" altLang="en-US" dirty="0" smtClean="0">
                <a:latin typeface="+mn-ea"/>
              </a:rPr>
              <a:t>참여율과 </a:t>
            </a:r>
            <a:r>
              <a:rPr lang="en-US" altLang="ko-KR" dirty="0" smtClean="0">
                <a:latin typeface="+mn-ea"/>
              </a:rPr>
              <a:t>100% </a:t>
            </a:r>
            <a:r>
              <a:rPr lang="ko-KR" altLang="en-US" dirty="0" smtClean="0">
                <a:latin typeface="+mn-ea"/>
              </a:rPr>
              <a:t>찬성률 달성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제</a:t>
            </a:r>
            <a:r>
              <a:rPr lang="en-US" altLang="ko-KR" dirty="0" smtClean="0">
                <a:latin typeface="+mn-ea"/>
              </a:rPr>
              <a:t>13</a:t>
            </a:r>
            <a:r>
              <a:rPr lang="ko-KR" altLang="en-US" dirty="0" smtClean="0">
                <a:latin typeface="+mn-ea"/>
              </a:rPr>
              <a:t>기</a:t>
            </a:r>
            <a:r>
              <a:rPr lang="en-US" altLang="ko-KR" dirty="0" smtClean="0">
                <a:latin typeface="+mn-ea"/>
              </a:rPr>
              <a:t>(2014.3.9)</a:t>
            </a:r>
            <a:r>
              <a:rPr lang="ko-KR" altLang="en-US" dirty="0" smtClean="0">
                <a:latin typeface="+mn-ea"/>
              </a:rPr>
              <a:t> 대의원 </a:t>
            </a:r>
            <a:r>
              <a:rPr lang="en-US" altLang="ko-KR" dirty="0" smtClean="0">
                <a:latin typeface="+mn-ea"/>
              </a:rPr>
              <a:t>687</a:t>
            </a:r>
            <a:r>
              <a:rPr lang="ko-KR" altLang="en-US" dirty="0" smtClean="0">
                <a:latin typeface="+mn-ea"/>
              </a:rPr>
              <a:t>명 중 </a:t>
            </a:r>
            <a:r>
              <a:rPr lang="en-US" altLang="ko-KR" dirty="0" smtClean="0">
                <a:latin typeface="+mn-ea"/>
              </a:rPr>
              <a:t>340</a:t>
            </a:r>
            <a:r>
              <a:rPr lang="ko-KR" altLang="en-US" dirty="0" smtClean="0">
                <a:latin typeface="+mn-ea"/>
              </a:rPr>
              <a:t>여 명 교체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 smtClean="0">
                <a:latin typeface="+mn-ea"/>
              </a:rPr>
              <a:t>   - </a:t>
            </a:r>
            <a:r>
              <a:rPr lang="ko-KR" altLang="en-US" dirty="0" smtClean="0">
                <a:latin typeface="+mn-ea"/>
              </a:rPr>
              <a:t>대의원 임기 </a:t>
            </a:r>
            <a:r>
              <a:rPr lang="en-US" altLang="ko-KR" dirty="0" smtClean="0">
                <a:latin typeface="+mn-ea"/>
              </a:rPr>
              <a:t>5</a:t>
            </a:r>
            <a:r>
              <a:rPr lang="ko-KR" altLang="en-US" dirty="0" smtClean="0">
                <a:latin typeface="+mn-ea"/>
              </a:rPr>
              <a:t>년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각 선거구에 등록된 단일 후보에 대한 찬반 투표 진행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북한 정권 최초로 최고지도자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김정은</a:t>
            </a:r>
            <a:r>
              <a:rPr lang="en-US" altLang="ko-KR" dirty="0" smtClean="0">
                <a:latin typeface="+mn-ea"/>
              </a:rPr>
              <a:t>)</a:t>
            </a:r>
            <a:r>
              <a:rPr lang="ko-KR" altLang="en-US" dirty="0" smtClean="0">
                <a:latin typeface="+mn-ea"/>
              </a:rPr>
              <a:t>가 대의원 후보로 출마하지 않음</a:t>
            </a:r>
            <a:endParaRPr lang="en-US" altLang="ko-KR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474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8660058" cy="523220"/>
            <a:chOff x="395536" y="951111"/>
            <a:chExt cx="8348266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820425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Ⅴ.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제</a:t>
              </a:r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14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기 최고인민회의 대의원 선거결과와 시사점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8186" y="1236728"/>
            <a:ext cx="5008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14</a:t>
            </a:r>
            <a:r>
              <a:rPr lang="ko-KR" altLang="en-US" b="1" dirty="0" smtClean="0"/>
              <a:t>기 최고인민회의 대의원 선거 결과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7" y="1876761"/>
            <a:ext cx="11491664" cy="4452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ko-KR" altLang="en-US" dirty="0" err="1" smtClean="0">
                <a:latin typeface="+mn-ea"/>
              </a:rPr>
              <a:t>김여정</a:t>
            </a:r>
            <a:r>
              <a:rPr lang="ko-KR" altLang="en-US" dirty="0" smtClean="0">
                <a:latin typeface="+mn-ea"/>
              </a:rPr>
              <a:t> 노동당 제</a:t>
            </a:r>
            <a:r>
              <a:rPr lang="en-US" altLang="ko-KR" dirty="0" smtClean="0">
                <a:latin typeface="+mn-ea"/>
              </a:rPr>
              <a:t>1</a:t>
            </a:r>
            <a:r>
              <a:rPr lang="ko-KR" altLang="en-US" dirty="0" smtClean="0">
                <a:latin typeface="+mn-ea"/>
              </a:rPr>
              <a:t>부부장과 남북관계 총괄 및 대미협상 등 </a:t>
            </a:r>
            <a:r>
              <a:rPr lang="ko-KR" altLang="en-US" dirty="0" err="1" smtClean="0">
                <a:latin typeface="+mn-ea"/>
              </a:rPr>
              <a:t>외교라인</a:t>
            </a:r>
            <a:r>
              <a:rPr lang="ko-KR" altLang="en-US" dirty="0" smtClean="0">
                <a:latin typeface="+mn-ea"/>
              </a:rPr>
              <a:t> 인사들이 대의원으로 최초 선출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남한 </a:t>
            </a:r>
            <a:r>
              <a:rPr lang="en-US" altLang="ko-KR" dirty="0" smtClean="0">
                <a:latin typeface="+mn-ea"/>
              </a:rPr>
              <a:t>: </a:t>
            </a:r>
            <a:r>
              <a:rPr lang="ko-KR" altLang="en-US" dirty="0" err="1" smtClean="0">
                <a:latin typeface="+mn-ea"/>
              </a:rPr>
              <a:t>김여정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노동당 제</a:t>
            </a:r>
            <a:r>
              <a:rPr lang="en-US" altLang="ko-KR" dirty="0" smtClean="0">
                <a:latin typeface="+mn-ea"/>
              </a:rPr>
              <a:t>1</a:t>
            </a:r>
            <a:r>
              <a:rPr lang="ko-KR" altLang="en-US" dirty="0" smtClean="0">
                <a:latin typeface="+mn-ea"/>
              </a:rPr>
              <a:t>부부장</a:t>
            </a:r>
            <a:r>
              <a:rPr lang="en-US" altLang="ko-KR" dirty="0" smtClean="0">
                <a:latin typeface="+mn-ea"/>
              </a:rPr>
              <a:t>), </a:t>
            </a:r>
            <a:r>
              <a:rPr lang="ko-KR" altLang="en-US" dirty="0" smtClean="0">
                <a:latin typeface="+mn-ea"/>
              </a:rPr>
              <a:t>김영철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당 부위원장 겸 노동당 통일전선부장</a:t>
            </a:r>
            <a:r>
              <a:rPr lang="en-US" altLang="ko-KR" dirty="0" smtClean="0">
                <a:latin typeface="+mn-ea"/>
              </a:rPr>
              <a:t>), </a:t>
            </a:r>
            <a:r>
              <a:rPr lang="ko-KR" altLang="en-US" dirty="0" err="1" smtClean="0">
                <a:latin typeface="+mn-ea"/>
              </a:rPr>
              <a:t>리선권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조국평화통일위원장</a:t>
            </a:r>
            <a:r>
              <a:rPr lang="en-US" altLang="ko-KR" dirty="0" smtClean="0">
                <a:latin typeface="+mn-ea"/>
              </a:rPr>
              <a:t>), </a:t>
            </a:r>
            <a:r>
              <a:rPr lang="ko-KR" altLang="en-US" dirty="0" smtClean="0">
                <a:latin typeface="+mn-ea"/>
              </a:rPr>
              <a:t>리종혁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조선아시아태평양평화위원회 부위원장</a:t>
            </a:r>
            <a:r>
              <a:rPr lang="en-US" altLang="ko-KR" dirty="0" smtClean="0">
                <a:latin typeface="+mn-ea"/>
              </a:rPr>
              <a:t>)</a:t>
            </a: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 smtClean="0">
                <a:latin typeface="+mn-ea"/>
              </a:rPr>
              <a:t>   - </a:t>
            </a:r>
            <a:r>
              <a:rPr lang="ko-KR" altLang="en-US" dirty="0" smtClean="0">
                <a:latin typeface="+mn-ea"/>
              </a:rPr>
              <a:t>미국 </a:t>
            </a:r>
            <a:r>
              <a:rPr lang="en-US" altLang="ko-KR" dirty="0" smtClean="0">
                <a:latin typeface="+mn-ea"/>
              </a:rPr>
              <a:t>: </a:t>
            </a:r>
            <a:r>
              <a:rPr lang="ko-KR" altLang="en-US" dirty="0" smtClean="0">
                <a:latin typeface="+mn-ea"/>
              </a:rPr>
              <a:t>리용호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외무상</a:t>
            </a:r>
            <a:r>
              <a:rPr lang="en-US" altLang="ko-KR" dirty="0" smtClean="0">
                <a:latin typeface="+mn-ea"/>
              </a:rPr>
              <a:t>), </a:t>
            </a:r>
            <a:r>
              <a:rPr lang="ko-KR" altLang="en-US" dirty="0" smtClean="0">
                <a:latin typeface="+mn-ea"/>
              </a:rPr>
              <a:t>최선희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외무성 부상</a:t>
            </a:r>
            <a:r>
              <a:rPr lang="en-US" altLang="ko-KR" dirty="0" smtClean="0">
                <a:latin typeface="+mn-ea"/>
              </a:rPr>
              <a:t>) *</a:t>
            </a:r>
            <a:r>
              <a:rPr lang="ko-KR" altLang="en-US" dirty="0" smtClean="0">
                <a:latin typeface="+mn-ea"/>
              </a:rPr>
              <a:t>제</a:t>
            </a:r>
            <a:r>
              <a:rPr lang="en-US" altLang="ko-KR" dirty="0" smtClean="0">
                <a:latin typeface="+mn-ea"/>
              </a:rPr>
              <a:t>1</a:t>
            </a:r>
            <a:r>
              <a:rPr lang="ko-KR" altLang="en-US" dirty="0" smtClean="0">
                <a:latin typeface="+mn-ea"/>
              </a:rPr>
              <a:t>차 회의에서 외무성 제</a:t>
            </a:r>
            <a:r>
              <a:rPr lang="en-US" altLang="ko-KR" dirty="0" smtClean="0">
                <a:latin typeface="+mn-ea"/>
              </a:rPr>
              <a:t>1</a:t>
            </a:r>
            <a:r>
              <a:rPr lang="ko-KR" altLang="en-US" dirty="0" smtClean="0">
                <a:latin typeface="+mn-ea"/>
              </a:rPr>
              <a:t>부상으로 승진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중국 </a:t>
            </a:r>
            <a:r>
              <a:rPr lang="en-US" altLang="ko-KR" dirty="0" smtClean="0">
                <a:latin typeface="+mn-ea"/>
              </a:rPr>
              <a:t>: </a:t>
            </a:r>
            <a:r>
              <a:rPr lang="ko-KR" altLang="en-US" dirty="0" smtClean="0">
                <a:latin typeface="+mn-ea"/>
              </a:rPr>
              <a:t>김성남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노동당 국제부 제</a:t>
            </a:r>
            <a:r>
              <a:rPr lang="en-US" altLang="ko-KR" dirty="0" smtClean="0">
                <a:latin typeface="+mn-ea"/>
              </a:rPr>
              <a:t>1</a:t>
            </a:r>
            <a:r>
              <a:rPr lang="ko-KR" altLang="en-US" dirty="0" smtClean="0">
                <a:latin typeface="+mn-ea"/>
              </a:rPr>
              <a:t>부부장</a:t>
            </a:r>
            <a:r>
              <a:rPr lang="en-US" altLang="ko-KR" dirty="0" smtClean="0">
                <a:latin typeface="+mn-ea"/>
              </a:rPr>
              <a:t>), </a:t>
            </a:r>
            <a:r>
              <a:rPr lang="ko-KR" altLang="en-US" dirty="0" err="1" smtClean="0">
                <a:latin typeface="+mn-ea"/>
              </a:rPr>
              <a:t>리길성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외무성 중국담당 부상</a:t>
            </a:r>
            <a:r>
              <a:rPr lang="en-US" altLang="ko-KR" dirty="0" smtClean="0">
                <a:latin typeface="+mn-ea"/>
              </a:rPr>
              <a:t>), </a:t>
            </a:r>
            <a:r>
              <a:rPr lang="ko-KR" altLang="en-US" dirty="0" smtClean="0">
                <a:latin typeface="+mn-ea"/>
              </a:rPr>
              <a:t>지재룡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주중 북한대사</a:t>
            </a:r>
            <a:r>
              <a:rPr lang="en-US" altLang="ko-KR" dirty="0" smtClean="0">
                <a:latin typeface="+mn-ea"/>
              </a:rPr>
              <a:t>)</a:t>
            </a: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러시아</a:t>
            </a:r>
            <a:r>
              <a:rPr lang="en-US" altLang="ko-KR" dirty="0" smtClean="0">
                <a:latin typeface="+mn-ea"/>
              </a:rPr>
              <a:t>: </a:t>
            </a:r>
            <a:r>
              <a:rPr lang="ko-KR" altLang="en-US" dirty="0" err="1" smtClean="0">
                <a:latin typeface="+mn-ea"/>
              </a:rPr>
              <a:t>김창선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err="1" smtClean="0">
                <a:latin typeface="+mn-ea"/>
              </a:rPr>
              <a:t>국무위원회</a:t>
            </a:r>
            <a:r>
              <a:rPr lang="ko-KR" altLang="en-US" dirty="0" smtClean="0">
                <a:latin typeface="+mn-ea"/>
              </a:rPr>
              <a:t> 부상 겸 김정은 </a:t>
            </a:r>
            <a:r>
              <a:rPr lang="ko-KR" altLang="en-US" dirty="0" err="1" smtClean="0">
                <a:latin typeface="+mn-ea"/>
              </a:rPr>
              <a:t>서기실장</a:t>
            </a:r>
            <a:r>
              <a:rPr lang="en-US" altLang="ko-KR" dirty="0" smtClean="0">
                <a:latin typeface="+mn-ea"/>
              </a:rPr>
              <a:t>), </a:t>
            </a:r>
            <a:r>
              <a:rPr lang="ko-KR" altLang="en-US" dirty="0" smtClean="0">
                <a:latin typeface="+mn-ea"/>
              </a:rPr>
              <a:t>김형준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주러 북한대사</a:t>
            </a:r>
            <a:r>
              <a:rPr lang="en-US" altLang="ko-KR" dirty="0" smtClean="0"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7938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4185517" cy="523220"/>
            <a:chOff x="395536" y="951111"/>
            <a:chExt cx="4034825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389080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Ⅰ.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북한 정치체제 형성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95536" y="1606060"/>
            <a:ext cx="11669464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1947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2</a:t>
            </a:r>
            <a:r>
              <a:rPr lang="ko-KR" altLang="en-US" dirty="0" smtClean="0">
                <a:latin typeface="+mn-ea"/>
              </a:rPr>
              <a:t>월 입법기관인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북조선인민회의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’ </a:t>
            </a:r>
            <a:r>
              <a:rPr lang="ko-KR" altLang="en-US" dirty="0" smtClean="0">
                <a:latin typeface="+mn-ea"/>
              </a:rPr>
              <a:t>창립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 smtClean="0">
                <a:latin typeface="+mn-ea"/>
              </a:rPr>
              <a:t>   -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북조선인민위원회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’ </a:t>
            </a:r>
            <a:r>
              <a:rPr lang="ko-KR" altLang="en-US" dirty="0" smtClean="0">
                <a:latin typeface="+mn-ea"/>
              </a:rPr>
              <a:t>설치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헌법 초안 작성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조선인민군 창설</a:t>
            </a:r>
            <a:r>
              <a:rPr lang="en-US" altLang="ko-KR" dirty="0" smtClean="0">
                <a:latin typeface="+mn-ea"/>
              </a:rPr>
              <a:t>    </a:t>
            </a:r>
            <a:endParaRPr lang="en-US" altLang="ko-KR" dirty="0" smtClean="0">
              <a:latin typeface="+mn-ea"/>
            </a:endParaRPr>
          </a:p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1948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>
                <a:latin typeface="+mn-ea"/>
              </a:rPr>
              <a:t>4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29</a:t>
            </a:r>
            <a:r>
              <a:rPr lang="ko-KR" altLang="en-US" dirty="0" smtClean="0">
                <a:latin typeface="+mn-ea"/>
              </a:rPr>
              <a:t>일 북조선인민위원회 특별회의에서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조선민주주의 인민공화국 헌법 초안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’ </a:t>
            </a:r>
            <a:r>
              <a:rPr lang="ko-KR" altLang="en-US" dirty="0" smtClean="0">
                <a:latin typeface="+mn-ea"/>
              </a:rPr>
              <a:t>승인</a:t>
            </a:r>
            <a:endParaRPr lang="en-US" altLang="ko-KR" dirty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 smtClean="0">
                <a:latin typeface="+mn-ea"/>
              </a:rPr>
              <a:t>   - </a:t>
            </a:r>
            <a:r>
              <a:rPr lang="ko-KR" altLang="en-US" dirty="0" smtClean="0">
                <a:latin typeface="+mn-ea"/>
              </a:rPr>
              <a:t>김일성을 위원장으로 하는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err="1" smtClean="0">
                <a:solidFill>
                  <a:srgbClr val="C00000"/>
                </a:solidFill>
                <a:latin typeface="+mn-ea"/>
              </a:rPr>
              <a:t>남북노동당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 연합중앙위원회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’ </a:t>
            </a:r>
            <a:r>
              <a:rPr lang="ko-KR" altLang="en-US" dirty="0" smtClean="0">
                <a:latin typeface="+mn-ea"/>
              </a:rPr>
              <a:t>결성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제</a:t>
            </a:r>
            <a:r>
              <a:rPr lang="en-US" altLang="ko-KR" dirty="0" smtClean="0">
                <a:latin typeface="+mn-ea"/>
              </a:rPr>
              <a:t>1</a:t>
            </a:r>
            <a:r>
              <a:rPr lang="ko-KR" altLang="en-US" dirty="0" smtClean="0">
                <a:latin typeface="+mn-ea"/>
              </a:rPr>
              <a:t>기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최고인민회의 대의원 선거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’ </a:t>
            </a:r>
            <a:r>
              <a:rPr lang="ko-KR" altLang="en-US" dirty="0" smtClean="0">
                <a:latin typeface="+mn-ea"/>
              </a:rPr>
              <a:t>개최</a:t>
            </a:r>
            <a:r>
              <a:rPr lang="en-US" altLang="ko-KR" dirty="0" smtClean="0">
                <a:latin typeface="+mn-ea"/>
              </a:rPr>
              <a:t>(8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25</a:t>
            </a:r>
            <a:r>
              <a:rPr lang="ko-KR" altLang="en-US" dirty="0" smtClean="0">
                <a:latin typeface="+mn-ea"/>
              </a:rPr>
              <a:t>일</a:t>
            </a:r>
            <a:r>
              <a:rPr lang="en-US" altLang="ko-KR" dirty="0" smtClean="0">
                <a:latin typeface="+mn-ea"/>
              </a:rPr>
              <a:t>)</a:t>
            </a: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- ‘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최고인민회의 제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1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차 회의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’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개최</a:t>
            </a:r>
            <a:r>
              <a:rPr lang="en-US" altLang="ko-KR" dirty="0" smtClean="0">
                <a:latin typeface="+mn-ea"/>
              </a:rPr>
              <a:t>(9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2</a:t>
            </a:r>
            <a:r>
              <a:rPr lang="ko-KR" altLang="en-US" dirty="0" smtClean="0">
                <a:latin typeface="+mn-ea"/>
              </a:rPr>
              <a:t>일</a:t>
            </a:r>
            <a:r>
              <a:rPr lang="en-US" altLang="ko-KR" dirty="0" smtClean="0">
                <a:latin typeface="+mn-ea"/>
              </a:rPr>
              <a:t>~10</a:t>
            </a:r>
            <a:r>
              <a:rPr lang="ko-KR" altLang="en-US" dirty="0" smtClean="0">
                <a:latin typeface="+mn-ea"/>
              </a:rPr>
              <a:t>일</a:t>
            </a:r>
            <a:r>
              <a:rPr lang="en-US" altLang="ko-KR" dirty="0" smtClean="0">
                <a:latin typeface="+mn-ea"/>
              </a:rPr>
              <a:t>)</a:t>
            </a: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‘</a:t>
            </a:r>
            <a:r>
              <a:rPr lang="ko-KR" altLang="en-US" dirty="0" smtClean="0">
                <a:latin typeface="+mn-ea"/>
              </a:rPr>
              <a:t>헌법 채택</a:t>
            </a:r>
            <a:r>
              <a:rPr lang="en-US" altLang="ko-KR" dirty="0" smtClean="0">
                <a:latin typeface="+mn-ea"/>
              </a:rPr>
              <a:t>’(9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8</a:t>
            </a:r>
            <a:r>
              <a:rPr lang="ko-KR" altLang="en-US" dirty="0" smtClean="0">
                <a:latin typeface="+mn-ea"/>
              </a:rPr>
              <a:t>일</a:t>
            </a:r>
            <a:r>
              <a:rPr lang="en-US" altLang="ko-KR" dirty="0" smtClean="0">
                <a:latin typeface="+mn-ea"/>
              </a:rPr>
              <a:t>) </a:t>
            </a:r>
            <a:r>
              <a:rPr lang="ko-KR" altLang="en-US" dirty="0" smtClean="0">
                <a:latin typeface="+mn-ea"/>
              </a:rPr>
              <a:t>후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조선민주주의 인민공화국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’ </a:t>
            </a:r>
            <a:r>
              <a:rPr lang="ko-KR" altLang="en-US" dirty="0" smtClean="0">
                <a:latin typeface="+mn-ea"/>
              </a:rPr>
              <a:t>수립</a:t>
            </a:r>
            <a:r>
              <a:rPr lang="en-US" altLang="ko-KR" dirty="0" smtClean="0">
                <a:latin typeface="+mn-ea"/>
              </a:rPr>
              <a:t>(9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9</a:t>
            </a:r>
            <a:r>
              <a:rPr lang="ko-KR" altLang="en-US" dirty="0" smtClean="0">
                <a:latin typeface="+mn-ea"/>
              </a:rPr>
              <a:t>일</a:t>
            </a:r>
            <a:r>
              <a:rPr lang="en-US" altLang="ko-KR" dirty="0" smtClean="0">
                <a:latin typeface="+mn-ea"/>
              </a:rPr>
              <a:t>) 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8186" y="1236728"/>
            <a:ext cx="2218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1. </a:t>
            </a:r>
            <a:r>
              <a:rPr lang="ko-KR" altLang="en-US" b="1" dirty="0" smtClean="0"/>
              <a:t>조선노동당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24814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8660058" cy="523220"/>
            <a:chOff x="395536" y="951111"/>
            <a:chExt cx="8348266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820425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Ⅴ.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제</a:t>
              </a:r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14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기 최고인민회의 대의원 선거결과와 시사점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8186" y="1236728"/>
            <a:ext cx="5008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14</a:t>
            </a:r>
            <a:r>
              <a:rPr lang="ko-KR" altLang="en-US" b="1" dirty="0" smtClean="0"/>
              <a:t>기 최고인민회의 대의원 선거 결과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7" y="1876761"/>
            <a:ext cx="11491664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ko-KR" altLang="en-US" dirty="0" smtClean="0">
                <a:latin typeface="+mn-ea"/>
              </a:rPr>
              <a:t>제</a:t>
            </a:r>
            <a:r>
              <a:rPr lang="en-US" altLang="ko-KR" dirty="0" smtClean="0">
                <a:latin typeface="+mn-ea"/>
              </a:rPr>
              <a:t>14</a:t>
            </a:r>
            <a:r>
              <a:rPr lang="ko-KR" altLang="en-US" dirty="0" smtClean="0">
                <a:latin typeface="+mn-ea"/>
              </a:rPr>
              <a:t>기 최고인민회의 대의원 선거를 통해 정상국가 이미지 제고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일반 국가 사례에서 볼 때 대통령이 국회의원을 겸직하지 않음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최고지도자로서 김정은도 대의원에 출마하지 않은 것으로 보임</a:t>
            </a:r>
            <a:endParaRPr lang="en-US" altLang="ko-KR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8314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8660058" cy="523220"/>
            <a:chOff x="395536" y="951111"/>
            <a:chExt cx="8348266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820425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Ⅴ.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제</a:t>
              </a:r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14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기 최고인민회의 대의원 선거결과와 시사점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8186" y="1236728"/>
            <a:ext cx="5008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2.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14</a:t>
            </a:r>
            <a:r>
              <a:rPr lang="ko-KR" altLang="en-US" b="1" dirty="0" smtClean="0"/>
              <a:t>기 최고인민회의 제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차 회의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7" y="1876761"/>
            <a:ext cx="11491664" cy="3760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2019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4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11</a:t>
            </a:r>
            <a:r>
              <a:rPr lang="ko-KR" altLang="en-US" dirty="0" smtClean="0">
                <a:latin typeface="+mn-ea"/>
              </a:rPr>
              <a:t>일 최고인민회의 제</a:t>
            </a:r>
            <a:r>
              <a:rPr lang="en-US" altLang="ko-KR" dirty="0" smtClean="0">
                <a:latin typeface="+mn-ea"/>
              </a:rPr>
              <a:t>14</a:t>
            </a:r>
            <a:r>
              <a:rPr lang="ko-KR" altLang="en-US" dirty="0" smtClean="0">
                <a:latin typeface="+mn-ea"/>
              </a:rPr>
              <a:t>기 제</a:t>
            </a:r>
            <a:r>
              <a:rPr lang="en-US" altLang="ko-KR" dirty="0" smtClean="0">
                <a:latin typeface="+mn-ea"/>
              </a:rPr>
              <a:t>1</a:t>
            </a:r>
            <a:r>
              <a:rPr lang="ko-KR" altLang="en-US" dirty="0" smtClean="0">
                <a:latin typeface="+mn-ea"/>
              </a:rPr>
              <a:t>차 회의 개최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- 4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10</a:t>
            </a:r>
            <a:r>
              <a:rPr lang="ko-KR" altLang="en-US" dirty="0" smtClean="0">
                <a:latin typeface="+mn-ea"/>
              </a:rPr>
              <a:t>일 당중앙위원회 제</a:t>
            </a:r>
            <a:r>
              <a:rPr lang="en-US" altLang="ko-KR" dirty="0" smtClean="0">
                <a:latin typeface="+mn-ea"/>
              </a:rPr>
              <a:t>7</a:t>
            </a:r>
            <a:r>
              <a:rPr lang="ko-KR" altLang="en-US" dirty="0" smtClean="0">
                <a:latin typeface="+mn-ea"/>
              </a:rPr>
              <a:t>기 제</a:t>
            </a:r>
            <a:r>
              <a:rPr lang="en-US" altLang="ko-KR" dirty="0" smtClean="0">
                <a:latin typeface="+mn-ea"/>
              </a:rPr>
              <a:t>4</a:t>
            </a:r>
            <a:r>
              <a:rPr lang="ko-KR" altLang="en-US" dirty="0" smtClean="0">
                <a:latin typeface="+mn-ea"/>
              </a:rPr>
              <a:t>차 전원회의 개최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당의 지도에 따른 국가 운영 나타냄</a:t>
            </a:r>
            <a:r>
              <a:rPr lang="en-US" altLang="ko-KR" dirty="0" smtClean="0">
                <a:latin typeface="+mn-ea"/>
              </a:rPr>
              <a:t>)</a:t>
            </a: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국가 지도부 대폭 개편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외교 라인 강화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err="1" smtClean="0">
                <a:latin typeface="+mn-ea"/>
              </a:rPr>
              <a:t>국무위원회</a:t>
            </a:r>
            <a:r>
              <a:rPr lang="ko-KR" altLang="en-US" dirty="0" smtClean="0">
                <a:latin typeface="+mn-ea"/>
              </a:rPr>
              <a:t> 역할 확대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지도부 세대 교체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err="1" smtClean="0">
                <a:latin typeface="+mn-ea"/>
              </a:rPr>
              <a:t>국무위원회</a:t>
            </a:r>
            <a:r>
              <a:rPr lang="ko-KR" altLang="en-US" dirty="0" smtClean="0">
                <a:latin typeface="+mn-ea"/>
              </a:rPr>
              <a:t> 제</a:t>
            </a:r>
            <a:r>
              <a:rPr lang="en-US" altLang="ko-KR" dirty="0" smtClean="0">
                <a:latin typeface="+mn-ea"/>
              </a:rPr>
              <a:t>1</a:t>
            </a:r>
            <a:r>
              <a:rPr lang="ko-KR" altLang="en-US" dirty="0" err="1" smtClean="0">
                <a:latin typeface="+mn-ea"/>
              </a:rPr>
              <a:t>부위원장직</a:t>
            </a:r>
            <a:r>
              <a:rPr lang="ko-KR" altLang="en-US" dirty="0" smtClean="0">
                <a:latin typeface="+mn-ea"/>
              </a:rPr>
              <a:t> 신설로 대외 협상 역할 강조</a:t>
            </a:r>
            <a:endParaRPr lang="en-US" altLang="ko-KR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0494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61937" y="2766218"/>
            <a:ext cx="10085961" cy="1325563"/>
          </a:xfrm>
        </p:spPr>
        <p:txBody>
          <a:bodyPr/>
          <a:lstStyle/>
          <a:p>
            <a:pPr algn="ctr"/>
            <a:r>
              <a:rPr lang="ko-KR" altLang="en-US" b="1" dirty="0" smtClean="0">
                <a:latin typeface="+mj-ea"/>
              </a:rPr>
              <a:t>감사합니다</a:t>
            </a:r>
            <a:endParaRPr lang="ko-KR" altLang="en-US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9976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4185517" cy="523220"/>
            <a:chOff x="395536" y="951111"/>
            <a:chExt cx="4034825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389080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Ⅰ.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북한 정치체제 형성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95536" y="1863571"/>
            <a:ext cx="1166946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1949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6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ko-KR" altLang="en-US" dirty="0" err="1" smtClean="0">
                <a:latin typeface="+mn-ea"/>
              </a:rPr>
              <a:t>남북노동당</a:t>
            </a:r>
            <a:r>
              <a:rPr lang="ko-KR" altLang="en-US" dirty="0" smtClean="0">
                <a:latin typeface="+mn-ea"/>
              </a:rPr>
              <a:t> 완전 합당으로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조선노동당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’ </a:t>
            </a:r>
            <a:r>
              <a:rPr lang="ko-KR" altLang="en-US" dirty="0" smtClean="0">
                <a:latin typeface="+mn-ea"/>
              </a:rPr>
              <a:t>창당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 smtClean="0">
                <a:latin typeface="+mn-ea"/>
              </a:rPr>
              <a:t>   - </a:t>
            </a:r>
            <a:r>
              <a:rPr lang="ko-KR" altLang="en-US" dirty="0" smtClean="0">
                <a:latin typeface="+mn-ea"/>
              </a:rPr>
              <a:t>위원장 김일성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부위원장 박헌영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허가이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8186" y="1236728"/>
            <a:ext cx="2218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1. </a:t>
            </a:r>
            <a:r>
              <a:rPr lang="ko-KR" altLang="en-US" b="1" dirty="0" smtClean="0"/>
              <a:t>조선노동당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54445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4185517" cy="523220"/>
            <a:chOff x="395536" y="951111"/>
            <a:chExt cx="4034825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389080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Ⅰ.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북한 정치체제 형성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95536" y="1863571"/>
            <a:ext cx="11669464" cy="4503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ko-KR" altLang="en-US" dirty="0" smtClean="0">
                <a:latin typeface="+mn-ea"/>
              </a:rPr>
              <a:t>해방 직후 각 세력 별 독자적 무장세력 등장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 smtClean="0">
                <a:latin typeface="+mn-ea"/>
              </a:rPr>
              <a:t>   - </a:t>
            </a:r>
            <a:r>
              <a:rPr lang="ko-KR" altLang="en-US" dirty="0" smtClean="0">
                <a:latin typeface="+mn-ea"/>
              </a:rPr>
              <a:t>민족진영세력</a:t>
            </a:r>
            <a:r>
              <a:rPr lang="en-US" altLang="ko-KR" dirty="0" smtClean="0">
                <a:latin typeface="+mn-ea"/>
              </a:rPr>
              <a:t>: 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자위대</a:t>
            </a:r>
            <a:r>
              <a:rPr lang="ko-KR" altLang="en-US" dirty="0" smtClean="0">
                <a:latin typeface="+mn-ea"/>
              </a:rPr>
              <a:t> 조직</a:t>
            </a:r>
            <a:endParaRPr lang="en-US" altLang="ko-KR" dirty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 smtClean="0">
                <a:latin typeface="+mn-ea"/>
              </a:rPr>
              <a:t>   - </a:t>
            </a:r>
            <a:r>
              <a:rPr lang="ko-KR" altLang="en-US" dirty="0" smtClean="0">
                <a:latin typeface="+mn-ea"/>
              </a:rPr>
              <a:t>국내파 공산주의세력</a:t>
            </a:r>
            <a:r>
              <a:rPr lang="en-US" altLang="ko-KR" dirty="0" smtClean="0">
                <a:latin typeface="+mn-ea"/>
              </a:rPr>
              <a:t>: 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치안대</a:t>
            </a:r>
            <a:r>
              <a:rPr lang="ko-KR" altLang="en-US" dirty="0" smtClean="0">
                <a:latin typeface="+mn-ea"/>
              </a:rPr>
              <a:t> 조직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소련군과 함께 입국한 공산주의세력</a:t>
            </a:r>
            <a:r>
              <a:rPr lang="en-US" altLang="ko-KR" dirty="0" smtClean="0">
                <a:latin typeface="+mn-ea"/>
              </a:rPr>
              <a:t>: </a:t>
            </a:r>
            <a:r>
              <a:rPr lang="ko-KR" altLang="en-US" b="1" dirty="0" err="1" smtClean="0">
                <a:solidFill>
                  <a:srgbClr val="C00000"/>
                </a:solidFill>
                <a:latin typeface="+mn-ea"/>
              </a:rPr>
              <a:t>적위대</a:t>
            </a:r>
            <a:r>
              <a:rPr lang="ko-KR" altLang="en-US" dirty="0" smtClean="0">
                <a:latin typeface="+mn-ea"/>
              </a:rPr>
              <a:t> 편성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- 1945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10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12</a:t>
            </a:r>
            <a:r>
              <a:rPr lang="ko-KR" altLang="en-US" dirty="0" smtClean="0">
                <a:latin typeface="+mn-ea"/>
              </a:rPr>
              <a:t>일 소련군에 의해 치안대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자위대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err="1" smtClean="0">
                <a:latin typeface="+mn-ea"/>
              </a:rPr>
              <a:t>적위대</a:t>
            </a:r>
            <a:r>
              <a:rPr lang="ko-KR" altLang="en-US" dirty="0" smtClean="0">
                <a:latin typeface="+mn-ea"/>
              </a:rPr>
              <a:t> 해산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- 10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21</a:t>
            </a:r>
            <a:r>
              <a:rPr lang="ko-KR" altLang="en-US" dirty="0" smtClean="0">
                <a:latin typeface="+mn-ea"/>
              </a:rPr>
              <a:t>일 </a:t>
            </a:r>
            <a:r>
              <a:rPr lang="en-US" altLang="ko-KR" dirty="0" smtClean="0">
                <a:latin typeface="+mn-ea"/>
              </a:rPr>
              <a:t>2</a:t>
            </a:r>
            <a:r>
              <a:rPr lang="ko-KR" altLang="en-US" dirty="0" smtClean="0">
                <a:latin typeface="+mn-ea"/>
              </a:rPr>
              <a:t>천여 명 규모의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보안대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’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창설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8186" y="1236728"/>
            <a:ext cx="2218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인민군대 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12694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4185517" cy="523220"/>
            <a:chOff x="395536" y="951111"/>
            <a:chExt cx="4034825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389080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Ⅰ.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북한 정치체제 형성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95536" y="1863571"/>
            <a:ext cx="11669464" cy="3760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1946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1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ko-KR" altLang="en-US" dirty="0" smtClean="0">
                <a:latin typeface="+mn-ea"/>
              </a:rPr>
              <a:t>소련군이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err="1" smtClean="0">
                <a:solidFill>
                  <a:srgbClr val="C00000"/>
                </a:solidFill>
                <a:latin typeface="+mn-ea"/>
              </a:rPr>
              <a:t>철도보안대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’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창설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 smtClean="0">
                <a:latin typeface="+mn-ea"/>
              </a:rPr>
              <a:t>   - </a:t>
            </a:r>
            <a:r>
              <a:rPr lang="ko-KR" altLang="en-US" dirty="0" smtClean="0">
                <a:latin typeface="+mn-ea"/>
              </a:rPr>
              <a:t>북한 내 중요 시설을 소련으로 안전하게 수송하기 위한 목적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- 1946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7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북조선철도경비대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’</a:t>
            </a:r>
            <a:r>
              <a:rPr lang="ko-KR" altLang="en-US" dirty="0" smtClean="0">
                <a:latin typeface="+mn-ea"/>
              </a:rPr>
              <a:t>로 개편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평양에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북조선철도경비사령부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’ </a:t>
            </a:r>
            <a:r>
              <a:rPr lang="ko-KR" altLang="en-US" dirty="0" smtClean="0">
                <a:latin typeface="+mn-ea"/>
              </a:rPr>
              <a:t>설치</a:t>
            </a:r>
            <a:endParaRPr lang="en-US" altLang="ko-KR" dirty="0" smtClean="0">
              <a:latin typeface="+mn-ea"/>
            </a:endParaRPr>
          </a:p>
          <a:p>
            <a:pPr marL="285750" indent="-28575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>
                <a:latin typeface="+mn-ea"/>
              </a:rPr>
              <a:t> 1946</a:t>
            </a:r>
            <a:r>
              <a:rPr lang="ko-KR" altLang="en-US" dirty="0">
                <a:latin typeface="+mn-ea"/>
              </a:rPr>
              <a:t>년 </a:t>
            </a:r>
            <a:r>
              <a:rPr lang="en-US" altLang="ko-KR" dirty="0">
                <a:latin typeface="+mn-ea"/>
              </a:rPr>
              <a:t>6</a:t>
            </a:r>
            <a:r>
              <a:rPr lang="ko-KR" altLang="en-US" dirty="0">
                <a:latin typeface="+mn-ea"/>
              </a:rPr>
              <a:t>월 군 </a:t>
            </a:r>
            <a:r>
              <a:rPr lang="ko-KR" altLang="en-US" dirty="0" smtClean="0">
                <a:latin typeface="+mn-ea"/>
              </a:rPr>
              <a:t>초급 간부</a:t>
            </a:r>
            <a:r>
              <a:rPr lang="en-US" altLang="ko-KR" dirty="0">
                <a:latin typeface="+mn-ea"/>
              </a:rPr>
              <a:t>(</a:t>
            </a:r>
            <a:r>
              <a:rPr lang="ko-KR" altLang="en-US" dirty="0">
                <a:latin typeface="+mn-ea"/>
              </a:rPr>
              <a:t>소대</a:t>
            </a:r>
            <a:r>
              <a:rPr lang="en-US" altLang="ko-KR" dirty="0">
                <a:latin typeface="+mn-ea"/>
              </a:rPr>
              <a:t>) </a:t>
            </a:r>
            <a:r>
              <a:rPr lang="ko-KR" altLang="en-US" dirty="0">
                <a:latin typeface="+mn-ea"/>
              </a:rPr>
              <a:t>양성기관인 </a:t>
            </a:r>
            <a:r>
              <a:rPr lang="en-US" altLang="ko-KR" b="1" dirty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>
                <a:solidFill>
                  <a:srgbClr val="C00000"/>
                </a:solidFill>
                <a:latin typeface="+mn-ea"/>
              </a:rPr>
              <a:t>중앙보안간부학교</a:t>
            </a:r>
            <a:r>
              <a:rPr lang="en-US" altLang="ko-KR" b="1" dirty="0">
                <a:solidFill>
                  <a:srgbClr val="C00000"/>
                </a:solidFill>
                <a:latin typeface="+mn-ea"/>
              </a:rPr>
              <a:t>‘ </a:t>
            </a:r>
            <a:r>
              <a:rPr lang="ko-KR" altLang="en-US" dirty="0" smtClean="0">
                <a:latin typeface="+mn-ea"/>
              </a:rPr>
              <a:t>설립</a:t>
            </a:r>
            <a:endParaRPr lang="en-US" altLang="ko-KR" dirty="0">
              <a:latin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8186" y="1236728"/>
            <a:ext cx="2218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인민군대 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31392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4185517" cy="523220"/>
            <a:chOff x="395536" y="951111"/>
            <a:chExt cx="4034825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389080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Ⅰ.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북한 정치체제 형성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95536" y="1876761"/>
            <a:ext cx="11669464" cy="4452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1946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8</a:t>
            </a:r>
            <a:r>
              <a:rPr lang="ko-KR" altLang="en-US" dirty="0" smtClean="0">
                <a:latin typeface="+mn-ea"/>
              </a:rPr>
              <a:t>월 군사기관들의 통합 지휘를 목적으로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err="1" smtClean="0">
                <a:solidFill>
                  <a:srgbClr val="C00000"/>
                </a:solidFill>
                <a:latin typeface="+mn-ea"/>
              </a:rPr>
              <a:t>보안간부훈련대대부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 </a:t>
            </a:r>
            <a:r>
              <a:rPr lang="ko-KR" altLang="en-US" dirty="0" smtClean="0">
                <a:latin typeface="+mn-ea"/>
              </a:rPr>
              <a:t>창설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 smtClean="0">
                <a:latin typeface="+mn-ea"/>
              </a:rPr>
              <a:t>   - 1947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5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17</a:t>
            </a:r>
            <a:r>
              <a:rPr lang="ko-KR" altLang="en-US" dirty="0" smtClean="0">
                <a:latin typeface="+mn-ea"/>
              </a:rPr>
              <a:t>일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북조선 </a:t>
            </a:r>
            <a:r>
              <a:rPr lang="ko-KR" altLang="en-US" b="1" dirty="0" err="1" smtClean="0">
                <a:solidFill>
                  <a:srgbClr val="C00000"/>
                </a:solidFill>
                <a:latin typeface="+mn-ea"/>
              </a:rPr>
              <a:t>인민집단군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 사령부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’</a:t>
            </a:r>
            <a:r>
              <a:rPr lang="ko-KR" altLang="en-US" dirty="0" smtClean="0">
                <a:latin typeface="+mn-ea"/>
              </a:rPr>
              <a:t>로 개칭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err="1" smtClean="0">
                <a:latin typeface="+mn-ea"/>
              </a:rPr>
              <a:t>보안간부</a:t>
            </a:r>
            <a:r>
              <a:rPr lang="ko-KR" altLang="en-US" dirty="0" smtClean="0">
                <a:latin typeface="+mn-ea"/>
              </a:rPr>
              <a:t> 훈련 제</a:t>
            </a:r>
            <a:r>
              <a:rPr lang="en-US" altLang="ko-KR" dirty="0" smtClean="0">
                <a:latin typeface="+mn-ea"/>
              </a:rPr>
              <a:t>1</a:t>
            </a:r>
            <a:r>
              <a:rPr lang="ko-KR" altLang="en-US" dirty="0" smtClean="0">
                <a:latin typeface="+mn-ea"/>
              </a:rPr>
              <a:t>소는 </a:t>
            </a:r>
            <a:r>
              <a:rPr lang="ko-KR" altLang="en-US" dirty="0" err="1" smtClean="0">
                <a:latin typeface="+mn-ea"/>
              </a:rPr>
              <a:t>인민집단군</a:t>
            </a:r>
            <a:r>
              <a:rPr lang="ko-KR" altLang="en-US" dirty="0" smtClean="0">
                <a:latin typeface="+mn-ea"/>
              </a:rPr>
              <a:t> 제</a:t>
            </a:r>
            <a:r>
              <a:rPr lang="en-US" altLang="ko-KR" dirty="0" smtClean="0">
                <a:latin typeface="+mn-ea"/>
              </a:rPr>
              <a:t>1</a:t>
            </a:r>
            <a:r>
              <a:rPr lang="ko-KR" altLang="en-US" dirty="0" err="1" smtClean="0">
                <a:latin typeface="+mn-ea"/>
              </a:rPr>
              <a:t>경보병사단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훈련 제</a:t>
            </a:r>
            <a:r>
              <a:rPr lang="en-US" altLang="ko-KR" dirty="0" smtClean="0">
                <a:latin typeface="+mn-ea"/>
              </a:rPr>
              <a:t>2</a:t>
            </a:r>
            <a:r>
              <a:rPr lang="ko-KR" altLang="en-US" dirty="0" smtClean="0">
                <a:latin typeface="+mn-ea"/>
              </a:rPr>
              <a:t>소는 제</a:t>
            </a:r>
            <a:r>
              <a:rPr lang="en-US" altLang="ko-KR" dirty="0" smtClean="0">
                <a:latin typeface="+mn-ea"/>
              </a:rPr>
              <a:t>2</a:t>
            </a:r>
            <a:r>
              <a:rPr lang="ko-KR" altLang="en-US" dirty="0" err="1" smtClean="0">
                <a:latin typeface="+mn-ea"/>
              </a:rPr>
              <a:t>경보병사단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훈련 제</a:t>
            </a:r>
            <a:r>
              <a:rPr lang="en-US" altLang="ko-KR" dirty="0" smtClean="0">
                <a:latin typeface="+mn-ea"/>
              </a:rPr>
              <a:t>2</a:t>
            </a:r>
            <a:r>
              <a:rPr lang="ko-KR" altLang="en-US" dirty="0" smtClean="0">
                <a:latin typeface="+mn-ea"/>
              </a:rPr>
              <a:t>소는 혼성여단으로 확대 개편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err="1" smtClean="0">
                <a:latin typeface="+mn-ea"/>
              </a:rPr>
              <a:t>인민집단군</a:t>
            </a:r>
            <a:r>
              <a:rPr lang="ko-KR" altLang="en-US" dirty="0" smtClean="0">
                <a:latin typeface="+mn-ea"/>
              </a:rPr>
              <a:t> 총사령관에는 </a:t>
            </a:r>
            <a:r>
              <a:rPr lang="ko-KR" altLang="en-US" dirty="0" err="1" smtClean="0">
                <a:latin typeface="+mn-ea"/>
              </a:rPr>
              <a:t>대대부</a:t>
            </a:r>
            <a:r>
              <a:rPr lang="ko-KR" altLang="en-US" dirty="0" smtClean="0">
                <a:latin typeface="+mn-ea"/>
              </a:rPr>
              <a:t> 사령관이었던 최용건 유임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군 창건 선언 이전까지 북한은 인민집단군을 공식화하지 않음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대내적으로만 사용</a:t>
            </a:r>
            <a:r>
              <a:rPr lang="en-US" altLang="ko-KR" dirty="0" smtClean="0">
                <a:latin typeface="+mn-ea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8186" y="1236728"/>
            <a:ext cx="2218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인민군대 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57100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5536" y="442807"/>
            <a:ext cx="4185517" cy="523220"/>
            <a:chOff x="395536" y="951111"/>
            <a:chExt cx="4034825" cy="523220"/>
          </a:xfrm>
        </p:grpSpPr>
        <p:sp>
          <p:nvSpPr>
            <p:cNvPr id="5" name="직사각형 4"/>
            <p:cNvSpPr/>
            <p:nvPr/>
          </p:nvSpPr>
          <p:spPr>
            <a:xfrm>
              <a:off x="539552" y="951111"/>
              <a:ext cx="389080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/>
                  </a:solidFill>
                  <a:latin typeface="+mn-ea"/>
                </a:rPr>
                <a:t>Ⅰ. </a:t>
              </a:r>
              <a:r>
                <a:rPr lang="ko-KR" altLang="en-US" sz="2800" b="1" dirty="0" smtClean="0">
                  <a:solidFill>
                    <a:schemeClr val="tx2"/>
                  </a:solidFill>
                  <a:latin typeface="+mn-ea"/>
                </a:rPr>
                <a:t>북한 정치체제 형성</a:t>
              </a:r>
              <a:endParaRPr lang="ko-KR" altLang="en-US" sz="28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050040"/>
              <a:ext cx="78917" cy="307241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latin typeface="+mn-ea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95536" y="1876761"/>
            <a:ext cx="11669464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2500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en-US" altLang="ko-KR" dirty="0" smtClean="0">
                <a:latin typeface="+mn-ea"/>
              </a:rPr>
              <a:t>1948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>
                <a:latin typeface="+mn-ea"/>
              </a:rPr>
              <a:t>2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en-US" altLang="ko-KR" dirty="0" smtClean="0">
                <a:latin typeface="+mn-ea"/>
              </a:rPr>
              <a:t>8</a:t>
            </a:r>
            <a:r>
              <a:rPr lang="ko-KR" altLang="en-US" dirty="0" smtClean="0">
                <a:latin typeface="+mn-ea"/>
              </a:rPr>
              <a:t>일 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‘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조선인민군 창설</a:t>
            </a:r>
            <a:r>
              <a:rPr lang="en-US" altLang="ko-KR" b="1" dirty="0" smtClean="0">
                <a:solidFill>
                  <a:srgbClr val="C00000"/>
                </a:solidFill>
                <a:latin typeface="+mn-ea"/>
              </a:rPr>
              <a:t>’</a:t>
            </a:r>
            <a:r>
              <a:rPr lang="ko-KR" altLang="en-US" b="1" dirty="0" smtClean="0">
                <a:solidFill>
                  <a:srgbClr val="C00000"/>
                </a:solidFill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공식 선포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 smtClean="0">
                <a:latin typeface="+mn-ea"/>
              </a:rPr>
              <a:t>   - </a:t>
            </a:r>
            <a:r>
              <a:rPr lang="ko-KR" altLang="en-US" dirty="0" smtClean="0">
                <a:latin typeface="+mn-ea"/>
              </a:rPr>
              <a:t>총사령관 </a:t>
            </a:r>
            <a:r>
              <a:rPr lang="ko-KR" altLang="en-US" dirty="0" err="1" smtClean="0">
                <a:latin typeface="+mn-ea"/>
              </a:rPr>
              <a:t>최용권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250000"/>
              </a:lnSpc>
              <a:spcBef>
                <a:spcPts val="400"/>
              </a:spcBef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인민군 제</a:t>
            </a:r>
            <a:r>
              <a:rPr lang="en-US" altLang="ko-KR" dirty="0" smtClean="0">
                <a:latin typeface="+mn-ea"/>
              </a:rPr>
              <a:t>1</a:t>
            </a:r>
            <a:r>
              <a:rPr lang="ko-KR" altLang="en-US" dirty="0" smtClean="0">
                <a:latin typeface="+mn-ea"/>
              </a:rPr>
              <a:t>보병사단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제</a:t>
            </a:r>
            <a:r>
              <a:rPr lang="en-US" altLang="ko-KR" dirty="0" smtClean="0">
                <a:latin typeface="+mn-ea"/>
              </a:rPr>
              <a:t>2</a:t>
            </a:r>
            <a:r>
              <a:rPr lang="ko-KR" altLang="en-US" dirty="0" smtClean="0">
                <a:latin typeface="+mn-ea"/>
              </a:rPr>
              <a:t>보병사단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제</a:t>
            </a:r>
            <a:r>
              <a:rPr lang="en-US" altLang="ko-KR" dirty="0" smtClean="0">
                <a:latin typeface="+mn-ea"/>
              </a:rPr>
              <a:t>3</a:t>
            </a:r>
            <a:r>
              <a:rPr lang="ko-KR" altLang="en-US" dirty="0" err="1" smtClean="0">
                <a:latin typeface="+mn-ea"/>
              </a:rPr>
              <a:t>혼성여단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err="1" smtClean="0">
                <a:latin typeface="+mn-ea"/>
              </a:rPr>
              <a:t>항공대대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err="1" smtClean="0">
                <a:latin typeface="+mn-ea"/>
              </a:rPr>
              <a:t>평양학원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중앙보안간부학교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중앙직속병원 편성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8186" y="1236728"/>
            <a:ext cx="2218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인민군대 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10324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2431</TotalTime>
  <Words>2626</Words>
  <Application>Microsoft Office PowerPoint</Application>
  <PresentationFormat>와이드스크린</PresentationFormat>
  <Paragraphs>323</Paragraphs>
  <Slides>42</Slides>
  <Notes>41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42</vt:i4>
      </vt:variant>
    </vt:vector>
  </HeadingPairs>
  <TitlesOfParts>
    <vt:vector size="47" baseType="lpstr">
      <vt:lpstr>맑은 고딕</vt:lpstr>
      <vt:lpstr>서울남산체 M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감사합니다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SI</dc:creator>
  <cp:lastModifiedBy>inchulmooon@gmail.com</cp:lastModifiedBy>
  <cp:revision>440</cp:revision>
  <dcterms:created xsi:type="dcterms:W3CDTF">2019-02-21T00:53:54Z</dcterms:created>
  <dcterms:modified xsi:type="dcterms:W3CDTF">2019-04-15T14:08:38Z</dcterms:modified>
</cp:coreProperties>
</file>