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0" roundtripDataSignature="AMtx7milJ0b5ChW0mn/+FFWfJjGoEizGn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ko-K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ko-K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ko-K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ko-K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ko-K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ko-K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ko-K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ko-K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ko-K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ko-K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5"/>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ko-K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ko-K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ko-KR"/>
              <a:t>평화아카데미</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ko-KR"/>
              <a:t>8강: 소외의 평화, 관계의 평화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ko-KR"/>
              <a:t>중심과 주변</a:t>
            </a:r>
            <a:endParaRPr/>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ko-KR"/>
              <a:t>제8기 평화아카데미의 주제는 </a:t>
            </a:r>
            <a:r>
              <a:rPr b="1" lang="ko-KR"/>
              <a:t>경계와 접경</a:t>
            </a:r>
            <a:r>
              <a:rPr lang="ko-KR"/>
              <a:t>의 평화, 제1강의 주제는 </a:t>
            </a:r>
            <a:r>
              <a:rPr b="1" lang="ko-KR"/>
              <a:t>주변과 중심</a:t>
            </a:r>
            <a:r>
              <a:rPr lang="ko-KR"/>
              <a:t>의 평화학이었다. </a:t>
            </a:r>
            <a:endParaRPr/>
          </a:p>
          <a:p>
            <a:pPr indent="-228600" lvl="0" marL="228600" rtl="0" algn="l">
              <a:lnSpc>
                <a:spcPct val="90000"/>
              </a:lnSpc>
              <a:spcBef>
                <a:spcPts val="1000"/>
              </a:spcBef>
              <a:spcAft>
                <a:spcPts val="0"/>
              </a:spcAft>
              <a:buClr>
                <a:schemeClr val="dk1"/>
              </a:buClr>
              <a:buSzPts val="2800"/>
              <a:buChar char="•"/>
            </a:pPr>
            <a:r>
              <a:rPr lang="ko-KR"/>
              <a:t>여기서 중심은 국가 그리고 국가들이 형성하는 관계, 반면에 주변은 국가사회의 주변에 해당하는 여러 접경지역으로 정의되면서 후자에 집중해왔다. 제1강은 동아시아의 섬들(제주, 오키나와, 타이완)의 연결 접점들, 이후 서해의 섬들과 중국과 타이완 사이의 섬, 이후 제주, 나아가서 군사분계선의 접경이 논의되었다.</a:t>
            </a:r>
            <a:endParaRPr/>
          </a:p>
          <a:p>
            <a:pPr indent="-228600" lvl="0" marL="228600" rtl="0" algn="l">
              <a:lnSpc>
                <a:spcPct val="90000"/>
              </a:lnSpc>
              <a:spcBef>
                <a:spcPts val="1000"/>
              </a:spcBef>
              <a:spcAft>
                <a:spcPts val="0"/>
              </a:spcAft>
              <a:buClr>
                <a:schemeClr val="dk1"/>
              </a:buClr>
              <a:buSzPts val="2800"/>
              <a:buChar char="•"/>
            </a:pPr>
            <a:r>
              <a:rPr lang="ko-KR"/>
              <a:t>논의는 전체적으로 냉전이라는 이름의 지구적 조건과 한반도의(그리고 동아시아의) 분단체제를 그 배경으로 했다.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ko-KR"/>
              <a:t>냉전의 중심과 주변</a:t>
            </a:r>
            <a:endParaRPr/>
          </a:p>
        </p:txBody>
      </p:sp>
      <p:sp>
        <p:nvSpPr>
          <p:cNvPr id="97" name="Google Shape;97;p3"/>
          <p:cNvSpPr txBox="1"/>
          <p:nvPr>
            <p:ph idx="1" type="body"/>
          </p:nvPr>
        </p:nvSpPr>
        <p:spPr>
          <a:xfrm>
            <a:off x="838200" y="1852258"/>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ko-KR"/>
              <a:t>그런데 냉전의 주류 역사적 인식에도 중심과 주변의 위계질서가 있다. 그리고여기서 한반도는 주변에 속한다. </a:t>
            </a:r>
            <a:endParaRPr/>
          </a:p>
          <a:p>
            <a:pPr indent="-228600" lvl="0" marL="228600" rtl="0" algn="l">
              <a:lnSpc>
                <a:spcPct val="90000"/>
              </a:lnSpc>
              <a:spcBef>
                <a:spcPts val="1000"/>
              </a:spcBef>
              <a:spcAft>
                <a:spcPts val="0"/>
              </a:spcAft>
              <a:buClr>
                <a:schemeClr val="dk1"/>
              </a:buClr>
              <a:buSzPts val="2800"/>
              <a:buChar char="•"/>
            </a:pPr>
            <a:r>
              <a:rPr lang="ko-KR"/>
              <a:t>마지막 강의인 제8강에서는 이전 강의의 중심/주변에 대한 관심을 위의 넓은 의미에서의 동심원적 위계질서에 위치지운다.</a:t>
            </a:r>
            <a:endParaRPr/>
          </a:p>
          <a:p>
            <a:pPr indent="-228600" lvl="0" marL="228600" rtl="0" algn="l">
              <a:lnSpc>
                <a:spcPct val="90000"/>
              </a:lnSpc>
              <a:spcBef>
                <a:spcPts val="1000"/>
              </a:spcBef>
              <a:spcAft>
                <a:spcPts val="0"/>
              </a:spcAft>
              <a:buClr>
                <a:schemeClr val="dk1"/>
              </a:buClr>
              <a:buSzPts val="2800"/>
              <a:buChar char="•"/>
            </a:pPr>
            <a:r>
              <a:rPr lang="ko-KR"/>
              <a:t>냉전은 종종 ‘오랜 평화’라고 불린다. 왜 그럴까? 이때 평화는 누구의 평화인가? 이 정의가 한반도에도 적용되는가?</a:t>
            </a:r>
            <a:endParaRPr/>
          </a:p>
          <a:p>
            <a:pPr indent="-228600" lvl="0" marL="228600" rtl="0" algn="l">
              <a:lnSpc>
                <a:spcPct val="90000"/>
              </a:lnSpc>
              <a:spcBef>
                <a:spcPts val="1000"/>
              </a:spcBef>
              <a:spcAft>
                <a:spcPts val="0"/>
              </a:spcAft>
              <a:buClr>
                <a:schemeClr val="dk1"/>
              </a:buClr>
              <a:buSzPts val="2800"/>
              <a:buChar char="•"/>
            </a:pPr>
            <a:r>
              <a:rPr lang="ko-KR"/>
              <a:t>냉전을 평화로운 시대로 정의하는 것은 평화를 힘의 균형으로 이해하는 것과 밀접하다. 여기서 힘은 여러면이 있지만 파괴의 힘이 그 중심이다. 이 파괴적 힘은 인간의 어떤 발명품인가?</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ko-KR"/>
              <a:t>소외의 평화</a:t>
            </a:r>
            <a:endParaRPr/>
          </a:p>
        </p:txBody>
      </p:sp>
      <p:sp>
        <p:nvSpPr>
          <p:cNvPr id="103" name="Google Shape;10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80000"/>
              </a:lnSpc>
              <a:spcBef>
                <a:spcPts val="0"/>
              </a:spcBef>
              <a:spcAft>
                <a:spcPts val="0"/>
              </a:spcAft>
              <a:buClr>
                <a:schemeClr val="dk1"/>
              </a:buClr>
              <a:buSzPts val="2800"/>
              <a:buChar char="•"/>
            </a:pPr>
            <a:r>
              <a:rPr lang="ko-KR"/>
              <a:t>힘의 평화의 상징인 핵무기가 1945년 7월 뉴멕시코에서 태어난 후, 어떻게 글로벌 힘의 중심에서 오늘날 변방인 한반도에 까지  오게 되었을까? 평양은 그들의 핵무기를 평화의 보검이라 인식한다. 이때 평화는 어떤 평화론에 근거하는가? </a:t>
            </a:r>
            <a:endParaRPr/>
          </a:p>
          <a:p>
            <a:pPr indent="-228600" lvl="0" marL="228600" rtl="0" algn="l">
              <a:lnSpc>
                <a:spcPct val="80000"/>
              </a:lnSpc>
              <a:spcBef>
                <a:spcPts val="1000"/>
              </a:spcBef>
              <a:spcAft>
                <a:spcPts val="0"/>
              </a:spcAft>
              <a:buClr>
                <a:schemeClr val="dk1"/>
              </a:buClr>
              <a:buSzPts val="2800"/>
              <a:buChar char="•"/>
            </a:pPr>
            <a:r>
              <a:rPr lang="ko-KR"/>
              <a:t>소외는 인간의 창조 활동에서 자신이 창조물로 부터 유리되는 현상, 즉 결과물이 자신에게 이방인(혹은 심지어 외계인)과 흡사한 것이 되어버리는 현상을 지칭한다. 이 이방인은 인간이 만든 것임에도 불구하고 더이상 인간의 자유의지와 자유로운 창조 활동의 결과물이 아니라 반대로 결국 인간의 존재를 규정하고 콘트롤하는 물신의 의미에서 물건이 된다. 메리 숼리의 &lt;프랑켄쉬타인&gt;에서 프랑켄쉬타인이 그를 만든 과학자에게 “You are my creator, but I am your master;--obey!”라고 말하듯이. </a:t>
            </a:r>
            <a:endParaRPr/>
          </a:p>
          <a:p>
            <a:pPr indent="-50800" lvl="0" marL="228600" rtl="0" algn="l">
              <a:lnSpc>
                <a:spcPct val="80000"/>
              </a:lnSpc>
              <a:spcBef>
                <a:spcPts val="1000"/>
              </a:spcBef>
              <a:spcAft>
                <a:spcPts val="0"/>
              </a:spcAft>
              <a:buClr>
                <a:schemeClr val="dk1"/>
              </a:buClr>
              <a:buSzPts val="2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ko-KR"/>
              <a:t>관계의 평화</a:t>
            </a:r>
            <a:endParaRPr/>
          </a:p>
        </p:txBody>
      </p:sp>
      <p:sp>
        <p:nvSpPr>
          <p:cNvPr id="109" name="Google Shape;109;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80000"/>
              </a:lnSpc>
              <a:spcBef>
                <a:spcPts val="0"/>
              </a:spcBef>
              <a:spcAft>
                <a:spcPts val="0"/>
              </a:spcAft>
              <a:buClr>
                <a:schemeClr val="dk1"/>
              </a:buClr>
              <a:buSzPts val="2590"/>
              <a:buChar char="•"/>
            </a:pPr>
            <a:r>
              <a:rPr lang="ko-KR" sz="2590"/>
              <a:t>그런데 냉전 초기에 (미소의 경쟁적인 핵무장으로 대변되는) 힘의 균형으로서의 평화와 함께 또다른 평화론 혹은 평화사상이 전개되었다. </a:t>
            </a:r>
            <a:endParaRPr/>
          </a:p>
          <a:p>
            <a:pPr indent="-228600" lvl="0" marL="228600" rtl="0" algn="l">
              <a:lnSpc>
                <a:spcPct val="80000"/>
              </a:lnSpc>
              <a:spcBef>
                <a:spcPts val="1000"/>
              </a:spcBef>
              <a:spcAft>
                <a:spcPts val="0"/>
              </a:spcAft>
              <a:buClr>
                <a:schemeClr val="dk1"/>
              </a:buClr>
              <a:buSzPts val="2590"/>
              <a:buChar char="•"/>
            </a:pPr>
            <a:r>
              <a:rPr lang="ko-KR" sz="2590"/>
              <a:t>힘의 평화와 대비되는 이 문화의 평화(유네스코에서는 이를 ‘평화의 문화’라고 부른다)는 평화를 전쟁이 부재한 상태보다는 전쟁과 폭력에 대항하는 의미를 갖는다. 무엇보다도 중요한 차이점은 힘의 평화가 국가 중심이라면 문화의 평화는  국가와 그들의 관계 보다는 시민과 그들의 관계를 강조한다. </a:t>
            </a:r>
            <a:endParaRPr/>
          </a:p>
          <a:p>
            <a:pPr indent="-228600" lvl="0" marL="228600" rtl="0" algn="l">
              <a:lnSpc>
                <a:spcPct val="80000"/>
              </a:lnSpc>
              <a:spcBef>
                <a:spcPts val="1000"/>
              </a:spcBef>
              <a:spcAft>
                <a:spcPts val="0"/>
              </a:spcAft>
              <a:buClr>
                <a:schemeClr val="dk1"/>
              </a:buClr>
              <a:buSzPts val="2590"/>
              <a:buChar char="•"/>
            </a:pPr>
            <a:r>
              <a:rPr lang="ko-KR" sz="2590"/>
              <a:t>여기서 시민은 세계시민적 시민, 국가에 속한 시민이지만 그들의 세계시민적 소양으로 탈국가적이고 필요하면 국가를 개도ˑ교육할 수 있는 시민이다. 결국 이 영역에서 평화추구란 어떻게 기존의 국가 중심에서 시민의 세계시민적 힘(혹은 잠재력) 중심으로  전환하느냐의 문제이다. </a:t>
            </a:r>
            <a:endParaRPr sz="2590"/>
          </a:p>
          <a:p>
            <a:pPr indent="-64135" lvl="0" marL="228600" rtl="0" algn="l">
              <a:lnSpc>
                <a:spcPct val="80000"/>
              </a:lnSpc>
              <a:spcBef>
                <a:spcPts val="1000"/>
              </a:spcBef>
              <a:spcAft>
                <a:spcPts val="0"/>
              </a:spcAft>
              <a:buClr>
                <a:schemeClr val="dk1"/>
              </a:buClr>
              <a:buSzPts val="2590"/>
              <a:buNone/>
            </a:pPr>
            <a:r>
              <a:t/>
            </a:r>
            <a:endParaRPr sz="259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2020-11-23T04:13:35Z</dcterms:created>
  <dc:creator>Heonik Kwon</dc:creator>
</cp:coreProperties>
</file>