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1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60" r:id="rId37"/>
    <p:sldId id="305" r:id="rId38"/>
    <p:sldId id="306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0E38-5131-4677-BD5C-01B25C92AD90}" type="datetimeFigureOut">
              <a:rPr lang="ko-KR" altLang="en-US" smtClean="0"/>
              <a:pPr/>
              <a:t>2012-04-03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9C33E-199D-44B7-A9D8-3ABE73C61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ocus.chosun.com/nation/nationView.jsp?id=56" TargetMode="External"/><Relationship Id="rId2" Type="http://schemas.openxmlformats.org/officeDocument/2006/relationships/hyperlink" Target="http://focus.chosun.com/nation/nationView.jsp?id=14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://focus.chosun.com/region/regionView.jsp?id=21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focus.chosun.com/nation/nationView.jsp?id=7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한국의 동아시아 외교와 대북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통일정책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통일아카데미</a:t>
            </a:r>
            <a:endParaRPr lang="en-US" altLang="ko-KR" dirty="0"/>
          </a:p>
          <a:p>
            <a:r>
              <a:rPr lang="ko-KR" altLang="en-US" dirty="0" smtClean="0"/>
              <a:t>전재성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2012/4/3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대중전략</a:t>
            </a:r>
            <a:r>
              <a:rPr lang="en-US" altLang="ko-KR" sz="3600" dirty="0" smtClean="0"/>
              <a:t>; </a:t>
            </a:r>
            <a:r>
              <a:rPr lang="ko-KR" altLang="en-US" sz="3600" dirty="0" err="1" smtClean="0"/>
              <a:t>캠벨</a:t>
            </a: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동아태</a:t>
            </a:r>
            <a:r>
              <a:rPr lang="ko-KR" altLang="en-US" sz="3600" dirty="0" smtClean="0"/>
              <a:t> 차관보</a:t>
            </a:r>
            <a:r>
              <a:rPr lang="en-US" altLang="ko-KR" sz="3600" dirty="0" smtClean="0"/>
              <a:t>)</a:t>
            </a:r>
            <a:r>
              <a:rPr lang="ko-KR" altLang="en-US" sz="3600" dirty="0" smtClean="0"/>
              <a:t>의 분류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err="1" smtClean="0"/>
              <a:t>캠벨은</a:t>
            </a:r>
            <a:r>
              <a:rPr lang="ko-KR" altLang="en-US" dirty="0" smtClean="0"/>
              <a:t> 미국의 아시아 정책 그룹을 크게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 부류로 분류</a:t>
            </a:r>
            <a:endParaRPr lang="en-US" altLang="ko-KR" dirty="0" smtClean="0"/>
          </a:p>
          <a:p>
            <a:r>
              <a:rPr lang="ko-KR" altLang="en-US" dirty="0" smtClean="0"/>
              <a:t>즉 ‘</a:t>
            </a:r>
            <a:r>
              <a:rPr lang="ko-KR" altLang="en-US" dirty="0" err="1" smtClean="0"/>
              <a:t>중국우선론자</a:t>
            </a:r>
            <a:r>
              <a:rPr lang="ko-KR" altLang="en-US" dirty="0" smtClean="0"/>
              <a:t>’</a:t>
            </a:r>
            <a:r>
              <a:rPr lang="en-US" altLang="ko-KR" dirty="0" smtClean="0"/>
              <a:t>(the China First School),</a:t>
            </a:r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쌍무적 </a:t>
            </a:r>
            <a:r>
              <a:rPr lang="ko-KR" altLang="en-US" dirty="0" err="1" smtClean="0"/>
              <a:t>동맹론자</a:t>
            </a:r>
            <a:r>
              <a:rPr lang="ko-KR" altLang="en-US" dirty="0" smtClean="0"/>
              <a:t>’</a:t>
            </a:r>
            <a:r>
              <a:rPr lang="en-US" altLang="ko-KR" dirty="0" smtClean="0"/>
              <a:t>(the bilateral alliance school), </a:t>
            </a:r>
          </a:p>
          <a:p>
            <a:r>
              <a:rPr lang="en-US" altLang="ko-KR" dirty="0" smtClean="0"/>
              <a:t>‘</a:t>
            </a:r>
            <a:r>
              <a:rPr lang="ko-KR" altLang="en-US" dirty="0" err="1" smtClean="0"/>
              <a:t>중국위협론자</a:t>
            </a:r>
            <a:r>
              <a:rPr lang="ko-KR" altLang="en-US" dirty="0" smtClean="0"/>
              <a:t>’</a:t>
            </a:r>
            <a:r>
              <a:rPr lang="en-US" altLang="ko-KR" dirty="0" smtClean="0"/>
              <a:t>(the China threat school),</a:t>
            </a:r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초국가적 도전 </a:t>
            </a:r>
            <a:r>
              <a:rPr lang="ko-KR" altLang="en-US" dirty="0" err="1" smtClean="0"/>
              <a:t>대응론자</a:t>
            </a:r>
            <a:r>
              <a:rPr lang="ko-KR" altLang="en-US" dirty="0" smtClean="0"/>
              <a:t>’</a:t>
            </a:r>
            <a:r>
              <a:rPr lang="en-US" altLang="ko-KR" dirty="0" smtClean="0"/>
              <a:t>(the transnational challenges school)</a:t>
            </a:r>
          </a:p>
          <a:p>
            <a:r>
              <a:rPr lang="ko-KR" altLang="en-US" dirty="0" smtClean="0"/>
              <a:t>두 번째와 세 번째 그룹은 ‘현실주의’ 그룹</a:t>
            </a:r>
            <a:endParaRPr lang="en-US" altLang="ko-KR" dirty="0" smtClean="0"/>
          </a:p>
          <a:p>
            <a:r>
              <a:rPr lang="ko-KR" altLang="en-US" dirty="0" smtClean="0"/>
              <a:t>반면 첫째와 넷째 그룹은 자유제도주의 그룹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전재성\My Documents\My Pictures\800px-US_share_of_world_GDP_since_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84096" cy="4367758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</a:t>
            </a:r>
            <a:r>
              <a:rPr lang="ko-KR" altLang="en-US" dirty="0"/>
              <a:t>계 </a:t>
            </a:r>
            <a:r>
              <a:rPr lang="en-US" altLang="ko-KR" dirty="0" smtClean="0"/>
              <a:t>GDP</a:t>
            </a:r>
            <a:r>
              <a:rPr lang="ko-KR" altLang="en-US" dirty="0" smtClean="0"/>
              <a:t> 중</a:t>
            </a:r>
            <a:r>
              <a:rPr lang="en-US" altLang="ko-KR" dirty="0" smtClean="0"/>
              <a:t> </a:t>
            </a:r>
            <a:r>
              <a:rPr lang="ko-KR" altLang="en-US" dirty="0" smtClean="0"/>
              <a:t>미국의 비중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전재성\My Documents\My Pictures\us%20states%20world%20gdp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72400" cy="5097462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미국</a:t>
            </a:r>
            <a:r>
              <a:rPr lang="en-US" altLang="ko-KR" dirty="0" smtClean="0"/>
              <a:t> GDP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전재성\My Documents\My Pictures\us_vs_world-miltary-spend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42423" cy="538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미중의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hard/soft power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C:\Documents and Settings\전재성\My Documents\My Pictures\China-v-US-graphic-008-788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79959"/>
            <a:ext cx="7945338" cy="5878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08092401399_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50825" y="404813"/>
            <a:ext cx="8424863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Growth of Chinese military expenditure</a:t>
            </a:r>
            <a:endParaRPr lang="ko-KR" altLang="en-US" dirty="0"/>
          </a:p>
        </p:txBody>
      </p:sp>
      <p:pic>
        <p:nvPicPr>
          <p:cNvPr id="23555" name="Picture 2" descr="C:\DOCUME~1\전재성\LOCALS~1\Temp\Hnc\BinData\EMB00000bc400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349500"/>
            <a:ext cx="73723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1507" name="Picture 2" descr="C:\DOCUME~1\전재성\LOCALS~1\Temp\UNI0000058400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814387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6627" name="Picture 2" descr="C:\DOCUME~1\전재성\LOCALS~1\Temp\UNI00000bc400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351837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미중관계 예측 사례</a:t>
            </a:r>
            <a:r>
              <a:rPr lang="en-US" altLang="ko-KR" smtClean="0"/>
              <a:t>, </a:t>
            </a:r>
            <a:r>
              <a:rPr lang="ko-KR" altLang="en-US" smtClean="0"/>
              <a:t>미어샤이머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963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>
                <a:hlinkClick r:id="rId2"/>
              </a:rPr>
              <a:t>중국</a:t>
            </a:r>
            <a:r>
              <a:rPr lang="ko-KR" altLang="en-US" dirty="0" smtClean="0"/>
              <a:t>의 국력이 더 커지면 아시아에서 </a:t>
            </a:r>
            <a:r>
              <a:rPr lang="ko-KR" altLang="en-US" dirty="0" smtClean="0">
                <a:hlinkClick r:id="rId3"/>
              </a:rPr>
              <a:t>미국</a:t>
            </a:r>
            <a:r>
              <a:rPr lang="ko-KR" altLang="en-US" dirty="0" smtClean="0"/>
              <a:t>을 몰아내고 이 지역 패권</a:t>
            </a:r>
            <a:r>
              <a:rPr lang="en-US" altLang="ko-KR" dirty="0" smtClean="0"/>
              <a:t>(</a:t>
            </a:r>
            <a:r>
              <a:rPr lang="ko-KR" altLang="en-US" dirty="0" smtClean="0"/>
              <a:t>覇權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장악하려 할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한국 입장에서 볼 때 중국은 과거 동서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東西</a:t>
            </a:r>
            <a:r>
              <a:rPr lang="en-US" altLang="ko-KR" dirty="0" smtClean="0"/>
              <a:t>) </a:t>
            </a:r>
            <a:r>
              <a:rPr lang="ko-KR" altLang="en-US" dirty="0" smtClean="0"/>
              <a:t>냉전 시절의 소련보다 더 위협적이다</a:t>
            </a:r>
            <a:r>
              <a:rPr lang="en-US" altLang="ko-KR" dirty="0" smtClean="0"/>
              <a:t>."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존 </a:t>
            </a:r>
            <a:r>
              <a:rPr lang="ko-KR" altLang="en-US" dirty="0" err="1" smtClean="0"/>
              <a:t>미어샤이머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Mearsheimer</a:t>
            </a:r>
            <a:r>
              <a:rPr lang="en-US" altLang="ko-KR" dirty="0" smtClean="0"/>
              <a:t>) </a:t>
            </a:r>
            <a:r>
              <a:rPr lang="ko-KR" altLang="en-US" dirty="0" err="1" smtClean="0">
                <a:hlinkClick r:id="rId4"/>
              </a:rPr>
              <a:t>시카고</a:t>
            </a:r>
            <a:r>
              <a:rPr lang="ko-KR" altLang="en-US" dirty="0" err="1" smtClean="0"/>
              <a:t>대</a:t>
            </a:r>
            <a:r>
              <a:rPr lang="ko-KR" altLang="en-US" dirty="0" smtClean="0"/>
              <a:t> 정치학과 교수는 미국에서도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중국위협론</a:t>
            </a:r>
            <a:r>
              <a:rPr lang="en-US" altLang="ko-KR" dirty="0" smtClean="0"/>
              <a:t>'</a:t>
            </a:r>
            <a:r>
              <a:rPr lang="ko-KR" altLang="en-US" dirty="0" smtClean="0"/>
              <a:t>을 강하게 제기해온 학자로 꼽힌다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외교안보연구원 주최 학술회의 참석차 방한한 </a:t>
            </a:r>
            <a:r>
              <a:rPr lang="ko-KR" altLang="en-US" dirty="0" err="1" smtClean="0"/>
              <a:t>미어샤이머</a:t>
            </a:r>
            <a:r>
              <a:rPr lang="ko-KR" altLang="en-US" dirty="0" smtClean="0"/>
              <a:t> 교수는 </a:t>
            </a:r>
            <a:r>
              <a:rPr lang="en-US" altLang="ko-KR" dirty="0" smtClean="0"/>
              <a:t>6</a:t>
            </a:r>
            <a:r>
              <a:rPr lang="ko-KR" altLang="en-US" dirty="0" smtClean="0"/>
              <a:t>일 본지와의 인터뷰에서 중국은 ▲미국에 버금가는 경제력 ▲민족주의 성향 ▲군사전략의 중심이 동북아라는 점 때문에 한국에 위협이 될 가능성이 있다고 주장했다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ko-KR" altLang="en-US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492375"/>
            <a:ext cx="29876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논의 주제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변화하는 동아시아와 주변국의 외교전략</a:t>
            </a:r>
            <a:endParaRPr lang="en-US" altLang="ko-KR" dirty="0" smtClean="0"/>
          </a:p>
          <a:p>
            <a:r>
              <a:rPr lang="en-US" altLang="ko-KR" dirty="0" smtClean="0"/>
              <a:t>2010</a:t>
            </a:r>
            <a:r>
              <a:rPr lang="ko-KR" altLang="en-US" dirty="0" smtClean="0"/>
              <a:t>년대 한국 외교의 과제</a:t>
            </a:r>
            <a:endParaRPr lang="en-US" altLang="ko-KR" dirty="0" smtClean="0"/>
          </a:p>
          <a:p>
            <a:r>
              <a:rPr lang="ko-KR" altLang="en-US" dirty="0" err="1" smtClean="0"/>
              <a:t>미중</a:t>
            </a:r>
            <a:r>
              <a:rPr lang="ko-KR" altLang="en-US" dirty="0" smtClean="0"/>
              <a:t> 간 경쟁과 세력전이</a:t>
            </a:r>
            <a:endParaRPr lang="en-US" altLang="ko-KR" dirty="0" smtClean="0"/>
          </a:p>
          <a:p>
            <a:r>
              <a:rPr lang="ko-KR" altLang="en-US" dirty="0" smtClean="0"/>
              <a:t>한국의 동아시아 다층 평화네트워크 전략</a:t>
            </a:r>
            <a:endParaRPr lang="en-US" altLang="ko-KR" dirty="0" smtClean="0"/>
          </a:p>
          <a:p>
            <a:r>
              <a:rPr lang="ko-KR" altLang="en-US" dirty="0" err="1" smtClean="0"/>
              <a:t>북핵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북한 문제</a:t>
            </a:r>
            <a:endParaRPr lang="en-US" altLang="ko-KR" dirty="0" smtClean="0"/>
          </a:p>
          <a:p>
            <a:r>
              <a:rPr lang="ko-KR" altLang="en-US" dirty="0" smtClean="0"/>
              <a:t>한반도 평화를 위한 공진화 </a:t>
            </a:r>
            <a:r>
              <a:rPr lang="ko-KR" altLang="en-US" dirty="0" smtClean="0"/>
              <a:t>전략</a:t>
            </a:r>
            <a:endParaRPr lang="en-US" altLang="ko-KR" dirty="0" smtClean="0"/>
          </a:p>
          <a:p>
            <a:r>
              <a:rPr lang="ko-KR" altLang="en-US" dirty="0" smtClean="0"/>
              <a:t>연성복합통일</a:t>
            </a:r>
            <a:r>
              <a:rPr lang="ko-KR" altLang="en-US" dirty="0" smtClean="0"/>
              <a:t>론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6690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그는 </a:t>
            </a:r>
            <a:r>
              <a:rPr lang="en-US" altLang="ko-KR" dirty="0" smtClean="0"/>
              <a:t>"</a:t>
            </a:r>
            <a:r>
              <a:rPr lang="ko-KR" altLang="en-US" dirty="0" err="1" smtClean="0"/>
              <a:t>구소련은</a:t>
            </a:r>
            <a:r>
              <a:rPr lang="ko-KR" altLang="en-US" dirty="0" smtClean="0"/>
              <a:t> 전성기 때 </a:t>
            </a:r>
            <a:r>
              <a:rPr lang="en-US" altLang="ko-KR" dirty="0" smtClean="0"/>
              <a:t>GDP(</a:t>
            </a:r>
            <a:r>
              <a:rPr lang="ko-KR" altLang="en-US" dirty="0" smtClean="0"/>
              <a:t>국내총생산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미국의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분의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수준이고 인구도 미국보다 조금 더 많았을 뿐인데도 위협적이었는데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 중국은 </a:t>
            </a:r>
            <a:r>
              <a:rPr lang="en-US" altLang="ko-KR" dirty="0" smtClean="0"/>
              <a:t>GDP</a:t>
            </a:r>
            <a:r>
              <a:rPr lang="ko-KR" altLang="en-US" dirty="0" smtClean="0"/>
              <a:t>가 미국을 곧 추월할 기세이고 인구는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배가 넘는다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 말했다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 </a:t>
            </a:r>
            <a:r>
              <a:rPr lang="en-US" altLang="ko-KR" dirty="0" smtClean="0"/>
              <a:t>"</a:t>
            </a:r>
            <a:r>
              <a:rPr lang="ko-KR" altLang="en-US" dirty="0" smtClean="0"/>
              <a:t>소련 군사 전략의 무게 중심이 유럽 쪽이었던 반면 중국은 전략의 중심을 동북아시아에 두고 있다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는 점도 중국이 한국에 위협적인 이유라고 말했다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</a:t>
            </a:r>
            <a:r>
              <a:rPr lang="en-US" altLang="ko-KR" dirty="0" smtClean="0"/>
              <a:t>"</a:t>
            </a:r>
            <a:r>
              <a:rPr lang="ko-KR" altLang="en-US" dirty="0" smtClean="0"/>
              <a:t>중국은 사회주의를 사실상 포기했으므로 중국과 아시아 지역의 갈등에는 민족주의가 크게 작용할 것</a:t>
            </a:r>
            <a:r>
              <a:rPr lang="en-US" altLang="ko-KR" dirty="0" smtClean="0"/>
              <a:t>"</a:t>
            </a:r>
            <a:r>
              <a:rPr lang="ko-KR" altLang="en-US" dirty="0" smtClean="0"/>
              <a:t>이라면서</a:t>
            </a:r>
            <a:r>
              <a:rPr lang="en-US" altLang="ko-KR" dirty="0" smtClean="0"/>
              <a:t>, "</a:t>
            </a:r>
            <a:r>
              <a:rPr lang="ko-KR" altLang="en-US" dirty="0" smtClean="0"/>
              <a:t>최근 중국이 영토 문제에 대해 강경한 태도인 것은 민족주의의 영향이 크다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 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중국 정부가 </a:t>
            </a:r>
            <a:r>
              <a:rPr lang="en-US" altLang="ko-KR" dirty="0" smtClean="0"/>
              <a:t>'</a:t>
            </a:r>
            <a:r>
              <a:rPr lang="ko-KR" altLang="en-US" dirty="0" smtClean="0"/>
              <a:t>중국 </a:t>
            </a:r>
            <a:r>
              <a:rPr lang="ko-KR" altLang="en-US" dirty="0" err="1" smtClean="0"/>
              <a:t>위협론</a:t>
            </a:r>
            <a:r>
              <a:rPr lang="en-US" altLang="ko-KR" dirty="0" smtClean="0"/>
              <a:t>'</a:t>
            </a:r>
            <a:r>
              <a:rPr lang="ko-KR" altLang="en-US" dirty="0" smtClean="0"/>
              <a:t>이 과장됐다고 주장하는 것과 관련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그는 </a:t>
            </a:r>
            <a:r>
              <a:rPr lang="en-US" altLang="ko-KR" dirty="0" smtClean="0"/>
              <a:t>"</a:t>
            </a:r>
            <a:r>
              <a:rPr lang="ko-KR" altLang="en-US" dirty="0" smtClean="0"/>
              <a:t>최근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반 동안 중국이 </a:t>
            </a:r>
            <a:r>
              <a:rPr lang="ko-KR" altLang="en-US" dirty="0" err="1" smtClean="0"/>
              <a:t>센카쿠</a:t>
            </a:r>
            <a:r>
              <a:rPr lang="ko-KR" altLang="en-US" dirty="0" smtClean="0"/>
              <a:t> 열도와 </a:t>
            </a:r>
            <a:r>
              <a:rPr lang="ko-KR" altLang="en-US" dirty="0" err="1" smtClean="0"/>
              <a:t>남중국해</a:t>
            </a:r>
            <a:r>
              <a:rPr lang="ko-KR" altLang="en-US" dirty="0" smtClean="0"/>
              <a:t> 등 문제에서 주변국들에 보여준 호전적 태도는 중국이 얼마나 공격적으로 변할 수 있는지를 보여준다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 지적했다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미어샤이머</a:t>
            </a:r>
            <a:r>
              <a:rPr lang="ko-KR" altLang="en-US" dirty="0" smtClean="0"/>
              <a:t> 교수는 중국이 급부상하는 상황에선 </a:t>
            </a:r>
            <a:r>
              <a:rPr lang="en-US" altLang="ko-KR" dirty="0" smtClean="0"/>
              <a:t>"</a:t>
            </a:r>
            <a:r>
              <a:rPr lang="ko-KR" altLang="en-US" dirty="0" smtClean="0"/>
              <a:t>한국이 미국과 동맹을 강화하는 게 중장기적 국익에 맞는다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 말했다</a:t>
            </a:r>
            <a:r>
              <a:rPr lang="en-US" altLang="ko-KR" dirty="0" smtClean="0"/>
              <a:t>. "</a:t>
            </a:r>
            <a:r>
              <a:rPr lang="ko-KR" altLang="en-US" dirty="0" smtClean="0"/>
              <a:t>아시아에서 미</a:t>
            </a:r>
            <a:r>
              <a:rPr lang="en-US" altLang="ko-KR" dirty="0" smtClean="0"/>
              <a:t>·</a:t>
            </a:r>
            <a:r>
              <a:rPr lang="ko-KR" altLang="en-US" dirty="0" smtClean="0"/>
              <a:t>중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美中</a:t>
            </a:r>
            <a:r>
              <a:rPr lang="en-US" altLang="ko-KR" dirty="0" smtClean="0"/>
              <a:t>) </a:t>
            </a:r>
            <a:r>
              <a:rPr lang="ko-KR" altLang="en-US" dirty="0" smtClean="0"/>
              <a:t>사이에 패권 싸움이 벌어져 둘 중 하나를 한국이 선택해야 한다면 답은 미국일 수밖에 없다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중국의 성장은 </a:t>
            </a:r>
            <a:r>
              <a:rPr lang="en-US" altLang="ko-KR" dirty="0" smtClean="0"/>
              <a:t>"</a:t>
            </a:r>
            <a:r>
              <a:rPr lang="ko-KR" altLang="en-US" dirty="0" smtClean="0"/>
              <a:t>한국의 통일을 어렵게 만들 수 있다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고도 했다</a:t>
            </a:r>
            <a:r>
              <a:rPr lang="en-US" altLang="ko-KR" dirty="0" smtClean="0"/>
              <a:t>. "</a:t>
            </a:r>
            <a:r>
              <a:rPr lang="ko-KR" altLang="en-US" dirty="0" smtClean="0"/>
              <a:t>중국의 해군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공군력이</a:t>
            </a:r>
            <a:r>
              <a:rPr lang="ko-KR" altLang="en-US" dirty="0" smtClean="0"/>
              <a:t> 강해지면 미군이 한국 부근까지 진출하는 데 한계가 있을 수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경우 </a:t>
            </a:r>
            <a:r>
              <a:rPr lang="ko-KR" altLang="en-US" dirty="0" smtClean="0">
                <a:hlinkClick r:id="rId2"/>
              </a:rPr>
              <a:t>북한</a:t>
            </a:r>
            <a:r>
              <a:rPr lang="ko-KR" altLang="en-US" dirty="0" smtClean="0"/>
              <a:t>이 중국을 등에 업고 호전적으로 나올 수 있다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는 것이다</a:t>
            </a:r>
            <a:r>
              <a:rPr lang="en-US" altLang="ko-KR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Power transition </a:t>
            </a:r>
            <a:r>
              <a:rPr lang="en-US" altLang="ko-KR" smtClean="0"/>
              <a:t>and hegemonic war</a:t>
            </a:r>
            <a:endParaRPr lang="ko-KR" altLang="en-US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73238"/>
            <a:ext cx="6985000" cy="476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중국의</a:t>
            </a:r>
            <a:r>
              <a:rPr lang="en-US" altLang="ko-KR" smtClean="0"/>
              <a:t> </a:t>
            </a:r>
            <a:r>
              <a:rPr lang="ko-KR" altLang="en-US" smtClean="0"/>
              <a:t>발전 전략</a:t>
            </a:r>
          </a:p>
        </p:txBody>
      </p:sp>
      <p:sp>
        <p:nvSpPr>
          <p:cNvPr id="4096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 중국의 공식 성명에 따른 아시아전략의 목표는 조화로운 아시아임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아시아인 모두의 목표는 공동발전을 도모하고 조화로운 아시아를 만드는 것이라고 후진타오 주석은 말함 </a:t>
            </a:r>
          </a:p>
          <a:p>
            <a:pPr eaLnBrk="1" hangingPunct="1"/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다섯 가지의 제안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첫째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문명의 다양성을 존중하고 이웃과의 좋은 관계를 증진하는 것</a:t>
            </a:r>
            <a:r>
              <a:rPr lang="en-US" altLang="ko-KR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둘째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발전패턴을 변화시키고 전면적 발전을 도모하는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지구적 조류에 맞게 경제발전을 추구하고 현실경제와 금융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국내부문을 조화시키는 것</a:t>
            </a:r>
            <a:r>
              <a:rPr lang="en-US" altLang="ko-KR" dirty="0" smtClean="0"/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셋째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발전의 기회를 공유하고 도전에 함께 임하는 것</a:t>
            </a:r>
            <a:r>
              <a:rPr lang="en-US" altLang="ko-KR" dirty="0" smtClean="0"/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넷째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차이에도 불구하고 공통점을 찾아 공동안보를 증진하는 것 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냉전적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제로섬 게임의 정신상태를 극복하고 지역안보협력을 추구하여 평화와 안정을 이룩하는 것</a:t>
            </a:r>
            <a:r>
              <a:rPr lang="en-US" altLang="ko-KR" dirty="0" smtClean="0"/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다섯째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상호간의 이익을 도모하고 지역협력을 심화하는 것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열린 지역주의를 지향하고 지역 밖의 이익도 존중함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발전 전략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향후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년간 중국은 </a:t>
            </a:r>
            <a:r>
              <a:rPr lang="en-US" altLang="ko-KR" dirty="0" smtClean="0"/>
              <a:t>2022</a:t>
            </a:r>
            <a:r>
              <a:rPr lang="ko-KR" altLang="en-US" dirty="0" smtClean="0"/>
              <a:t>년 전면적인 소강사회 건설을 목표로 안정된 경제발전을 추진하는 것을 목표로 함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12</a:t>
            </a:r>
            <a:r>
              <a:rPr lang="ko-KR" altLang="en-US" dirty="0" smtClean="0"/>
              <a:t>차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개년 </a:t>
            </a:r>
            <a:r>
              <a:rPr lang="ko-KR" altLang="en-US" dirty="0" err="1" smtClean="0"/>
              <a:t>경제규획이</a:t>
            </a:r>
            <a:r>
              <a:rPr lang="ko-KR" altLang="en-US" dirty="0" smtClean="0"/>
              <a:t> 안정된 경제발전과 내수진작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국내경제불평등 해결 등을 강조하고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경제 및 발전전략이 대외전략에 어떠한 영향을 미칠지 분석하는 것이 필요함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핵심이익에 해당하는 대만</a:t>
            </a:r>
            <a:r>
              <a:rPr lang="en-US" altLang="ko-KR" dirty="0" smtClean="0"/>
              <a:t>/</a:t>
            </a:r>
            <a:r>
              <a:rPr lang="ko-KR" altLang="en-US" dirty="0" smtClean="0"/>
              <a:t>통일 문제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영토 문제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내정불간섭 등에서는 확고한 입장을 견지함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문제는 이러한 사안들이 계속 변화되며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중국이 이익이 확장적으로 정의되는 경향을 보이고 있다는 것임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중국은 과거 미소 대결의 역사적 교훈을 강조하여 미국과 조기의 과도한 패권경쟁을 추구하는 것을 회피하는 것이 현명하다고 판단함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만족도 분포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2700338" y="2420938"/>
            <a:ext cx="44942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전쟁발발 가능성 높은 경우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835150" y="2133600"/>
            <a:ext cx="62372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831532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Options in power transition</a:t>
            </a:r>
            <a:endParaRPr lang="ko-KR" altLang="en-US" smtClean="0"/>
          </a:p>
        </p:txBody>
      </p:sp>
      <p:sp>
        <p:nvSpPr>
          <p:cNvPr id="7987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Balancing</a:t>
            </a:r>
          </a:p>
          <a:p>
            <a:pPr eaLnBrk="1" hangingPunct="1"/>
            <a:r>
              <a:rPr lang="en-US" altLang="ko-KR" smtClean="0"/>
              <a:t>Bandwagoning</a:t>
            </a:r>
          </a:p>
          <a:p>
            <a:pPr eaLnBrk="1" hangingPunct="1"/>
            <a:r>
              <a:rPr lang="en-US" altLang="ko-KR" smtClean="0"/>
              <a:t>Hedging</a:t>
            </a:r>
          </a:p>
          <a:p>
            <a:pPr eaLnBrk="1" hangingPunct="1"/>
            <a:r>
              <a:rPr lang="en-US" altLang="ko-KR" smtClean="0"/>
              <a:t>Hiding</a:t>
            </a:r>
          </a:p>
          <a:p>
            <a:pPr eaLnBrk="1" hangingPunct="1"/>
            <a:r>
              <a:rPr lang="en-US" altLang="ko-KR" smtClean="0"/>
              <a:t>Transcending or multilateralism</a:t>
            </a:r>
            <a:endParaRPr lang="ko-KR" alt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한국의 전략 대안</a:t>
            </a:r>
          </a:p>
        </p:txBody>
      </p:sp>
      <p:sp>
        <p:nvSpPr>
          <p:cNvPr id="8089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대미 협력과 대중 견제</a:t>
            </a:r>
            <a:r>
              <a:rPr lang="en-US" altLang="ko-KR" smtClean="0"/>
              <a:t>, </a:t>
            </a:r>
            <a:r>
              <a:rPr lang="ko-KR" altLang="en-US" smtClean="0"/>
              <a:t>균형전략 </a:t>
            </a:r>
          </a:p>
          <a:p>
            <a:pPr eaLnBrk="1" hangingPunct="1"/>
            <a:r>
              <a:rPr lang="ko-KR" altLang="en-US" smtClean="0"/>
              <a:t>대중 협력과 대미 자주</a:t>
            </a:r>
            <a:r>
              <a:rPr lang="en-US" altLang="ko-KR" smtClean="0"/>
              <a:t>, </a:t>
            </a:r>
            <a:r>
              <a:rPr lang="ko-KR" altLang="en-US" smtClean="0"/>
              <a:t>균형전략 </a:t>
            </a:r>
          </a:p>
          <a:p>
            <a:pPr eaLnBrk="1" hangingPunct="1"/>
            <a:r>
              <a:rPr lang="ko-KR" altLang="en-US" smtClean="0"/>
              <a:t>한미동맹유지와 대중 </a:t>
            </a:r>
            <a:r>
              <a:rPr lang="en-US" altLang="ko-KR" smtClean="0"/>
              <a:t>hedging </a:t>
            </a:r>
            <a:r>
              <a:rPr lang="ko-KR" altLang="en-US" smtClean="0"/>
              <a:t>전략</a:t>
            </a:r>
          </a:p>
          <a:p>
            <a:pPr eaLnBrk="1" hangingPunct="1"/>
            <a:r>
              <a:rPr lang="ko-KR" altLang="en-US" smtClean="0"/>
              <a:t>한미동맹과 대중 관여전략 </a:t>
            </a:r>
          </a:p>
          <a:p>
            <a:pPr eaLnBrk="1" hangingPunct="1"/>
            <a:r>
              <a:rPr lang="ko-KR" altLang="en-US" smtClean="0"/>
              <a:t>대미</a:t>
            </a:r>
            <a:r>
              <a:rPr lang="en-US" altLang="ko-KR" smtClean="0"/>
              <a:t>, </a:t>
            </a:r>
            <a:r>
              <a:rPr lang="ko-KR" altLang="en-US" smtClean="0"/>
              <a:t>대중 자주전략과 지역 다자주의 전략 </a:t>
            </a:r>
          </a:p>
          <a:p>
            <a:pPr eaLnBrk="1" hangingPunct="1"/>
            <a:r>
              <a:rPr lang="ko-KR" altLang="en-US" smtClean="0"/>
              <a:t>다차원적 지역 네트워크 설립과 중견국 전략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년대 동아시아 주요 변화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2008</a:t>
            </a:r>
            <a:r>
              <a:rPr lang="ko-KR" altLang="en-US" dirty="0" smtClean="0"/>
              <a:t>년 경제위기 이후 미국의 상대적 쇠퇴</a:t>
            </a:r>
            <a:endParaRPr lang="en-US" altLang="ko-KR" dirty="0" smtClean="0"/>
          </a:p>
          <a:p>
            <a:r>
              <a:rPr lang="ko-KR" altLang="en-US" dirty="0" smtClean="0"/>
              <a:t>중국의 지속적 부상</a:t>
            </a:r>
            <a:endParaRPr lang="en-US" altLang="ko-KR" dirty="0" smtClean="0"/>
          </a:p>
          <a:p>
            <a:r>
              <a:rPr lang="ko-KR" altLang="en-US" dirty="0" err="1" smtClean="0"/>
              <a:t>미중</a:t>
            </a:r>
            <a:r>
              <a:rPr lang="ko-KR" altLang="en-US" dirty="0" smtClean="0"/>
              <a:t> 간 세력전이 및 협력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경쟁관계</a:t>
            </a:r>
            <a:endParaRPr lang="en-US" altLang="ko-KR" dirty="0" smtClean="0"/>
          </a:p>
          <a:p>
            <a:r>
              <a:rPr lang="ko-KR" altLang="en-US" dirty="0" smtClean="0"/>
              <a:t>러시아와 일본의 동아시아 전략</a:t>
            </a:r>
            <a:endParaRPr lang="en-US" altLang="ko-KR" dirty="0" smtClean="0"/>
          </a:p>
          <a:p>
            <a:r>
              <a:rPr lang="ko-KR" altLang="en-US" dirty="0" smtClean="0"/>
              <a:t>동아시아 다자주의의 지속적 발전</a:t>
            </a:r>
            <a:endParaRPr lang="en-US" altLang="ko-KR" dirty="0" smtClean="0"/>
          </a:p>
          <a:p>
            <a:r>
              <a:rPr lang="ko-KR" altLang="en-US" dirty="0" err="1" smtClean="0"/>
              <a:t>북핵문제</a:t>
            </a:r>
            <a:r>
              <a:rPr lang="ko-KR" altLang="en-US" dirty="0" smtClean="0"/>
              <a:t> 지속과 북한 내 정권교체</a:t>
            </a:r>
            <a:endParaRPr lang="en-US" altLang="ko-KR" dirty="0" smtClean="0"/>
          </a:p>
          <a:p>
            <a:r>
              <a:rPr lang="ko-KR" altLang="en-US" dirty="0" smtClean="0"/>
              <a:t>한국의 </a:t>
            </a:r>
            <a:r>
              <a:rPr lang="ko-KR" altLang="en-US" dirty="0" err="1" smtClean="0"/>
              <a:t>중견국</a:t>
            </a:r>
            <a:r>
              <a:rPr lang="ko-KR" altLang="en-US" dirty="0" smtClean="0"/>
              <a:t> 성장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Goh, definition of</a:t>
            </a:r>
            <a:r>
              <a:rPr lang="ko-KR" altLang="en-US" smtClean="0"/>
              <a:t> </a:t>
            </a:r>
            <a:r>
              <a:rPr lang="en-US" altLang="ko-KR" smtClean="0"/>
              <a:t>hedging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"a set of strategies aimed at avoiding (or planning for contingencies in) a situation in which states cannot decide upon more straightforward alternatives such as balancing, </a:t>
            </a:r>
            <a:r>
              <a:rPr lang="en-US" altLang="ko-KR" dirty="0" err="1" smtClean="0"/>
              <a:t>bandwagoning</a:t>
            </a:r>
            <a:r>
              <a:rPr lang="en-US" altLang="ko-KR" dirty="0" smtClean="0"/>
              <a:t>, or neutrality. Instead they cultivate a middle position that forestalls or avoids having to choose one side [or one straightforward policy stance] at the obvious expense of another."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Evelyn </a:t>
            </a:r>
            <a:r>
              <a:rPr lang="en-US" altLang="ko-KR" dirty="0" err="1" smtClean="0"/>
              <a:t>Goh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Understanding "hedging" in Asia-Pacific security</a:t>
            </a:r>
            <a:r>
              <a:rPr lang="en-US" altLang="ko-KR" dirty="0" smtClean="0"/>
              <a:t>, Pacific Forum CSIS, </a:t>
            </a:r>
            <a:r>
              <a:rPr lang="en-US" altLang="ko-KR" dirty="0" err="1" smtClean="0"/>
              <a:t>PacNet</a:t>
            </a:r>
            <a:r>
              <a:rPr lang="en-US" altLang="ko-KR" dirty="0" smtClean="0"/>
              <a:t>, 43 August 31, 2006; Evelyn </a:t>
            </a:r>
            <a:r>
              <a:rPr lang="en-US" altLang="ko-KR" dirty="0" err="1" smtClean="0"/>
              <a:t>Goh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Meeting the China Challenge: The U.S. in Southeast Asian Regional Security Strategies</a:t>
            </a:r>
            <a:r>
              <a:rPr lang="en-US" altLang="ko-KR" dirty="0" smtClean="0"/>
              <a:t>(Washington, D.C.; East-West Center Washington, 2005)</a:t>
            </a:r>
            <a:endParaRPr lang="ko-KR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Problems in each option</a:t>
            </a:r>
            <a:endParaRPr lang="ko-KR" altLang="en-US" smtClean="0"/>
          </a:p>
        </p:txBody>
      </p:sp>
      <p:sp>
        <p:nvSpPr>
          <p:cNvPr id="8294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Problem in Future US-China Bipolar Rivalry</a:t>
            </a:r>
          </a:p>
          <a:p>
            <a:pPr eaLnBrk="1" hangingPunct="1"/>
            <a:r>
              <a:rPr lang="en-US" altLang="ko-KR" smtClean="0"/>
              <a:t>Situation-dependent options</a:t>
            </a:r>
          </a:p>
          <a:p>
            <a:pPr eaLnBrk="1" hangingPunct="1"/>
            <a:r>
              <a:rPr lang="en-US" altLang="ko-KR" smtClean="0"/>
              <a:t>Lack of multilateral tradition</a:t>
            </a:r>
          </a:p>
          <a:p>
            <a:pPr eaLnBrk="1" hangingPunct="1"/>
            <a:r>
              <a:rPr lang="en-US" altLang="ko-KR" smtClean="0"/>
              <a:t>Weak Liberal options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200" dirty="0" smtClean="0"/>
              <a:t>미래 한국의 평화외교</a:t>
            </a:r>
            <a:endParaRPr lang="ko-KR" altLang="en-US" sz="3200" dirty="0"/>
          </a:p>
        </p:txBody>
      </p: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625975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2700" dirty="0" err="1" smtClean="0"/>
              <a:t>중견국외교</a:t>
            </a:r>
            <a:r>
              <a:rPr lang="en-US" altLang="ko-KR" sz="2700" dirty="0" smtClean="0"/>
              <a:t>; Finding sustainable, bipartisan paradigm for </a:t>
            </a:r>
            <a:r>
              <a:rPr lang="en-US" altLang="ko-KR" sz="2700" dirty="0" smtClean="0">
                <a:solidFill>
                  <a:srgbClr val="FF0000"/>
                </a:solidFill>
              </a:rPr>
              <a:t>“middle power diplomacy”</a:t>
            </a:r>
          </a:p>
          <a:p>
            <a:pPr eaLnBrk="1" hangingPunct="1"/>
            <a:r>
              <a:rPr lang="ko-KR" altLang="en-US" sz="2700" dirty="0" smtClean="0"/>
              <a:t>동아시아 평화 복합 네트워크</a:t>
            </a:r>
            <a:r>
              <a:rPr lang="en-US" altLang="ko-KR" sz="2700" dirty="0" smtClean="0"/>
              <a:t>; Building East Asian </a:t>
            </a:r>
            <a:r>
              <a:rPr lang="en-US" altLang="ko-KR" sz="2700" dirty="0" smtClean="0">
                <a:solidFill>
                  <a:srgbClr val="FF0000"/>
                </a:solidFill>
              </a:rPr>
              <a:t>Regional Complex Network; dense network among multilayered actors in diverse issue areas</a:t>
            </a:r>
            <a:endParaRPr lang="ko-KR" altLang="ko-KR" sz="27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o-KR" altLang="en-US" sz="2700" dirty="0" smtClean="0"/>
              <a:t>새로운 한반도 질서</a:t>
            </a:r>
            <a:r>
              <a:rPr lang="en-US" altLang="ko-KR" sz="2700" dirty="0" smtClean="0"/>
              <a:t>; Establishing </a:t>
            </a:r>
            <a:r>
              <a:rPr lang="en-US" altLang="ko-KR" sz="2700" dirty="0" smtClean="0">
                <a:solidFill>
                  <a:srgbClr val="FF0000"/>
                </a:solidFill>
              </a:rPr>
              <a:t>New Governance </a:t>
            </a:r>
            <a:r>
              <a:rPr lang="en-US" altLang="ko-KR" sz="2700" dirty="0" smtClean="0"/>
              <a:t>on the Korean Peninsula</a:t>
            </a:r>
            <a:endParaRPr lang="ko-KR" altLang="ko-KR" sz="2700" dirty="0" smtClean="0"/>
          </a:p>
          <a:p>
            <a:pPr eaLnBrk="1" hangingPunct="1"/>
            <a:r>
              <a:rPr lang="en-US" altLang="ko-KR" sz="2700" dirty="0" smtClean="0"/>
              <a:t>Establishing cohesive social support for this paradigm</a:t>
            </a:r>
          </a:p>
          <a:p>
            <a:pPr eaLnBrk="1" hangingPunct="1"/>
            <a:endParaRPr lang="ko-KR" altLang="ko-KR" sz="2700" dirty="0" smtClean="0"/>
          </a:p>
          <a:p>
            <a:pPr eaLnBrk="1" hangingPunct="1"/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829444" cy="9286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200" dirty="0" smtClean="0"/>
              <a:t>주요과</a:t>
            </a:r>
            <a:r>
              <a:rPr lang="ko-KR" altLang="en-US" sz="3200" dirty="0"/>
              <a:t>제</a:t>
            </a: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445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ko-KR" altLang="en-US" sz="2800" dirty="0" smtClean="0"/>
              <a:t>동아시아 체제 유연성 확보</a:t>
            </a:r>
            <a:r>
              <a:rPr lang="en-US" altLang="ko-KR" sz="2800" dirty="0" smtClean="0"/>
              <a:t>; From power transition to transformation of regional order; to enhance </a:t>
            </a:r>
            <a:r>
              <a:rPr lang="en-US" altLang="ko-KR" sz="2800" dirty="0" smtClean="0">
                <a:solidFill>
                  <a:srgbClr val="FF0000"/>
                </a:solidFill>
              </a:rPr>
              <a:t>systemic flexibility </a:t>
            </a:r>
            <a:r>
              <a:rPr lang="en-US" altLang="ko-KR" sz="2800" dirty="0" smtClean="0"/>
              <a:t>to absorb power transition – </a:t>
            </a:r>
            <a:r>
              <a:rPr lang="en-US" altLang="ko-KR" sz="2800" dirty="0" smtClean="0">
                <a:solidFill>
                  <a:srgbClr val="FF0000"/>
                </a:solidFill>
              </a:rPr>
              <a:t>peaceful adjustment of power shift with new institutions</a:t>
            </a:r>
          </a:p>
          <a:p>
            <a:pPr eaLnBrk="1" hangingPunct="1"/>
            <a:r>
              <a:rPr lang="ko-KR" altLang="en-US" sz="2800" dirty="0" smtClean="0"/>
              <a:t>한미동맹</a:t>
            </a:r>
            <a:r>
              <a:rPr lang="en-US" altLang="ko-KR" sz="2800" dirty="0" smtClean="0"/>
              <a:t>; Developing and continuing the transformation the </a:t>
            </a:r>
            <a:r>
              <a:rPr lang="en-US" altLang="ko-KR" sz="2800" dirty="0" smtClean="0">
                <a:solidFill>
                  <a:srgbClr val="FF0000"/>
                </a:solidFill>
              </a:rPr>
              <a:t>ROK-US strategic complex alliance </a:t>
            </a:r>
            <a:r>
              <a:rPr lang="en-US" altLang="ko-KR" sz="2800" dirty="0" smtClean="0"/>
              <a:t>in the 21</a:t>
            </a:r>
            <a:r>
              <a:rPr lang="en-US" altLang="ko-KR" sz="2800" baseline="30000" dirty="0" smtClean="0"/>
              <a:t>st</a:t>
            </a:r>
            <a:r>
              <a:rPr lang="en-US" altLang="ko-KR" sz="2800" dirty="0" smtClean="0"/>
              <a:t> century; global/regional/peninsular level</a:t>
            </a:r>
            <a:endParaRPr lang="ko-KR" altLang="ko-KR" sz="2800" dirty="0" smtClean="0"/>
          </a:p>
          <a:p>
            <a:pPr eaLnBrk="1" hangingPunct="1"/>
            <a:r>
              <a:rPr lang="ko-KR" altLang="en-US" sz="2800" dirty="0" smtClean="0"/>
              <a:t>대중 다층 네트워크</a:t>
            </a:r>
            <a:r>
              <a:rPr lang="en-US" altLang="ko-KR" sz="2800" dirty="0" smtClean="0"/>
              <a:t>; Establishing bilateral</a:t>
            </a:r>
            <a:r>
              <a:rPr lang="en-US" altLang="ko-KR" sz="2800" dirty="0" smtClean="0">
                <a:solidFill>
                  <a:srgbClr val="FF0000"/>
                </a:solidFill>
              </a:rPr>
              <a:t> multi-level strategic network </a:t>
            </a:r>
            <a:r>
              <a:rPr lang="en-US" altLang="ko-KR" sz="2800" dirty="0" smtClean="0"/>
              <a:t>with China, and coping with uncertainty related to the development of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3200" dirty="0" smtClean="0"/>
              <a:t>대중외교</a:t>
            </a:r>
            <a:endParaRPr lang="ko-KR" altLang="en-US" sz="3200" dirty="0"/>
          </a:p>
        </p:txBody>
      </p:sp>
      <p:sp>
        <p:nvSpPr>
          <p:cNvPr id="16387" name="내용 개체 틀 5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625975"/>
          </a:xfrm>
        </p:spPr>
        <p:txBody>
          <a:bodyPr/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Complex network </a:t>
            </a:r>
            <a:r>
              <a:rPr lang="en-US" altLang="ko-KR" sz="2800" dirty="0" smtClean="0"/>
              <a:t>with various levels of Chinese society: pluralizing identities in China – business, NGO, policy circles…</a:t>
            </a:r>
          </a:p>
          <a:p>
            <a:r>
              <a:rPr lang="en-US" altLang="ko-KR" sz="2800" dirty="0" smtClean="0"/>
              <a:t>Strengthening </a:t>
            </a:r>
            <a:r>
              <a:rPr lang="en-US" altLang="ko-KR" sz="2800" dirty="0" smtClean="0">
                <a:solidFill>
                  <a:srgbClr val="FF0000"/>
                </a:solidFill>
              </a:rPr>
              <a:t>market links</a:t>
            </a:r>
            <a:r>
              <a:rPr lang="en-US" altLang="ko-KR" sz="2800" dirty="0" smtClean="0"/>
              <a:t>, empowering private sectors in China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More strategic dialogue</a:t>
            </a:r>
            <a:r>
              <a:rPr lang="en-US" altLang="ko-KR" sz="2800" dirty="0" smtClean="0"/>
              <a:t>; strategic cooperative partnership</a:t>
            </a:r>
          </a:p>
          <a:p>
            <a:r>
              <a:rPr lang="en-US" altLang="ko-KR" sz="2800" dirty="0" smtClean="0"/>
              <a:t>Neighbor country’s input on Chinese view of “responsible great power” discourse</a:t>
            </a:r>
            <a:endParaRPr lang="ko-KR" altLang="en-US" sz="28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829444" cy="9286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200" dirty="0" err="1" smtClean="0"/>
              <a:t>중견국</a:t>
            </a:r>
            <a:r>
              <a:rPr lang="ko-KR" altLang="en-US" sz="3200" dirty="0" smtClean="0"/>
              <a:t> 협력 및 대일외교</a:t>
            </a:r>
            <a:endParaRPr lang="ko-KR" altLang="en-US" sz="3200" dirty="0"/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ko-KR" sz="2400" smtClean="0"/>
              <a:t>Building future-oriented strategic cooperation with regional middle powers: ASEAN, Australia, New Zealand, Taiwan, and India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sz="2400" smtClean="0"/>
          </a:p>
          <a:p>
            <a:pPr eaLnBrk="1" hangingPunct="1"/>
            <a:r>
              <a:rPr lang="en-US" altLang="ko-KR" sz="2400" smtClean="0"/>
              <a:t>Cooperation with Japan, and developing ROK-Japan-US cooperation: two track cooperation for the time being, and dealing with domestic politics in two countries</a:t>
            </a:r>
          </a:p>
          <a:p>
            <a:pPr eaLnBrk="1" hangingPunct="1"/>
            <a:r>
              <a:rPr lang="en-US" altLang="ko-KR" sz="2400" smtClean="0"/>
              <a:t>Growing common identity b/w Korea and Japan; especially among young generation</a:t>
            </a:r>
          </a:p>
          <a:p>
            <a:pPr eaLnBrk="1" hangingPunct="1"/>
            <a:r>
              <a:rPr lang="en-US" altLang="ko-KR" sz="2400" smtClean="0"/>
              <a:t>Consensus on long-term strategy of “normalized Japan”(?), and common China and regional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ko-KR" altLang="en-US" smtClean="0"/>
              <a:t>대북 평화 </a:t>
            </a:r>
            <a:r>
              <a:rPr lang="ko-KR" altLang="en-US" dirty="0" err="1" smtClean="0"/>
              <a:t>공진화외교</a:t>
            </a:r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과제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미래 한반도에 대한 새로운 전망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통일의 방식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연성복합통일론</a:t>
            </a:r>
            <a:endParaRPr lang="en-US" altLang="ko-KR" dirty="0" smtClean="0"/>
          </a:p>
          <a:p>
            <a:r>
              <a:rPr lang="ko-KR" altLang="en-US" dirty="0" err="1" smtClean="0"/>
              <a:t>북핵</a:t>
            </a:r>
            <a:r>
              <a:rPr lang="ko-KR" altLang="en-US" dirty="0" smtClean="0"/>
              <a:t> </a:t>
            </a:r>
            <a:r>
              <a:rPr lang="ko-KR" altLang="en-US" dirty="0" smtClean="0"/>
              <a:t>외교와 남북관계의 연결</a:t>
            </a:r>
            <a:endParaRPr lang="en-US" altLang="ko-KR" dirty="0" smtClean="0"/>
          </a:p>
          <a:p>
            <a:r>
              <a:rPr lang="ko-KR" altLang="en-US" dirty="0" smtClean="0"/>
              <a:t>대북전략</a:t>
            </a:r>
            <a:r>
              <a:rPr lang="ko-KR" altLang="en-US" dirty="0"/>
              <a:t>과 </a:t>
            </a:r>
            <a:r>
              <a:rPr lang="ko-KR" altLang="en-US" dirty="0" smtClean="0"/>
              <a:t>통일전략의 연결</a:t>
            </a:r>
            <a:endParaRPr lang="en-US" altLang="ko-KR" dirty="0" smtClean="0"/>
          </a:p>
          <a:p>
            <a:r>
              <a:rPr lang="ko-KR" altLang="en-US" dirty="0" smtClean="0"/>
              <a:t>햇볕정책과 </a:t>
            </a:r>
            <a:r>
              <a:rPr lang="ko-KR" altLang="en-US" dirty="0" smtClean="0"/>
              <a:t>대북 원칙관여 정책의 합리적 종합을 위한 노력</a:t>
            </a:r>
            <a:endParaRPr lang="en-US" altLang="ko-KR" dirty="0" smtClean="0"/>
          </a:p>
          <a:p>
            <a:r>
              <a:rPr lang="ko-KR" altLang="en-US" dirty="0" smtClean="0"/>
              <a:t>대북전략을 국제적으로 주도</a:t>
            </a:r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현재 상황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김정은 체제의 등장과 북한 내 불안요인 상존</a:t>
            </a:r>
            <a:endParaRPr lang="en-US" altLang="ko-KR" dirty="0" smtClean="0"/>
          </a:p>
          <a:p>
            <a:r>
              <a:rPr lang="ko-KR" altLang="en-US" dirty="0" err="1" smtClean="0"/>
              <a:t>광명성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호 등 북한 대량살상무기 문제의 지속</a:t>
            </a:r>
            <a:endParaRPr lang="en-US" altLang="ko-KR" dirty="0" smtClean="0"/>
          </a:p>
          <a:p>
            <a:r>
              <a:rPr lang="ko-KR" altLang="en-US" dirty="0" err="1" smtClean="0"/>
              <a:t>북중관계</a:t>
            </a:r>
            <a:r>
              <a:rPr lang="ko-KR" altLang="en-US" dirty="0" smtClean="0"/>
              <a:t> 심화 속 중국의 한반도 전략 변화</a:t>
            </a:r>
            <a:endParaRPr lang="en-US" altLang="ko-KR" dirty="0" smtClean="0"/>
          </a:p>
          <a:p>
            <a:r>
              <a:rPr lang="ko-KR" altLang="en-US" dirty="0" err="1" smtClean="0"/>
              <a:t>미북관계의</a:t>
            </a:r>
            <a:r>
              <a:rPr lang="ko-KR" altLang="en-US" dirty="0" smtClean="0"/>
              <a:t> 고착</a:t>
            </a:r>
            <a:endParaRPr lang="en-US" altLang="ko-KR" dirty="0" smtClean="0"/>
          </a:p>
          <a:p>
            <a:r>
              <a:rPr lang="en-US" altLang="ko-KR" dirty="0" smtClean="0"/>
              <a:t>6</a:t>
            </a:r>
            <a:r>
              <a:rPr lang="ko-KR" altLang="en-US" dirty="0" err="1" smtClean="0"/>
              <a:t>자회담</a:t>
            </a:r>
            <a:r>
              <a:rPr lang="ko-KR" altLang="en-US" dirty="0" smtClean="0"/>
              <a:t> 정체</a:t>
            </a:r>
            <a:endParaRPr lang="en-US" altLang="ko-KR" dirty="0" smtClean="0"/>
          </a:p>
          <a:p>
            <a:r>
              <a:rPr lang="ko-KR" altLang="en-US" dirty="0" smtClean="0"/>
              <a:t>한국의 대북 장기전략 부재</a:t>
            </a:r>
            <a:endParaRPr lang="en-US" altLang="ko-KR" dirty="0" smtClean="0"/>
          </a:p>
          <a:p>
            <a:r>
              <a:rPr lang="ko-KR" altLang="en-US" dirty="0" smtClean="0"/>
              <a:t>북한 내 급변사태의 가능성 상존</a:t>
            </a:r>
            <a:endParaRPr lang="ko-KR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북한 선군 외교전략의 내용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2400" dirty="0" err="1" smtClean="0"/>
              <a:t>선군정치의</a:t>
            </a:r>
            <a:r>
              <a:rPr lang="ko-KR" altLang="en-US" sz="2400" dirty="0" smtClean="0"/>
              <a:t> 전략적 목적에 봉사하는 외교전략적 목표 </a:t>
            </a:r>
            <a:endParaRPr lang="en-US" altLang="ko-KR" sz="2400" dirty="0" smtClean="0"/>
          </a:p>
          <a:p>
            <a:pPr>
              <a:buNone/>
            </a:pPr>
            <a:endParaRPr lang="ko-KR" altLang="en-US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북한 사회주의 수령 중심정권의 생존을 보장하고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향후 소위 강성대국으로 갈 수 있는 외교적 환경을 마련하는데 중점 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”제국주의 </a:t>
            </a:r>
            <a:r>
              <a:rPr lang="ko-KR" altLang="en-US" sz="2400" dirty="0" err="1" smtClean="0"/>
              <a:t>련합세력의</a:t>
            </a:r>
            <a:r>
              <a:rPr lang="ko-KR" altLang="en-US" sz="2400" dirty="0" smtClean="0"/>
              <a:t> 협공으로부터 세계사회주의의 보루인 주체사회주의를 옹호 고수하고 주체위업을 완성해가는 것“이 대외정책의 목표라 상정</a:t>
            </a:r>
          </a:p>
          <a:p>
            <a:pPr>
              <a:buNone/>
            </a:pPr>
            <a:endParaRPr lang="ko-KR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탈냉전기</a:t>
            </a:r>
            <a:r>
              <a:rPr lang="ko-KR" altLang="en-US" dirty="0" smtClean="0"/>
              <a:t> 미국 대외전략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부시</a:t>
            </a:r>
            <a:r>
              <a:rPr lang="ko-KR" altLang="en-US" dirty="0" smtClean="0"/>
              <a:t> 행정부</a:t>
            </a:r>
            <a:r>
              <a:rPr lang="en-US" altLang="ko-KR" dirty="0" smtClean="0"/>
              <a:t>/</a:t>
            </a:r>
            <a:r>
              <a:rPr lang="ko-KR" altLang="en-US" dirty="0" smtClean="0"/>
              <a:t>클린턴 행정부</a:t>
            </a:r>
            <a:r>
              <a:rPr lang="en-US" altLang="ko-KR" dirty="0" smtClean="0"/>
              <a:t>; </a:t>
            </a:r>
            <a:r>
              <a:rPr lang="ko-KR" altLang="en-US" dirty="0" smtClean="0"/>
              <a:t>선택적 개입전략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부시행정부</a:t>
            </a:r>
            <a:r>
              <a:rPr lang="en-US" altLang="ko-KR" dirty="0" smtClean="0"/>
              <a:t>; </a:t>
            </a:r>
            <a:r>
              <a:rPr lang="ko-KR" altLang="en-US" dirty="0" smtClean="0"/>
              <a:t>우세전략</a:t>
            </a:r>
            <a:r>
              <a:rPr lang="en-US" altLang="ko-KR" dirty="0" smtClean="0"/>
              <a:t>/</a:t>
            </a:r>
            <a:r>
              <a:rPr lang="ko-KR" altLang="en-US" dirty="0" smtClean="0"/>
              <a:t>제국전략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오바마행정부</a:t>
            </a:r>
            <a:r>
              <a:rPr lang="en-US" altLang="ko-KR" dirty="0" smtClean="0"/>
              <a:t>; </a:t>
            </a:r>
            <a:r>
              <a:rPr lang="ko-KR" altLang="en-US" dirty="0" smtClean="0"/>
              <a:t>선택적 개입전략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역외균형전략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선군 외교전략의 내용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군사적 </a:t>
            </a:r>
            <a:r>
              <a:rPr lang="ko-KR" altLang="en-US" sz="2400" dirty="0" err="1" smtClean="0"/>
              <a:t>억지력</a:t>
            </a:r>
            <a:r>
              <a:rPr lang="ko-KR" altLang="en-US" sz="2400" dirty="0" smtClean="0"/>
              <a:t> 강화와 대미 협상을 통한 생존환경의 보장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경제적 자원을 획득하기 위한 실용외교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성격</a:t>
            </a:r>
            <a:r>
              <a:rPr lang="en-US" altLang="ko-KR" sz="2400" dirty="0" smtClean="0"/>
              <a:t> </a:t>
            </a:r>
          </a:p>
          <a:p>
            <a:r>
              <a:rPr lang="ko-KR" altLang="en-US" sz="2400" dirty="0" smtClean="0"/>
              <a:t>핵무기를 축으로 한 </a:t>
            </a:r>
            <a:r>
              <a:rPr lang="ko-KR" altLang="en-US" sz="2400" dirty="0" err="1" smtClean="0"/>
              <a:t>선군외교로</a:t>
            </a:r>
            <a:r>
              <a:rPr lang="ko-KR" altLang="en-US" sz="2400" dirty="0" smtClean="0"/>
              <a:t> 대미외교의 중심내용을 삼음</a:t>
            </a:r>
            <a:r>
              <a:rPr lang="en-US" altLang="ko-KR" sz="2400" dirty="0" smtClean="0"/>
              <a:t>.</a:t>
            </a:r>
          </a:p>
          <a:p>
            <a:r>
              <a:rPr lang="en-US" altLang="ko-KR" sz="2400" dirty="0" smtClean="0"/>
              <a:t>2</a:t>
            </a:r>
            <a:r>
              <a:rPr lang="ko-KR" altLang="en-US" sz="2400" dirty="0" smtClean="0"/>
              <a:t>차 핵 위기가 발발한 이래 북미관계는 답보상태</a:t>
            </a:r>
            <a:r>
              <a:rPr lang="en-US" altLang="ko-KR" sz="2400" dirty="0" smtClean="0"/>
              <a:t>; </a:t>
            </a:r>
            <a:r>
              <a:rPr lang="ko-KR" altLang="en-US" sz="2400" dirty="0" smtClean="0"/>
              <a:t>선군 </a:t>
            </a:r>
            <a:r>
              <a:rPr lang="ko-KR" altLang="en-US" sz="2400" dirty="0" err="1" smtClean="0"/>
              <a:t>핵외교는</a:t>
            </a:r>
            <a:r>
              <a:rPr lang="ko-KR" altLang="en-US" sz="2400" dirty="0" smtClean="0"/>
              <a:t> 오히려 강화되어 </a:t>
            </a:r>
            <a:r>
              <a:rPr lang="en-US" altLang="ko-KR" sz="2400" dirty="0" smtClean="0"/>
              <a:t>1, 2</a:t>
            </a:r>
            <a:r>
              <a:rPr lang="ko-KR" altLang="en-US" sz="2400" dirty="0" smtClean="0"/>
              <a:t>차 핵실험을 하면서 북한의 외교적 고립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경제적 제재는 오히려 심화됨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대남 통일전략을 내걸고 한국으로부터의 경제지원 및 생존환경에 필요한 외교적 자원을 획득하는 대남 외교 추진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ko-KR" altLang="en-US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선군 외교전략의 평가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err="1" smtClean="0"/>
              <a:t>탈냉전기</a:t>
            </a:r>
            <a:r>
              <a:rPr lang="ko-KR" altLang="en-US" sz="2400" dirty="0" smtClean="0"/>
              <a:t> 북한외교의 특징은 명분주의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원칙주의와 현실주의의 조합이며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국내의 정치논리와 국제적 외교논리가 조합된 것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양자를 조합하는 모습은 잠정적 실용주의의 노선으로 현실화 </a:t>
            </a:r>
          </a:p>
          <a:p>
            <a:r>
              <a:rPr lang="ko-KR" altLang="en-US" sz="2400" dirty="0" smtClean="0"/>
              <a:t>탈냉전기와 </a:t>
            </a:r>
            <a:r>
              <a:rPr lang="en-US" altLang="ko-KR" sz="2400" dirty="0" smtClean="0"/>
              <a:t>21</a:t>
            </a:r>
            <a:r>
              <a:rPr lang="ko-KR" altLang="en-US" sz="2400" dirty="0" smtClean="0"/>
              <a:t>세기 정세를 판단하는 과정에서 부분적으로는 현실주의 노선을 추구하지만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기존의 국제상황인식을 벗어나지 못하는 한계 노정 </a:t>
            </a:r>
          </a:p>
          <a:p>
            <a:r>
              <a:rPr lang="ko-KR" altLang="en-US" sz="2400" dirty="0" smtClean="0"/>
              <a:t>선군 외교가 지속될 경우 주변으로부터의 소외와 경제 및 외교적 제재가 심해질 것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endParaRPr lang="en-US" altLang="ko-KR" sz="2400" dirty="0" smtClean="0"/>
          </a:p>
          <a:p>
            <a:endParaRPr lang="ko-KR" altLang="en-US" sz="2400" dirty="0" smtClean="0"/>
          </a:p>
          <a:p>
            <a:endParaRPr lang="en-US" altLang="ko-KR" sz="24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선군 외교전략의 평가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2400" dirty="0" smtClean="0"/>
              <a:t>향후 대략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단계의 변화 방향을 예상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 첫 단계는 </a:t>
            </a:r>
            <a:r>
              <a:rPr lang="ko-KR" altLang="en-US" sz="2400" dirty="0" err="1" smtClean="0"/>
              <a:t>북핵을</a:t>
            </a:r>
            <a:r>
              <a:rPr lang="ko-KR" altLang="en-US" sz="2400" dirty="0" smtClean="0"/>
              <a:t> 외교자원으로 </a:t>
            </a:r>
            <a:r>
              <a:rPr lang="ko-KR" altLang="en-US" sz="2400" dirty="0" err="1" smtClean="0"/>
              <a:t>선군외교를</a:t>
            </a:r>
            <a:r>
              <a:rPr lang="ko-KR" altLang="en-US" sz="2400" dirty="0" smtClean="0"/>
              <a:t> 추진하는 단계</a:t>
            </a:r>
            <a:r>
              <a:rPr lang="en-US" altLang="ko-KR" sz="2400" dirty="0" smtClean="0"/>
              <a:t>; </a:t>
            </a:r>
            <a:r>
              <a:rPr lang="ko-KR" altLang="en-US" sz="2400" dirty="0" err="1" smtClean="0"/>
              <a:t>핵국가</a:t>
            </a:r>
            <a:r>
              <a:rPr lang="ko-KR" altLang="en-US" sz="2400" dirty="0" smtClean="0"/>
              <a:t> 지위 획득</a:t>
            </a:r>
            <a:r>
              <a:rPr lang="en-US" altLang="ko-KR" sz="2400" dirty="0" smtClean="0"/>
              <a:t>/</a:t>
            </a:r>
            <a:r>
              <a:rPr lang="ko-KR" altLang="en-US" sz="2400" dirty="0" err="1" smtClean="0"/>
              <a:t>북핵을</a:t>
            </a:r>
            <a:r>
              <a:rPr lang="ko-KR" altLang="en-US" sz="2400" dirty="0" smtClean="0"/>
              <a:t> 둘러싼 </a:t>
            </a:r>
            <a:r>
              <a:rPr lang="ko-KR" altLang="en-US" sz="2400" dirty="0" err="1" smtClean="0"/>
              <a:t>벼랑끝</a:t>
            </a:r>
            <a:r>
              <a:rPr lang="ko-KR" altLang="en-US" sz="2400" dirty="0" smtClean="0"/>
              <a:t> 외교의 지속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핵의 완전한 포기의 세 가지 대안 존재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두 번째 단계는 </a:t>
            </a:r>
            <a:r>
              <a:rPr lang="ko-KR" altLang="en-US" sz="2400" dirty="0" err="1" smtClean="0"/>
              <a:t>핵외교</a:t>
            </a:r>
            <a:r>
              <a:rPr lang="ko-KR" altLang="en-US" sz="2400" dirty="0" smtClean="0"/>
              <a:t> 국면 이후 국면</a:t>
            </a:r>
            <a:r>
              <a:rPr lang="en-US" altLang="ko-KR" sz="2400" dirty="0" smtClean="0"/>
              <a:t>; </a:t>
            </a:r>
            <a:r>
              <a:rPr lang="ko-KR" altLang="en-US" sz="2400" dirty="0" smtClean="0"/>
              <a:t>체제강화와 경제발전을 도모</a:t>
            </a:r>
            <a:r>
              <a:rPr lang="en-US" altLang="ko-KR" sz="2400" dirty="0" smtClean="0"/>
              <a:t>; </a:t>
            </a:r>
            <a:r>
              <a:rPr lang="ko-KR" altLang="en-US" sz="2400" dirty="0" smtClean="0"/>
              <a:t>핵에 대한 선택에 따라 상당히 다른 발전의 길에 놓이게 될 것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세 번째 단계는 이전 단계에서의 선택이 구체화되는 단계</a:t>
            </a:r>
            <a:r>
              <a:rPr lang="en-US" altLang="ko-KR" sz="2400" dirty="0" smtClean="0"/>
              <a:t>; </a:t>
            </a:r>
            <a:r>
              <a:rPr lang="ko-KR" altLang="en-US" sz="2400" dirty="0" smtClean="0"/>
              <a:t>후진화의 모순이 깊어져 생존이 어려운 경우와 이전의 전략적 결단으로 상황이 호전되는 경우 양자 중 하나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pPr>
              <a:buFontTx/>
              <a:buChar char="-"/>
            </a:pPr>
            <a:endParaRPr lang="ko-KR" altLang="en-US" sz="2400" dirty="0" smtClean="0"/>
          </a:p>
          <a:p>
            <a:pPr>
              <a:buFontTx/>
              <a:buChar char="-"/>
            </a:pPr>
            <a:endParaRPr lang="en-US" altLang="ko-KR" sz="24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향후 변환의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단계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ko-KR" altLang="en-US" sz="2400" dirty="0" err="1" smtClean="0"/>
              <a:t>선군외교에서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선경제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선인민의 선진외교로의 변환은 대략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단계 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 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단계는 현재부터 대략 </a:t>
            </a:r>
            <a:r>
              <a:rPr lang="en-US" altLang="ko-KR" sz="2400" dirty="0" smtClean="0"/>
              <a:t>2012</a:t>
            </a:r>
            <a:r>
              <a:rPr lang="ko-KR" altLang="en-US" sz="2400" dirty="0" smtClean="0"/>
              <a:t>년까지의 기간</a:t>
            </a:r>
            <a:r>
              <a:rPr lang="en-US" altLang="ko-KR" sz="2400" dirty="0" smtClean="0"/>
              <a:t>; </a:t>
            </a:r>
            <a:r>
              <a:rPr lang="ko-KR" altLang="en-US" sz="2400" dirty="0" err="1" smtClean="0"/>
              <a:t>북핵</a:t>
            </a:r>
            <a:r>
              <a:rPr lang="ko-KR" altLang="en-US" sz="2400" dirty="0" smtClean="0"/>
              <a:t> 외교로 모든 외교상의 문제점을 충분히 경험</a:t>
            </a:r>
            <a:r>
              <a:rPr lang="en-US" altLang="ko-KR" sz="2400" dirty="0" smtClean="0"/>
              <a:t>․</a:t>
            </a:r>
            <a:r>
              <a:rPr lang="ko-KR" altLang="en-US" sz="2400" dirty="0" smtClean="0"/>
              <a:t>인식하고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핵의 완전한 포기 결단을 내리고 이후 개혁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개방으로 가는 문을 여는 기간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en-US" altLang="ko-KR" sz="2400" dirty="0" smtClean="0"/>
              <a:t>2</a:t>
            </a:r>
            <a:r>
              <a:rPr lang="ko-KR" altLang="en-US" sz="2400" dirty="0" smtClean="0"/>
              <a:t>단계는 </a:t>
            </a:r>
            <a:r>
              <a:rPr lang="ko-KR" altLang="en-US" sz="2400" dirty="0" err="1" smtClean="0"/>
              <a:t>북핵</a:t>
            </a:r>
            <a:r>
              <a:rPr lang="ko-KR" altLang="en-US" sz="2400" dirty="0" smtClean="0"/>
              <a:t> 문제 해결 이후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대외관계가 정상화되고 북한의 체제변환에 필요한 대외지원이 확보</a:t>
            </a:r>
            <a:r>
              <a:rPr lang="en-US" altLang="ko-KR" sz="2400" dirty="0" smtClean="0"/>
              <a:t>; </a:t>
            </a:r>
            <a:r>
              <a:rPr lang="ko-KR" altLang="en-US" sz="2400" dirty="0" smtClean="0"/>
              <a:t>국제사회와 북한이 제한된 상황 속에서 점차 교류</a:t>
            </a:r>
            <a:r>
              <a:rPr lang="en-US" altLang="ko-KR" sz="2400" dirty="0" smtClean="0"/>
              <a:t>․</a:t>
            </a:r>
            <a:r>
              <a:rPr lang="ko-KR" altLang="en-US" sz="2400" dirty="0" smtClean="0"/>
              <a:t>협력을 시작하는 단계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en-US" altLang="ko-KR" sz="2400" dirty="0" smtClean="0"/>
              <a:t>3</a:t>
            </a:r>
            <a:r>
              <a:rPr lang="ko-KR" altLang="en-US" sz="2400" dirty="0" smtClean="0"/>
              <a:t>단계에서는 궁극적 변환</a:t>
            </a:r>
            <a:r>
              <a:rPr lang="en-US" altLang="ko-KR" sz="2400" dirty="0" smtClean="0"/>
              <a:t>; </a:t>
            </a:r>
            <a:r>
              <a:rPr lang="ko-KR" altLang="en-US" sz="2400" dirty="0" smtClean="0"/>
              <a:t>정치는 점차 민주화되고 경제도 시장경제가 정상적으로 작동하는 가운데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국제사회에 온전히 편입되어 선진국으로의 발전을 추구하는 단계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점진적 쇠퇴와 탈출의 모색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북한이 </a:t>
            </a:r>
            <a:r>
              <a:rPr lang="ko-KR" altLang="en-US" sz="2400" dirty="0" err="1" smtClean="0"/>
              <a:t>핵포기라는</a:t>
            </a:r>
            <a:r>
              <a:rPr lang="ko-KR" altLang="en-US" sz="2400" dirty="0" smtClean="0"/>
              <a:t> 전략적 결단이 이루어지는 것이 필수적으로 요구됨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북미 간의 평화협정 체결과 주한미군의 철수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한반도의 완전한 비핵화와 북미간 상호사찰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심지어는 동북아 공간에서 미국의 </a:t>
            </a:r>
            <a:r>
              <a:rPr lang="ko-KR" altLang="en-US" sz="2400" dirty="0" err="1" smtClean="0"/>
              <a:t>핵기지</a:t>
            </a:r>
            <a:r>
              <a:rPr lang="ko-KR" altLang="en-US" sz="2400" dirty="0" smtClean="0"/>
              <a:t> 철수와 같은 보장 등의 요구 철회</a:t>
            </a:r>
            <a:endParaRPr lang="en-US" altLang="ko-KR" sz="2400" dirty="0" smtClean="0"/>
          </a:p>
          <a:p>
            <a:r>
              <a:rPr lang="ko-KR" altLang="en-US" sz="2400" dirty="0" smtClean="0"/>
              <a:t>미국이 받아들일 수 있는 수준의 안전담보를 이룩하거나  </a:t>
            </a:r>
            <a:r>
              <a:rPr lang="ko-KR" altLang="en-US" sz="2400" dirty="0" err="1" smtClean="0"/>
              <a:t>미북</a:t>
            </a:r>
            <a:r>
              <a:rPr lang="ko-KR" altLang="en-US" sz="2400" dirty="0" smtClean="0"/>
              <a:t> 간의 긴밀한 양자대화로 양측의 신뢰수준이 증가하는 가운데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서로 만족할 수 있는 안전담보제공이 가능해진다면 이러한 수준의 타협으로 전환될 것임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endParaRPr lang="ko-KR" altLang="en-US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 및 국제사회의 역할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북한이 핵 포기 결단과 함께 새로운 외교노선을 채택하게 하기 위해서는 북한 내 개혁세력들에게 힘을 실어주는 노력이 필요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핵 포기 이후 북한의 정권과 체제가 보존되고 궁극적으로 북한의 발전에 도움이 될 수 있다는 다양하고 정교한 시그널을 보내야 함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북한의 선진화 외교노선이 갈 수 있는 방향을 지속적으로 제시하며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이를 실행할 의지가 있다는 점을 다양한 경로로 확신시켜주어야 함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</a:p>
          <a:p>
            <a:pPr>
              <a:buFontTx/>
              <a:buChar char="-"/>
            </a:pPr>
            <a:endParaRPr lang="ko-KR" alt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이행과 개혁단계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안보문제 해결의 토대 위에 본격적인 체제전환을 이룩하는 전환기 </a:t>
            </a:r>
          </a:p>
          <a:p>
            <a:r>
              <a:rPr lang="ko-KR" altLang="en-US" sz="2400" dirty="0" smtClean="0"/>
              <a:t>북한은 외부로부터의 지원을 받아가면서 </a:t>
            </a:r>
            <a:r>
              <a:rPr lang="ko-KR" altLang="en-US" sz="2400" dirty="0" err="1" smtClean="0"/>
              <a:t>선군체제</a:t>
            </a:r>
            <a:r>
              <a:rPr lang="ko-KR" altLang="en-US" sz="2400" dirty="0" smtClean="0"/>
              <a:t> 전반을 점차로 선경체제로 이행하고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국제사회와의 공존을 추진하는 단계로 변화함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r>
              <a:rPr lang="ko-KR" altLang="en-US" sz="2400" dirty="0" err="1" smtClean="0"/>
              <a:t>핵폐기</a:t>
            </a:r>
            <a:r>
              <a:rPr lang="ko-KR" altLang="en-US" sz="2400" dirty="0" smtClean="0"/>
              <a:t> 및 주변국과의 관계 개선을 토대로 주변국과의 정상적인 외교정상화를 이룩하고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이들 국가와의 안전 및 평화보장조약 혹은 평화체제를 체결함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r>
              <a:rPr lang="ko-KR" altLang="en-US" sz="2400" dirty="0" smtClean="0"/>
              <a:t>핵 폐기 전략의 성과를 바탕으로 </a:t>
            </a:r>
            <a:r>
              <a:rPr lang="en-US" altLang="ko-KR" sz="2400" dirty="0" smtClean="0"/>
              <a:t>NPT, IAEA </a:t>
            </a:r>
            <a:r>
              <a:rPr lang="ko-KR" altLang="en-US" sz="2400" dirty="0" smtClean="0"/>
              <a:t>등의 대량살상무기 관련 국제기구에 다시 가입함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endParaRPr lang="en-US" altLang="ko-KR" sz="24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이행과 개혁단계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 smtClean="0"/>
              <a:t>한국 및 국제사회의 역할도 동시적으로 필요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중국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러시아 등은 기존 동맹국 및 우호국 관계를 더욱 발전시킬 필요</a:t>
            </a:r>
            <a:r>
              <a:rPr lang="en-US" altLang="ko-KR" sz="24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400" dirty="0" smtClean="0"/>
              <a:t>동시에 미국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일본 등은 북한과 외교관계를 정상화 </a:t>
            </a:r>
          </a:p>
          <a:p>
            <a:pPr>
              <a:buFontTx/>
              <a:buChar char="-"/>
            </a:pPr>
            <a:r>
              <a:rPr lang="ko-KR" altLang="en-US" sz="2400" dirty="0" smtClean="0"/>
              <a:t>동북아 국가들을 포괄하는 지역적 </a:t>
            </a:r>
            <a:r>
              <a:rPr lang="ko-KR" altLang="en-US" sz="2400" dirty="0" err="1" smtClean="0"/>
              <a:t>평화레짐</a:t>
            </a:r>
            <a:r>
              <a:rPr lang="ko-KR" altLang="en-US" sz="2400" dirty="0" smtClean="0"/>
              <a:t> 창출에 북한이 적극적으로 임하게 되도록 유도함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</a:p>
          <a:p>
            <a:pPr>
              <a:buFontTx/>
              <a:buChar char="-"/>
            </a:pPr>
            <a:r>
              <a:rPr lang="ko-KR" altLang="en-US" sz="2400" dirty="0" smtClean="0"/>
              <a:t>경제적 상호의존도 점차 심화되면서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 주변국들과의 관계에서 양자적 지원을 제공할 뿐 아니라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국제기구 혹은 대북지원의 </a:t>
            </a:r>
            <a:r>
              <a:rPr lang="ko-KR" altLang="en-US" sz="2400" dirty="0" err="1" smtClean="0"/>
              <a:t>콘소시엄과</a:t>
            </a:r>
            <a:r>
              <a:rPr lang="ko-KR" altLang="en-US" sz="2400" dirty="0" smtClean="0"/>
              <a:t> 같은 다자적 지원을 제공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한국은 북한의 개혁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개방과정에 지나치게 개입하여 조급한 흡수통일 전략을 추진하는 일을 삼가야 할 것 </a:t>
            </a:r>
          </a:p>
          <a:p>
            <a:pPr>
              <a:buFontTx/>
              <a:buChar char="-"/>
            </a:pPr>
            <a:endParaRPr lang="ko-KR" altLang="en-US" sz="2400" dirty="0" smtClean="0"/>
          </a:p>
          <a:p>
            <a:pPr>
              <a:buFontTx/>
              <a:buChar char="-"/>
            </a:pPr>
            <a:endParaRPr lang="ko-KR" altLang="en-US" sz="2400" dirty="0" smtClean="0"/>
          </a:p>
          <a:p>
            <a:pPr>
              <a:buFontTx/>
              <a:buChar char="-"/>
            </a:pPr>
            <a:endParaRPr lang="ko-KR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전재성\My Documents\My Pictures\USbudgetDeficit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906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변환단계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2400" dirty="0" smtClean="0"/>
              <a:t>북한은 그간의 수세적인 외교에서 벗어나 자신의 역량을 바탕으로 자국과 주변에 도움이 되는 공세적이고 적극적인 외교 추진할 것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</a:p>
          <a:p>
            <a:r>
              <a:rPr lang="ko-KR" altLang="en-US" sz="2400" dirty="0" smtClean="0"/>
              <a:t>군사안보 분야에서 타국과의 </a:t>
            </a:r>
            <a:r>
              <a:rPr lang="ko-KR" altLang="en-US" sz="2400" dirty="0" err="1" smtClean="0"/>
              <a:t>평화레짐을</a:t>
            </a:r>
            <a:r>
              <a:rPr lang="ko-KR" altLang="en-US" sz="2400" dirty="0" smtClean="0"/>
              <a:t> 주도하면서 동북아 질서에 자국의 외교전략을 투영하게 될 것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군사안보 이외의 인간안보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혹은 포괄적 안보 등 다양한 분야에서 활동할 것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동북아와 동아시아의 다자협력에서 중국 및 러시아와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남한 및 일본을 잇는 중간자의 역할을 하도록 유도</a:t>
            </a:r>
            <a:endParaRPr lang="en-US" altLang="ko-KR" sz="2400" dirty="0" smtClean="0"/>
          </a:p>
          <a:p>
            <a:r>
              <a:rPr lang="ko-KR" altLang="en-US" sz="2400" dirty="0" smtClean="0"/>
              <a:t>주변 강대국들과 전략적 관계 설정을 통해 북한의 지위를 일신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r>
              <a:rPr lang="ko-KR" altLang="en-US" sz="2400" dirty="0" smtClean="0"/>
              <a:t>경제약소국의 지위에서 벗어나 점차 독자적 발전모델을 개발</a:t>
            </a:r>
            <a:r>
              <a:rPr lang="en-US" altLang="ko-KR" sz="2400" dirty="0" smtClean="0"/>
              <a:t>; </a:t>
            </a:r>
            <a:r>
              <a:rPr lang="ko-KR" altLang="en-US" sz="2400" dirty="0" err="1" smtClean="0"/>
              <a:t>탈공산이행과</a:t>
            </a:r>
            <a:r>
              <a:rPr lang="ko-KR" altLang="en-US" sz="2400" dirty="0" smtClean="0"/>
              <a:t> 소위 탈법국가로부터의 정상국가화를 토대로 제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세계와 활발한 교류</a:t>
            </a:r>
            <a:r>
              <a:rPr lang="en-US" altLang="ko-KR" sz="2400" dirty="0" smtClean="0"/>
              <a:t>; </a:t>
            </a:r>
            <a:r>
              <a:rPr lang="ko-KR" altLang="en-US" sz="2400" dirty="0" smtClean="0"/>
              <a:t>이들 국가들을 돕는 공여국의 외교를 지향</a:t>
            </a:r>
          </a:p>
          <a:p>
            <a:pPr>
              <a:buFontTx/>
              <a:buChar char="-"/>
            </a:pPr>
            <a:endParaRPr lang="ko-KR" altLang="en-US" sz="2400" dirty="0" smtClean="0"/>
          </a:p>
          <a:p>
            <a:pPr>
              <a:buFontTx/>
              <a:buChar char="-"/>
            </a:pPr>
            <a:endParaRPr lang="ko-KR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전재성\My Documents\My Pictures\us-budget-defic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60432" cy="563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390525"/>
            <a:ext cx="87344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오바마</a:t>
            </a:r>
            <a:r>
              <a:rPr lang="ko-KR" altLang="en-US" dirty="0" smtClean="0"/>
              <a:t> 행정부의 동아시아 전략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동아시아에서 전략적 지위를 유지하는 것 </a:t>
            </a:r>
          </a:p>
          <a:p>
            <a:r>
              <a:rPr lang="ko-KR" altLang="en-US" dirty="0" smtClean="0"/>
              <a:t>강력한 양자적 결속을 유지하는 것 </a:t>
            </a:r>
          </a:p>
          <a:p>
            <a:r>
              <a:rPr lang="ko-KR" altLang="en-US" dirty="0" smtClean="0"/>
              <a:t>현실적이고 실용주의적인 중국정책을 유지하며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양안에서의 </a:t>
            </a:r>
            <a:r>
              <a:rPr lang="ko-KR" altLang="en-US" dirty="0" err="1" smtClean="0"/>
              <a:t>지속가능한</a:t>
            </a:r>
            <a:r>
              <a:rPr lang="ko-KR" altLang="en-US" dirty="0" smtClean="0"/>
              <a:t> 평화를 지탱하는 것 </a:t>
            </a:r>
          </a:p>
          <a:p>
            <a:r>
              <a:rPr lang="ko-KR" altLang="en-US" dirty="0" smtClean="0"/>
              <a:t>군사적 개입을 유지하면서 전진배치를 지탱하는 것 </a:t>
            </a:r>
          </a:p>
          <a:p>
            <a:r>
              <a:rPr lang="ko-KR" altLang="en-US" dirty="0" smtClean="0"/>
              <a:t>지역 주요 문제에 더욱 적극적으로 개입하고 다자적 무대에서 활동하는 것 </a:t>
            </a:r>
          </a:p>
          <a:p>
            <a:r>
              <a:rPr lang="ko-KR" altLang="en-US" dirty="0" smtClean="0"/>
              <a:t>핵확산을 막고 </a:t>
            </a:r>
            <a:r>
              <a:rPr lang="ko-KR" altLang="en-US" dirty="0" err="1" smtClean="0"/>
              <a:t>핵안정과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핵통제를</a:t>
            </a:r>
            <a:r>
              <a:rPr lang="ko-KR" altLang="en-US" dirty="0" smtClean="0"/>
              <a:t> 강화하는 것 </a:t>
            </a:r>
          </a:p>
          <a:p>
            <a:r>
              <a:rPr lang="ko-KR" altLang="en-US" dirty="0" smtClean="0"/>
              <a:t>이슬람 근본주의 확산을 막는 것 </a:t>
            </a:r>
          </a:p>
          <a:p>
            <a:r>
              <a:rPr lang="ko-KR" altLang="en-US" dirty="0" smtClean="0"/>
              <a:t>소프트 파워를 강화하고 </a:t>
            </a:r>
            <a:r>
              <a:rPr lang="ko-KR" altLang="en-US" dirty="0" err="1" smtClean="0"/>
              <a:t>어젠다의</a:t>
            </a:r>
            <a:r>
              <a:rPr lang="ko-KR" altLang="en-US" dirty="0" smtClean="0"/>
              <a:t> 범위를 넓히는 것 </a:t>
            </a:r>
          </a:p>
          <a:p>
            <a:r>
              <a:rPr lang="ko-KR" altLang="en-US" dirty="0" err="1" smtClean="0"/>
              <a:t>비전통안보</a:t>
            </a:r>
            <a:r>
              <a:rPr lang="ko-KR" altLang="en-US" dirty="0" smtClean="0"/>
              <a:t> 부문의 협력을 강화하는 것 </a:t>
            </a:r>
          </a:p>
          <a:p>
            <a:r>
              <a:rPr lang="ko-KR" altLang="en-US" dirty="0" smtClean="0"/>
              <a:t>개방적 자유무역을 확산하는 것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동아시아 전략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Clinton, Hillary Rodham. 2010. “America's Engagement in the Asia-Pacific.” </a:t>
            </a:r>
            <a:r>
              <a:rPr lang="en-US" altLang="ko-KR" dirty="0" err="1" smtClean="0"/>
              <a:t>Kahala</a:t>
            </a:r>
            <a:r>
              <a:rPr lang="en-US" altLang="ko-KR" dirty="0" smtClean="0"/>
              <a:t> Hotel, Honolulu, HI, October 28</a:t>
            </a:r>
            <a:r>
              <a:rPr lang="ko-KR" altLang="en-US" dirty="0" smtClean="0"/>
              <a:t> </a:t>
            </a:r>
          </a:p>
          <a:p>
            <a:r>
              <a:rPr lang="ko-KR" altLang="en-US" dirty="0" smtClean="0"/>
              <a:t>미국은 동아시아 국가</a:t>
            </a:r>
            <a:endParaRPr lang="en-US" altLang="ko-KR" dirty="0" smtClean="0"/>
          </a:p>
          <a:p>
            <a:r>
              <a:rPr lang="ko-KR" altLang="en-US" dirty="0" smtClean="0"/>
              <a:t>동맹</a:t>
            </a:r>
            <a:endParaRPr lang="en-US" altLang="ko-KR" dirty="0" smtClean="0"/>
          </a:p>
          <a:p>
            <a:r>
              <a:rPr lang="ko-KR" altLang="en-US" dirty="0" err="1" smtClean="0"/>
              <a:t>파트너쉽</a:t>
            </a:r>
            <a:endParaRPr lang="en-US" altLang="ko-KR" dirty="0" smtClean="0"/>
          </a:p>
          <a:p>
            <a:r>
              <a:rPr lang="ko-KR" altLang="en-US" dirty="0" smtClean="0"/>
              <a:t>다자주의를 세 가지 주요 기축으로 삼음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1741</Words>
  <Application>Microsoft Office PowerPoint</Application>
  <PresentationFormat>화면 슬라이드 쇼(4:3)</PresentationFormat>
  <Paragraphs>193</Paragraphs>
  <Slides>50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Office 테마</vt:lpstr>
      <vt:lpstr>한국의 동아시아 외교와 대북, 통일정책</vt:lpstr>
      <vt:lpstr>주요 논의 주제</vt:lpstr>
      <vt:lpstr>2010년대 동아시아 주요 변화</vt:lpstr>
      <vt:lpstr>탈냉전기 미국 대외전략</vt:lpstr>
      <vt:lpstr>슬라이드 5</vt:lpstr>
      <vt:lpstr>슬라이드 6</vt:lpstr>
      <vt:lpstr>슬라이드 7</vt:lpstr>
      <vt:lpstr>오바마 행정부의 동아시아 전략</vt:lpstr>
      <vt:lpstr>동아시아 전략</vt:lpstr>
      <vt:lpstr>대중전략; 캠벨(동아태 차관보)의 분류</vt:lpstr>
      <vt:lpstr>세계 GDP 중 미국의 비중</vt:lpstr>
      <vt:lpstr>미국 GDP </vt:lpstr>
      <vt:lpstr>슬라이드 13</vt:lpstr>
      <vt:lpstr>미중의 hard/soft power</vt:lpstr>
      <vt:lpstr>슬라이드 15</vt:lpstr>
      <vt:lpstr>Growth of Chinese military expenditure</vt:lpstr>
      <vt:lpstr>슬라이드 17</vt:lpstr>
      <vt:lpstr>슬라이드 18</vt:lpstr>
      <vt:lpstr>미중관계 예측 사례, 미어샤이머</vt:lpstr>
      <vt:lpstr>슬라이드 20</vt:lpstr>
      <vt:lpstr>Power transition and hegemonic war</vt:lpstr>
      <vt:lpstr>중국의 발전 전략</vt:lpstr>
      <vt:lpstr>다섯 가지의 제안</vt:lpstr>
      <vt:lpstr>발전 전략 내용</vt:lpstr>
      <vt:lpstr>만족도 분포</vt:lpstr>
      <vt:lpstr>전쟁발발 가능성 높은 경우</vt:lpstr>
      <vt:lpstr>슬라이드 27</vt:lpstr>
      <vt:lpstr>Options in power transition</vt:lpstr>
      <vt:lpstr>한국의 전략 대안</vt:lpstr>
      <vt:lpstr>Goh, definition of hedging</vt:lpstr>
      <vt:lpstr>Problems in each option</vt:lpstr>
      <vt:lpstr>미래 한국의 평화외교</vt:lpstr>
      <vt:lpstr>주요과제</vt:lpstr>
      <vt:lpstr>대중외교</vt:lpstr>
      <vt:lpstr>중견국 협력 및 대일외교</vt:lpstr>
      <vt:lpstr>대북 평화 공진화외교</vt:lpstr>
      <vt:lpstr>주요 과제</vt:lpstr>
      <vt:lpstr>현재 상황</vt:lpstr>
      <vt:lpstr>북한 선군 외교전략의 내용(1)</vt:lpstr>
      <vt:lpstr>선군 외교전략의 내용(2)</vt:lpstr>
      <vt:lpstr>선군 외교전략의 평가(1)</vt:lpstr>
      <vt:lpstr>선군 외교전략의 평가(2)</vt:lpstr>
      <vt:lpstr>슬라이드 43</vt:lpstr>
      <vt:lpstr>향후 변환의 3단계</vt:lpstr>
      <vt:lpstr>슬라이드 45</vt:lpstr>
      <vt:lpstr>점진적 쇠퇴와 탈출의 모색</vt:lpstr>
      <vt:lpstr>한국 및 국제사회의 역할</vt:lpstr>
      <vt:lpstr>이행과 개혁단계</vt:lpstr>
      <vt:lpstr>이행과 개혁단계</vt:lpstr>
      <vt:lpstr>변환단계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동아시아, 한반도 평화외교</dc:title>
  <dc:creator>SNU</dc:creator>
  <cp:lastModifiedBy>전재성</cp:lastModifiedBy>
  <cp:revision>4</cp:revision>
  <dcterms:created xsi:type="dcterms:W3CDTF">2011-11-09T23:04:10Z</dcterms:created>
  <dcterms:modified xsi:type="dcterms:W3CDTF">2012-04-03T03:54:54Z</dcterms:modified>
</cp:coreProperties>
</file>