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4" r:id="rId2"/>
    <p:sldId id="307" r:id="rId3"/>
    <p:sldId id="275" r:id="rId4"/>
    <p:sldId id="278" r:id="rId5"/>
    <p:sldId id="308" r:id="rId6"/>
    <p:sldId id="279" r:id="rId7"/>
    <p:sldId id="291" r:id="rId8"/>
    <p:sldId id="292" r:id="rId9"/>
    <p:sldId id="281" r:id="rId10"/>
    <p:sldId id="282" r:id="rId11"/>
    <p:sldId id="285" r:id="rId12"/>
    <p:sldId id="290" r:id="rId13"/>
    <p:sldId id="288" r:id="rId14"/>
    <p:sldId id="309" r:id="rId15"/>
    <p:sldId id="302" r:id="rId16"/>
    <p:sldId id="303" r:id="rId17"/>
    <p:sldId id="310" r:id="rId18"/>
    <p:sldId id="305" r:id="rId19"/>
    <p:sldId id="306" r:id="rId20"/>
    <p:sldId id="299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660"/>
  </p:normalViewPr>
  <p:slideViewPr>
    <p:cSldViewPr>
      <p:cViewPr varScale="1">
        <p:scale>
          <a:sx n="84" d="100"/>
          <a:sy n="84" d="100"/>
        </p:scale>
        <p:origin x="174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19300</c:v>
                </c:pt>
                <c:pt idx="1">
                  <c:v>21600</c:v>
                </c:pt>
                <c:pt idx="2">
                  <c:v>23800</c:v>
                </c:pt>
                <c:pt idx="3">
                  <c:v>28000</c:v>
                </c:pt>
                <c:pt idx="4">
                  <c:v>33110</c:v>
                </c:pt>
                <c:pt idx="5">
                  <c:v>36600</c:v>
                </c:pt>
                <c:pt idx="6">
                  <c:v>40300</c:v>
                </c:pt>
                <c:pt idx="7">
                  <c:v>44300</c:v>
                </c:pt>
                <c:pt idx="8">
                  <c:v>51900</c:v>
                </c:pt>
                <c:pt idx="9">
                  <c:v>58300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43405</c:v>
                </c:pt>
                <c:pt idx="1">
                  <c:v>43483</c:v>
                </c:pt>
                <c:pt idx="2">
                  <c:v>43802</c:v>
                </c:pt>
                <c:pt idx="3">
                  <c:v>44275</c:v>
                </c:pt>
                <c:pt idx="4">
                  <c:v>44725</c:v>
                </c:pt>
                <c:pt idx="5">
                  <c:v>44814</c:v>
                </c:pt>
                <c:pt idx="6">
                  <c:v>44473</c:v>
                </c:pt>
                <c:pt idx="7">
                  <c:v>44165</c:v>
                </c:pt>
                <c:pt idx="8">
                  <c:v>43666</c:v>
                </c:pt>
                <c:pt idx="9">
                  <c:v>43557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U.S.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Sheet1!$D$2:$D$11</c:f>
              <c:numCache>
                <c:formatCode>#,##0</c:formatCode>
                <c:ptCount val="10"/>
                <c:pt idx="0">
                  <c:v>328611</c:v>
                </c:pt>
                <c:pt idx="1">
                  <c:v>329421</c:v>
                </c:pt>
                <c:pt idx="2">
                  <c:v>342172</c:v>
                </c:pt>
                <c:pt idx="3">
                  <c:v>344932</c:v>
                </c:pt>
                <c:pt idx="4">
                  <c:v>387303</c:v>
                </c:pt>
                <c:pt idx="5">
                  <c:v>440813</c:v>
                </c:pt>
                <c:pt idx="6">
                  <c:v>480451</c:v>
                </c:pt>
                <c:pt idx="7">
                  <c:v>503353</c:v>
                </c:pt>
                <c:pt idx="8">
                  <c:v>511187</c:v>
                </c:pt>
                <c:pt idx="9">
                  <c:v>546786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Russia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Sheet1!$E$2:$E$11</c:f>
              <c:numCache>
                <c:formatCode>#,##0</c:formatCode>
                <c:ptCount val="10"/>
                <c:pt idx="0">
                  <c:v>13600</c:v>
                </c:pt>
                <c:pt idx="1">
                  <c:v>14000</c:v>
                </c:pt>
                <c:pt idx="2">
                  <c:v>19100</c:v>
                </c:pt>
                <c:pt idx="3">
                  <c:v>21200</c:v>
                </c:pt>
                <c:pt idx="4">
                  <c:v>23600</c:v>
                </c:pt>
                <c:pt idx="5">
                  <c:v>25100</c:v>
                </c:pt>
                <c:pt idx="6">
                  <c:v>26100</c:v>
                </c:pt>
                <c:pt idx="7">
                  <c:v>28500</c:v>
                </c:pt>
                <c:pt idx="8">
                  <c:v>32200</c:v>
                </c:pt>
                <c:pt idx="9">
                  <c:v>35400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Korea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Sheet1!$F$2:$F$11</c:f>
              <c:numCache>
                <c:formatCode>#,##0</c:formatCode>
                <c:ptCount val="10"/>
                <c:pt idx="0">
                  <c:v>16127</c:v>
                </c:pt>
                <c:pt idx="1">
                  <c:v>15689</c:v>
                </c:pt>
                <c:pt idx="2">
                  <c:v>16652</c:v>
                </c:pt>
                <c:pt idx="3">
                  <c:v>17133</c:v>
                </c:pt>
                <c:pt idx="4">
                  <c:v>17605</c:v>
                </c:pt>
                <c:pt idx="5">
                  <c:v>18203</c:v>
                </c:pt>
                <c:pt idx="6">
                  <c:v>19003</c:v>
                </c:pt>
                <c:pt idx="7">
                  <c:v>20603</c:v>
                </c:pt>
                <c:pt idx="8">
                  <c:v>20533</c:v>
                </c:pt>
                <c:pt idx="9">
                  <c:v>22623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042328"/>
        <c:axId val="183042720"/>
      </c:lineChart>
      <c:catAx>
        <c:axId val="18304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42720"/>
        <c:crosses val="autoZero"/>
        <c:auto val="1"/>
        <c:lblAlgn val="ctr"/>
        <c:lblOffset val="100"/>
        <c:noMultiLvlLbl val="0"/>
      </c:catAx>
      <c:valAx>
        <c:axId val="18304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4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1.7</c:v>
                </c:pt>
                <c:pt idx="1">
                  <c:v>1.8</c:v>
                </c:pt>
                <c:pt idx="2">
                  <c:v>1.8</c:v>
                </c:pt>
                <c:pt idx="3">
                  <c:v>2</c:v>
                </c:pt>
                <c:pt idx="4">
                  <c:v>2.1</c:v>
                </c:pt>
                <c:pt idx="5">
                  <c:v>2.1</c:v>
                </c:pt>
                <c:pt idx="6">
                  <c:v>2</c:v>
                </c:pt>
                <c:pt idx="7">
                  <c:v>1.9000000000000001</c:v>
                </c:pt>
                <c:pt idx="8">
                  <c:v>2.1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Japan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U.S.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3.1</c:v>
                </c:pt>
                <c:pt idx="1">
                  <c:v>3</c:v>
                </c:pt>
                <c:pt idx="2">
                  <c:v>3.1</c:v>
                </c:pt>
                <c:pt idx="3">
                  <c:v>3.1</c:v>
                </c:pt>
                <c:pt idx="4">
                  <c:v>3.4</c:v>
                </c:pt>
                <c:pt idx="5">
                  <c:v>3.8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Russia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3.3</c:v>
                </c:pt>
                <c:pt idx="1">
                  <c:v>3.4</c:v>
                </c:pt>
                <c:pt idx="2">
                  <c:v>3.7</c:v>
                </c:pt>
                <c:pt idx="3">
                  <c:v>4.0999999999999996</c:v>
                </c:pt>
                <c:pt idx="4">
                  <c:v>4.3</c:v>
                </c:pt>
                <c:pt idx="5">
                  <c:v>4.3</c:v>
                </c:pt>
                <c:pt idx="6">
                  <c:v>3.8</c:v>
                </c:pt>
                <c:pt idx="7">
                  <c:v>3.7</c:v>
                </c:pt>
                <c:pt idx="8">
                  <c:v>3.6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South Korea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101600" dist="76200" dir="2700000" algn="bl">
                <a:srgbClr val="000000">
                  <a:alpha val="30588"/>
                </a:srgbClr>
              </a:outerShdw>
            </a:effectLst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2.8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  <c:pt idx="7">
                  <c:v>2.6</c:v>
                </c:pt>
                <c:pt idx="8">
                  <c:v>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043504"/>
        <c:axId val="183043896"/>
      </c:lineChart>
      <c:catAx>
        <c:axId val="18304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43896"/>
        <c:crosses val="autoZero"/>
        <c:auto val="1"/>
        <c:lblAlgn val="ctr"/>
        <c:lblOffset val="100"/>
        <c:noMultiLvlLbl val="0"/>
      </c:catAx>
      <c:valAx>
        <c:axId val="18304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4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7F092-D0E0-4AAB-98DB-F9827E9CD93F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ACBAC-7EAD-4FB2-95A1-1F20ECF4C44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4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0FC9-2557-458F-955C-17994C6C0E2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980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8445-9C6C-4A23-995C-98EC5C74181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6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0FC9-2557-458F-955C-17994C6C0E2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953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Participants of Six-Party Talks: North Korea, China, Russia, Japan, South Korea, U.S.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200" dirty="0" smtClean="0">
                <a:ea typeface="ＭＳ Ｐゴシック" pitchFamily="34" charset="-128"/>
              </a:rPr>
              <a:t>	- China’s active role for moderating especially the differences between North Korea and the United States</a:t>
            </a:r>
          </a:p>
          <a:p>
            <a:pPr eaLnBrk="1" hangingPunct="1">
              <a:lnSpc>
                <a:spcPct val="8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1. </a:t>
            </a:r>
            <a:r>
              <a:rPr lang="en-US" altLang="ja-JP" sz="1200" b="1" dirty="0" smtClean="0">
                <a:ea typeface="ＭＳ Ｐゴシック" pitchFamily="34" charset="-128"/>
              </a:rPr>
              <a:t>verifiable denuclearization of the Korean peninsula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200" dirty="0" smtClean="0"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2.  mutual respect sovereignty between US and NK and steps for </a:t>
            </a:r>
            <a:r>
              <a:rPr lang="en-US" altLang="ja-JP" sz="1200" b="1" dirty="0" smtClean="0">
                <a:ea typeface="ＭＳ Ｐゴシック" pitchFamily="34" charset="-128"/>
              </a:rPr>
              <a:t>normalization </a:t>
            </a:r>
          </a:p>
          <a:p>
            <a:pPr eaLnBrk="1" hangingPunct="1">
              <a:lnSpc>
                <a:spcPct val="80000"/>
              </a:lnSpc>
            </a:pPr>
            <a:endParaRPr lang="en-US" altLang="ja-JP" sz="1200" u="sng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3. economic cooperation in energy, trade, investment</a:t>
            </a:r>
          </a:p>
          <a:p>
            <a:pPr eaLnBrk="1" hangingPunct="1">
              <a:lnSpc>
                <a:spcPct val="8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4. joint effort for pace and prosperity in Northeast Asia</a:t>
            </a:r>
          </a:p>
          <a:p>
            <a:pPr eaLnBrk="1" hangingPunct="1">
              <a:lnSpc>
                <a:spcPct val="8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5. </a:t>
            </a:r>
            <a:r>
              <a:rPr lang="en-US" altLang="ja-JP" sz="1200" b="1" dirty="0" smtClean="0">
                <a:ea typeface="ＭＳ Ｐゴシック" pitchFamily="34" charset="-128"/>
              </a:rPr>
              <a:t>“action for action” </a:t>
            </a:r>
            <a:r>
              <a:rPr lang="en-US" altLang="ja-JP" sz="1200" b="1" dirty="0" smtClean="0">
                <a:solidFill>
                  <a:srgbClr val="FF0000"/>
                </a:solidFill>
                <a:ea typeface="ＭＳ Ｐゴシック" pitchFamily="34" charset="-128"/>
              </a:rPr>
              <a:t>(quid pro quo)</a:t>
            </a:r>
            <a:endParaRPr kumimoji="1" lang="ja-JP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8F92FE-FA6A-4103-A0A8-8D6816D8623D}" type="slidenum">
              <a:rPr lang="en-US" altLang="ja-JP">
                <a:ea typeface="ＭＳ Ｐゴシック" pitchFamily="34" charset="-128"/>
              </a:rPr>
              <a:pPr/>
              <a:t>16</a:t>
            </a:fld>
            <a:endParaRPr lang="en-US" altLang="ja-JP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96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kumimoji="1" lang="ja-JP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36BAA4-7A47-4DC1-AF80-A193DA560E4E}" type="slidenum">
              <a:rPr lang="en-US" altLang="ja-JP">
                <a:ea typeface="ＭＳ Ｐゴシック" pitchFamily="34" charset="-128"/>
              </a:rPr>
              <a:pPr/>
              <a:t>18</a:t>
            </a:fld>
            <a:endParaRPr lang="en-US" altLang="ja-JP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20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E099B-C772-47D6-ADD2-3C6432DB8095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02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ko-KR" altLang="en-US" dirty="0" err="1" smtClean="0"/>
              <a:t>냉전기</a:t>
            </a:r>
            <a:r>
              <a:rPr kumimoji="1" lang="ko-KR" altLang="en-US" dirty="0" smtClean="0"/>
              <a:t> 양극체제하</a:t>
            </a:r>
            <a:r>
              <a:rPr kumimoji="1" lang="en-US" altLang="ko-KR" dirty="0" smtClean="0"/>
              <a:t>, </a:t>
            </a:r>
            <a:r>
              <a:rPr kumimoji="1" lang="ko-KR" altLang="en-US" smtClean="0"/>
              <a:t>미국의 소련 봉쇄전략</a:t>
            </a:r>
            <a:r>
              <a:rPr kumimoji="1" lang="en-US" altLang="ko-KR" dirty="0" smtClean="0"/>
              <a:t>, </a:t>
            </a:r>
            <a:r>
              <a:rPr kumimoji="1" lang="ko-KR" altLang="en-US" smtClean="0"/>
              <a:t>전선으로서의 한국</a:t>
            </a:r>
            <a:r>
              <a:rPr kumimoji="1" lang="en-US" altLang="ko-KR" dirty="0" smtClean="0"/>
              <a:t>, </a:t>
            </a:r>
            <a:r>
              <a:rPr kumimoji="1" lang="ko-KR" altLang="en-US" smtClean="0"/>
              <a:t>한</a:t>
            </a:r>
            <a:r>
              <a:rPr kumimoji="1" lang="en-US" altLang="ko-KR" dirty="0" smtClean="0"/>
              <a:t>-</a:t>
            </a:r>
            <a:r>
              <a:rPr kumimoji="1" lang="ko-KR" altLang="en-US" smtClean="0"/>
              <a:t>미</a:t>
            </a:r>
            <a:r>
              <a:rPr kumimoji="1" lang="en-US" altLang="ko-KR" dirty="0" smtClean="0"/>
              <a:t>-</a:t>
            </a:r>
            <a:r>
              <a:rPr kumimoji="1" lang="ko-KR" altLang="en-US" smtClean="0"/>
              <a:t>일 삼각관계</a:t>
            </a:r>
            <a:r>
              <a:rPr kumimoji="1" lang="en-US" altLang="ko-KR" dirty="0" smtClean="0"/>
              <a:t>, </a:t>
            </a:r>
            <a:r>
              <a:rPr kumimoji="1" lang="ko-KR" altLang="en-US" smtClean="0"/>
              <a:t>동맹관계 위계</a:t>
            </a:r>
            <a:r>
              <a:rPr kumimoji="1" lang="en-US" altLang="ko-KR" dirty="0" smtClean="0"/>
              <a:t>, </a:t>
            </a:r>
            <a:r>
              <a:rPr kumimoji="1" lang="ko-KR" altLang="en-US" smtClean="0"/>
              <a:t>모호성 존재</a:t>
            </a:r>
            <a:endParaRPr kumimoji="1" lang="en-US" altLang="ko-KR" dirty="0" smtClean="0"/>
          </a:p>
          <a:p>
            <a:r>
              <a:rPr kumimoji="1" lang="ko-KR" altLang="en-US" dirty="0" smtClean="0"/>
              <a:t>냉전 직후</a:t>
            </a:r>
            <a:r>
              <a:rPr kumimoji="1" lang="en-US" altLang="ko-KR" dirty="0" smtClean="0"/>
              <a:t>,</a:t>
            </a:r>
            <a:r>
              <a:rPr kumimoji="1" lang="ko-KR" altLang="en-US" smtClean="0"/>
              <a:t> 미국 일국체제 </a:t>
            </a:r>
            <a:r>
              <a:rPr kumimoji="1" lang="en-US" altLang="ko-KR" dirty="0" smtClean="0"/>
              <a:t>-&gt; </a:t>
            </a:r>
            <a:r>
              <a:rPr kumimoji="1" lang="ko-KR" altLang="en-US" smtClean="0"/>
              <a:t>양극체제 이행</a:t>
            </a:r>
            <a:r>
              <a:rPr kumimoji="1" lang="en-US" altLang="ko-KR" dirty="0" smtClean="0"/>
              <a:t>, </a:t>
            </a:r>
            <a:r>
              <a:rPr kumimoji="1" lang="ko-KR" altLang="en-US" smtClean="0"/>
              <a:t>중국의 부상</a:t>
            </a:r>
            <a:endParaRPr kumimoji="1" lang="en-US" altLang="ko-KR" dirty="0" smtClean="0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269483-92AD-460A-8800-4C4AFE3F2209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17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F2F49A-E5CD-4CCA-B2EF-42DDF8A3767F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1141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0FC9-2557-458F-955C-17994C6C0E2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70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0FC9-2557-458F-955C-17994C6C0E2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33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0FC9-2557-458F-955C-17994C6C0E2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26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0FC9-2557-458F-955C-17994C6C0E2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17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0FC9-2557-458F-955C-17994C6C0E2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565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70FC9-2557-458F-955C-17994C6C0E2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5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altLang="ja-JP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ja-JP" smtClean="0"/>
              <a:t>Click to edit Master text styles</a:t>
            </a:r>
          </a:p>
          <a:p>
            <a:pPr lvl="1" eaLnBrk="1" latinLnBrk="0" hangingPunct="1"/>
            <a:r>
              <a:rPr lang="en-US" altLang="ja-JP" smtClean="0"/>
              <a:t>Second level</a:t>
            </a:r>
          </a:p>
          <a:p>
            <a:pPr lvl="2" eaLnBrk="1" latinLnBrk="0" hangingPunct="1"/>
            <a:r>
              <a:rPr lang="en-US" altLang="ja-JP" smtClean="0"/>
              <a:t>Third level</a:t>
            </a:r>
          </a:p>
          <a:p>
            <a:pPr lvl="3" eaLnBrk="1" latinLnBrk="0" hangingPunct="1"/>
            <a:r>
              <a:rPr lang="en-US" altLang="ja-JP" smtClean="0"/>
              <a:t>Fourth level</a:t>
            </a:r>
          </a:p>
          <a:p>
            <a:pPr lvl="4" eaLnBrk="1" latinLnBrk="0" hangingPunct="1"/>
            <a:r>
              <a:rPr lang="en-US" altLang="ja-JP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altLang="ja-JP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altLang="ja-JP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altLang="ja-JP" smtClean="0"/>
              <a:t>Click to edit Master text styles</a:t>
            </a:r>
          </a:p>
          <a:p>
            <a:pPr lvl="1" eaLnBrk="1" latinLnBrk="0" hangingPunct="1"/>
            <a:r>
              <a:rPr kumimoji="0" lang="en-US" altLang="ja-JP" smtClean="0"/>
              <a:t>Second level</a:t>
            </a:r>
          </a:p>
          <a:p>
            <a:pPr lvl="2" eaLnBrk="1" latinLnBrk="0" hangingPunct="1"/>
            <a:r>
              <a:rPr kumimoji="0" lang="en-US" altLang="ja-JP" smtClean="0"/>
              <a:t>Third level</a:t>
            </a:r>
          </a:p>
          <a:p>
            <a:pPr lvl="3" eaLnBrk="1" latinLnBrk="0" hangingPunct="1"/>
            <a:r>
              <a:rPr kumimoji="0" lang="en-US" altLang="ja-JP" smtClean="0"/>
              <a:t>Fourth level</a:t>
            </a:r>
          </a:p>
          <a:p>
            <a:pPr lvl="4" eaLnBrk="1" latinLnBrk="0" hangingPunct="1"/>
            <a:r>
              <a:rPr kumimoji="0" lang="en-US" altLang="ja-JP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ACC21-5DF1-4F91-8013-F8A9A018544B}" type="datetimeFigureOut">
              <a:rPr kumimoji="1" lang="ja-JP" altLang="en-US" smtClean="0"/>
              <a:pPr/>
              <a:t>2013/4/9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6E866BB-A22C-4B18-9DE5-F1152109007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1">
          <a:solidFill>
            <a:schemeClr val="tx2"/>
          </a:solidFill>
        </a:defRPr>
      </a:lvl2pPr>
      <a:lvl3pPr eaLnBrk="1" latinLnBrk="0" hangingPunct="1">
        <a:defRPr kumimoji="1">
          <a:solidFill>
            <a:schemeClr val="tx2"/>
          </a:solidFill>
        </a:defRPr>
      </a:lvl3pPr>
      <a:lvl4pPr eaLnBrk="1" latinLnBrk="0" hangingPunct="1">
        <a:defRPr kumimoji="1">
          <a:solidFill>
            <a:schemeClr val="tx2"/>
          </a:solidFill>
        </a:defRPr>
      </a:lvl4pPr>
      <a:lvl5pPr eaLnBrk="1" latinLnBrk="0" hangingPunct="1">
        <a:defRPr kumimoji="1">
          <a:solidFill>
            <a:schemeClr val="tx2"/>
          </a:solidFill>
        </a:defRPr>
      </a:lvl5pPr>
      <a:lvl6pPr eaLnBrk="1" latinLnBrk="0" hangingPunct="1">
        <a:defRPr kumimoji="1">
          <a:solidFill>
            <a:schemeClr val="tx2"/>
          </a:solidFill>
        </a:defRPr>
      </a:lvl6pPr>
      <a:lvl7pPr eaLnBrk="1" latinLnBrk="0" hangingPunct="1">
        <a:defRPr kumimoji="1">
          <a:solidFill>
            <a:schemeClr val="tx2"/>
          </a:solidFill>
        </a:defRPr>
      </a:lvl7pPr>
      <a:lvl8pPr eaLnBrk="1" latinLnBrk="0" hangingPunct="1">
        <a:defRPr kumimoji="1">
          <a:solidFill>
            <a:schemeClr val="tx2"/>
          </a:solidFill>
        </a:defRPr>
      </a:lvl8pPr>
      <a:lvl9pPr eaLnBrk="1" latinLnBrk="0" hangingPunct="1">
        <a:defRPr kumimoji="1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8229600" cy="19812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The </a:t>
            </a:r>
            <a:r>
              <a:rPr kumimoji="1" lang="en-US" altLang="ja-JP" dirty="0" smtClean="0"/>
              <a:t>Korean Situation and International Relations in N</a:t>
            </a:r>
            <a:r>
              <a:rPr kumimoji="1" lang="en-US" altLang="ja-JP" sz="4000" dirty="0" smtClean="0"/>
              <a:t>ortheast Asia</a:t>
            </a:r>
            <a:endParaRPr kumimoji="1" lang="ja-JP" alt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4419600"/>
            <a:ext cx="7772400" cy="15240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April 9, 2013</a:t>
            </a:r>
          </a:p>
          <a:p>
            <a:pPr algn="l"/>
            <a:endParaRPr lang="en-US" altLang="ja-JP" dirty="0" smtClean="0"/>
          </a:p>
          <a:p>
            <a:pPr algn="ctr"/>
            <a:r>
              <a:rPr kumimoji="1" lang="en-US" altLang="ja-JP" dirty="0" smtClean="0"/>
              <a:t>Sung Chull Kim</a:t>
            </a:r>
          </a:p>
          <a:p>
            <a:pPr algn="ctr"/>
            <a:endParaRPr kumimoji="1" lang="ja-JP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28638" y="381000"/>
            <a:ext cx="7319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prstClr val="black"/>
                </a:solidFill>
                <a:cs typeface="+mj-cs"/>
              </a:rPr>
              <a:t>Unification Academy </a:t>
            </a:r>
            <a:r>
              <a:rPr lang="ko-KR" altLang="en-US" sz="2800" smtClean="0">
                <a:solidFill>
                  <a:prstClr val="black"/>
                </a:solidFill>
                <a:cs typeface="+mj-cs"/>
              </a:rPr>
              <a:t>통일아카데미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64665"/>
              </p:ext>
            </p:extLst>
          </p:nvPr>
        </p:nvGraphicFramePr>
        <p:xfrm>
          <a:off x="428625" y="1614488"/>
          <a:ext cx="8229600" cy="468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Military expenditure</a:t>
            </a:r>
            <a:br>
              <a:rPr kumimoji="1" lang="en-US" altLang="ja-JP" dirty="0" smtClean="0"/>
            </a:br>
            <a:r>
              <a:rPr lang="en-US" altLang="ja-JP" dirty="0" smtClean="0"/>
              <a:t>(percentage of GDP)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Economic interdependence</a:t>
            </a:r>
          </a:p>
          <a:p>
            <a:pPr lvl="1"/>
            <a:r>
              <a:rPr lang="en-US" altLang="ja-JP" dirty="0" smtClean="0"/>
              <a:t>See Table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Increased interest in soft power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Cultural exchanges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Multilateral mechanisms</a:t>
            </a:r>
          </a:p>
          <a:p>
            <a:pPr lvl="1"/>
            <a:r>
              <a:rPr lang="en-US" altLang="ja-JP" dirty="0" smtClean="0"/>
              <a:t>See Diagram </a:t>
            </a:r>
          </a:p>
          <a:p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Opportunities in the region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altLang="ja-JP" sz="2700" dirty="0"/>
              <a:t/>
            </a:r>
            <a:br>
              <a:rPr lang="en-US" altLang="ja-JP" sz="2700" dirty="0"/>
            </a:br>
            <a:r>
              <a:rPr lang="en-US" altLang="ja-JP" sz="2700" dirty="0"/>
              <a:t>Trade </a:t>
            </a:r>
            <a:r>
              <a:rPr lang="en-US" altLang="ja-JP" sz="2700" dirty="0" smtClean="0"/>
              <a:t>relations, 2010 </a:t>
            </a:r>
            <a:r>
              <a:rPr lang="en-US" altLang="ja-JP" sz="2700" dirty="0"/>
              <a:t>(million </a:t>
            </a:r>
            <a:r>
              <a:rPr lang="en-US" altLang="ja-JP" sz="2700" dirty="0" smtClean="0"/>
              <a:t>USD; </a:t>
            </a:r>
            <a:r>
              <a:rPr lang="en-US" altLang="ja-JP" sz="2700" dirty="0"/>
              <a:t>%)</a:t>
            </a:r>
            <a:r>
              <a:rPr kumimoji="1" lang="en-US" altLang="ja-JP" sz="2700" dirty="0" smtClean="0"/>
              <a:t/>
            </a:r>
            <a:br>
              <a:rPr kumimoji="1" lang="en-US" altLang="ja-JP" sz="2700" dirty="0" smtClean="0"/>
            </a:br>
            <a:r>
              <a:rPr kumimoji="1" lang="en-US" altLang="ja-JP" sz="2000" dirty="0" smtClean="0"/>
              <a:t>(Source: </a:t>
            </a:r>
            <a:r>
              <a:rPr lang="en-US" altLang="ja-JP" sz="2000" dirty="0"/>
              <a:t>Source: http://</a:t>
            </a:r>
            <a:r>
              <a:rPr lang="en-US" altLang="ja-JP" sz="2000" dirty="0" smtClean="0"/>
              <a:t>www.jetro.go.jp/)</a:t>
            </a:r>
            <a:endParaRPr kumimoji="1" lang="ja-JP" alt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9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1652736"/>
                <a:gridCol w="1587624"/>
                <a:gridCol w="2088232"/>
                <a:gridCol w="1810544"/>
              </a:tblGrid>
              <a:tr h="55437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partners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trade volume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export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import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26275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China </a:t>
                      </a:r>
                    </a:p>
                    <a:p>
                      <a:r>
                        <a:rPr kumimoji="1" lang="en-US" altLang="ja-JP" dirty="0" smtClean="0"/>
                        <a:t>USA</a:t>
                      </a:r>
                    </a:p>
                    <a:p>
                      <a:r>
                        <a:rPr kumimoji="1" lang="en-US" altLang="ja-JP" dirty="0" smtClean="0"/>
                        <a:t>South Korea</a:t>
                      </a:r>
                    </a:p>
                    <a:p>
                      <a:r>
                        <a:rPr kumimoji="1" lang="en-US" altLang="ja-JP" dirty="0" err="1" smtClean="0">
                          <a:solidFill>
                            <a:srgbClr val="0070C0"/>
                          </a:solidFill>
                        </a:rPr>
                        <a:t>China+SK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301,886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185,369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90,594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392,480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149,086 (19.4)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118,199 (15.4)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62,053 (8.1)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211,139 (27.5)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152,800 (22.1)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67,170</a:t>
                      </a:r>
                      <a:r>
                        <a:rPr kumimoji="1" lang="en-US" altLang="ja-JP" baseline="0" dirty="0" smtClean="0"/>
                        <a:t> (9.7)</a:t>
                      </a:r>
                    </a:p>
                    <a:p>
                      <a:pPr algn="r"/>
                      <a:r>
                        <a:rPr kumimoji="1" lang="en-US" altLang="ja-JP" baseline="0" dirty="0" smtClean="0"/>
                        <a:t>28,541 (4.1)</a:t>
                      </a:r>
                    </a:p>
                    <a:p>
                      <a:pPr algn="r"/>
                      <a:r>
                        <a:rPr kumimoji="1" lang="en-US" altLang="ja-JP" baseline="0" dirty="0" smtClean="0">
                          <a:solidFill>
                            <a:srgbClr val="0070C0"/>
                          </a:solidFill>
                        </a:rPr>
                        <a:t>181,341 (26.2)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62924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China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EU</a:t>
                      </a:r>
                    </a:p>
                    <a:p>
                      <a:r>
                        <a:rPr kumimoji="1" lang="en-US" altLang="ja-JP" dirty="0" smtClean="0"/>
                        <a:t>USA</a:t>
                      </a:r>
                    </a:p>
                    <a:p>
                      <a:r>
                        <a:rPr kumimoji="1" lang="en-US" altLang="ja-JP" dirty="0" smtClean="0"/>
                        <a:t>Japan</a:t>
                      </a:r>
                    </a:p>
                    <a:p>
                      <a:r>
                        <a:rPr kumimoji="1" lang="en-US" altLang="ja-JP" dirty="0" smtClean="0"/>
                        <a:t>South Korea</a:t>
                      </a:r>
                    </a:p>
                    <a:p>
                      <a:r>
                        <a:rPr kumimoji="1" lang="en-US" altLang="ja-JP" dirty="0" err="1" smtClean="0">
                          <a:solidFill>
                            <a:srgbClr val="0070C0"/>
                          </a:solidFill>
                        </a:rPr>
                        <a:t>Japan+SK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479,712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385,342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297,768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207,170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504,938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311,235 (19.7)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283,304 (18.0)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121,061 (7.7)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68,771 (4.4)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189,832 (12.1)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168,477 (12.1)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102,038 (7.3)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176,707 (12.7)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138,399 (9.9)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315,106 (22.6)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26275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South Korea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China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Japan</a:t>
                      </a:r>
                    </a:p>
                    <a:p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USA</a:t>
                      </a:r>
                    </a:p>
                    <a:p>
                      <a:r>
                        <a:rPr kumimoji="1" lang="en-US" altLang="ja-JP" dirty="0" err="1" smtClean="0">
                          <a:solidFill>
                            <a:srgbClr val="0070C0"/>
                          </a:solidFill>
                        </a:rPr>
                        <a:t>China+Japan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188,412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92,472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</a:rPr>
                        <a:t>90,219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280884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116,838 (25.1)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28,176 (6.0)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49,816 (10.7)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145,014 (31.1)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71,574 (16.8)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64,296 (15.1)</a:t>
                      </a:r>
                    </a:p>
                    <a:p>
                      <a:pPr algn="r"/>
                      <a:r>
                        <a:rPr kumimoji="1" lang="en-US" altLang="ja-JP" dirty="0" smtClean="0"/>
                        <a:t>40,403 (9.5)</a:t>
                      </a:r>
                    </a:p>
                    <a:p>
                      <a:pPr algn="r"/>
                      <a:r>
                        <a:rPr kumimoji="1" lang="en-US" altLang="ja-JP" dirty="0" smtClean="0">
                          <a:solidFill>
                            <a:srgbClr val="0070C0"/>
                          </a:solidFill>
                        </a:rPr>
                        <a:t>135,870 (31.9)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ne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990600"/>
            <a:ext cx="8610600" cy="5715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Multilateralism for regional cooperation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Nuclear weapons development (military balance; proliferation)</a:t>
            </a:r>
          </a:p>
          <a:p>
            <a:pPr lvl="1"/>
            <a:r>
              <a:rPr lang="en-US" dirty="0" smtClean="0"/>
              <a:t>Geopolitics, alliance </a:t>
            </a:r>
            <a:r>
              <a:rPr lang="en-US" dirty="0" smtClean="0"/>
              <a:t>relations (NK-China</a:t>
            </a:r>
            <a:r>
              <a:rPr lang="en-US" smtClean="0"/>
              <a:t>, </a:t>
            </a:r>
            <a:r>
              <a:rPr lang="en-US" smtClean="0"/>
              <a:t>Korea-US-Japan, </a:t>
            </a:r>
            <a:r>
              <a:rPr lang="en-US" dirty="0" smtClean="0"/>
              <a:t>US-China</a:t>
            </a:r>
            <a:r>
              <a:rPr lang="en-US" dirty="0" smtClean="0"/>
              <a:t>)—</a:t>
            </a:r>
            <a:r>
              <a:rPr lang="en-US" dirty="0"/>
              <a:t>entrapment, </a:t>
            </a:r>
            <a:r>
              <a:rPr lang="en-US" dirty="0" smtClean="0"/>
              <a:t>abandonment, </a:t>
            </a:r>
            <a:r>
              <a:rPr lang="en-US" dirty="0"/>
              <a:t>tethering</a:t>
            </a:r>
            <a:r>
              <a:rPr lang="en-US" dirty="0" smtClean="0"/>
              <a:t>, asymmetry</a:t>
            </a:r>
            <a:endParaRPr lang="en-US" dirty="0" smtClean="0"/>
          </a:p>
          <a:p>
            <a:pPr lvl="1"/>
            <a:r>
              <a:rPr lang="en-US" dirty="0" smtClean="0"/>
              <a:t>Multilateral talks</a:t>
            </a:r>
          </a:p>
          <a:p>
            <a:pPr lvl="1"/>
            <a:r>
              <a:rPr lang="en-US" dirty="0" smtClean="0"/>
              <a:t>Human rights (political prison)</a:t>
            </a:r>
          </a:p>
          <a:p>
            <a:pPr lvl="1"/>
            <a:r>
              <a:rPr lang="en-US" dirty="0" smtClean="0"/>
              <a:t>Refugees (escapees, or defectors)</a:t>
            </a:r>
          </a:p>
          <a:p>
            <a:pPr lvl="1"/>
            <a:r>
              <a:rPr lang="en-US" dirty="0" smtClean="0"/>
              <a:t>Humanitarian aid (aid and development)</a:t>
            </a:r>
          </a:p>
          <a:p>
            <a:pPr lvl="1"/>
            <a:r>
              <a:rPr lang="en-US" dirty="0" smtClean="0"/>
              <a:t>Identity (between SK and NK; between defector groups)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03475" y="609600"/>
            <a:ext cx="8554805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Korea, </a:t>
            </a:r>
            <a:r>
              <a:rPr lang="en-US" dirty="0"/>
              <a:t>Laboratory of IR, CP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4313"/>
            <a:ext cx="8334375" cy="12334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sz="4000" dirty="0" smtClean="0">
                <a:solidFill>
                  <a:schemeClr val="accent1">
                    <a:satMod val="150000"/>
                  </a:schemeClr>
                </a:solidFill>
                <a:ea typeface="ＭＳ Ｐゴシック" charset="-128"/>
              </a:rPr>
              <a:t>Historical portrait of the North Korean nuclear crisis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45488" cy="510540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400" dirty="0" smtClean="0"/>
              <a:t>1953: North Korea-Soviet Union atomic energy cooperation agreement</a:t>
            </a:r>
          </a:p>
          <a:p>
            <a:r>
              <a:rPr lang="en-US" altLang="ko-KR" sz="2400" dirty="0" smtClean="0"/>
              <a:t>1974: North Korea joins IAEA</a:t>
            </a:r>
          </a:p>
          <a:p>
            <a:r>
              <a:rPr lang="en-US" altLang="ko-KR" sz="2400" dirty="0" smtClean="0"/>
              <a:t>1985: North Korea joins NPT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 smtClean="0"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charset="-127"/>
              </a:rPr>
              <a:t>1991: (1) South-North Basic Agreement; (2) </a:t>
            </a:r>
            <a:r>
              <a:rPr lang="en-US" altLang="ko-KR" sz="2400" b="1" dirty="0" smtClean="0">
                <a:ea typeface="굴림" charset="-127"/>
              </a:rPr>
              <a:t>South-North Joint Declaration of the Denuclearization of the Korean peninsula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 smtClean="0"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charset="-127"/>
              </a:rPr>
              <a:t>1992: IAEA inspects nuclear facility at </a:t>
            </a:r>
            <a:r>
              <a:rPr lang="en-US" altLang="ko-KR" sz="2400" dirty="0" err="1" smtClean="0">
                <a:ea typeface="굴림" charset="-127"/>
              </a:rPr>
              <a:t>Yongbyon</a:t>
            </a:r>
            <a:r>
              <a:rPr lang="en-US" altLang="ko-KR" sz="2400" dirty="0" smtClean="0">
                <a:ea typeface="굴림" charset="-127"/>
              </a:rPr>
              <a:t> and concludes there are inconsistencies in North Korea's nuclear declaration.</a:t>
            </a:r>
          </a:p>
          <a:p>
            <a:pPr eaLnBrk="1" hangingPunct="1">
              <a:lnSpc>
                <a:spcPct val="90000"/>
              </a:lnSpc>
            </a:pPr>
            <a:endParaRPr lang="en-US" altLang="ko-KR" sz="2400" dirty="0" smtClean="0">
              <a:ea typeface="굴림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sz="2400" dirty="0" smtClean="0">
                <a:ea typeface="굴림" charset="-127"/>
              </a:rPr>
              <a:t>1993: North Korea’s exit of NPT </a:t>
            </a:r>
            <a:r>
              <a:rPr lang="en-US" altLang="ko-KR" sz="2400" b="1" dirty="0" smtClean="0">
                <a:solidFill>
                  <a:srgbClr val="FF0000"/>
                </a:solidFill>
                <a:ea typeface="굴림" charset="-127"/>
              </a:rPr>
              <a:t>(the first nuclear crisis)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1994: Former President Carter visits North Korea; Kim Il Sung offers to freeze North Korea's nuclear program in return for high-level talks between the U.S. and North Korea.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 dirty="0" smtClean="0"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itchFamily="2" charset="-122"/>
              </a:rPr>
              <a:t>1994: U.S. and North Korea conclude the Geneva Agreed Framework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6238"/>
            <a:ext cx="8334375" cy="1071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accent1">
                    <a:satMod val="150000"/>
                  </a:schemeClr>
                </a:solidFill>
                <a:ea typeface="ＭＳ Ｐゴシック" charset="-128"/>
              </a:rPr>
              <a:t>Historical portrait of the North Korean nuclear crisis (continue)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2000: Inter-Korean summit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2002: Japan-DPRK summit and “Pyongyang Declaration”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ea typeface="宋体" pitchFamily="2" charset="-122"/>
              </a:rPr>
              <a:t>2002: North Korea confesses its nuclear project based on highly enriched uranium (HEU) to James Kelly, special envoy from the United States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2003: North Korea declares the exit from NPT </a:t>
            </a:r>
            <a:r>
              <a:rPr lang="en-US" altLang="zh-CN" sz="2800" b="1" dirty="0" smtClean="0">
                <a:solidFill>
                  <a:srgbClr val="FF0000"/>
                </a:solidFill>
                <a:ea typeface="宋体" pitchFamily="2" charset="-122"/>
              </a:rPr>
              <a:t>(the second nuclear crisis)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2003: </a:t>
            </a:r>
            <a:r>
              <a:rPr lang="en-US" altLang="ja-JP" sz="2800" b="1" dirty="0" smtClean="0">
                <a:ea typeface="ＭＳ Ｐゴシック" pitchFamily="34" charset="-128"/>
              </a:rPr>
              <a:t>Six-Party Talks </a:t>
            </a:r>
            <a:r>
              <a:rPr lang="en-US" altLang="ja-JP" sz="2800" dirty="0" smtClean="0">
                <a:ea typeface="ＭＳ Ｐゴシック" pitchFamily="34" charset="-128"/>
              </a:rPr>
              <a:t>started to solve the North Korean nuclear crisis—</a:t>
            </a:r>
            <a:r>
              <a:rPr lang="en-US" altLang="ja-JP" sz="2800" b="1" dirty="0" smtClean="0">
                <a:ea typeface="ＭＳ Ｐゴシック" pitchFamily="34" charset="-128"/>
              </a:rPr>
              <a:t>engagement at the multilateral level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>
                <a:ea typeface="ＭＳ Ｐゴシック" pitchFamily="34" charset="-128"/>
              </a:rPr>
              <a:t>2005: Joint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51655"/>
            <a:ext cx="6400800" cy="522305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3600" dirty="0" smtClean="0">
                <a:solidFill>
                  <a:schemeClr val="accent1">
                    <a:satMod val="150000"/>
                  </a:schemeClr>
                </a:solidFill>
                <a:ea typeface="ＭＳ Ｐゴシック" charset="-128"/>
              </a:rPr>
              <a:t>Historical portrait of the North Korean nuclear crisis (continue)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7630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2005: US financial sanctions on North Korea bank accounts </a:t>
            </a:r>
            <a:r>
              <a:rPr lang="en-US" altLang="ja-JP" sz="1800" dirty="0" err="1" smtClean="0">
                <a:ea typeface="ＭＳ Ｐゴシック" pitchFamily="34" charset="-128"/>
              </a:rPr>
              <a:t>Banco</a:t>
            </a:r>
            <a:r>
              <a:rPr lang="en-US" altLang="ja-JP" sz="1800" dirty="0" smtClean="0">
                <a:ea typeface="ＭＳ Ｐゴシック" pitchFamily="34" charset="-128"/>
              </a:rPr>
              <a:t> Delta Asia in Macao—24 million dollars</a:t>
            </a:r>
          </a:p>
          <a:p>
            <a:pPr eaLnBrk="1" hangingPunct="1">
              <a:lnSpc>
                <a:spcPct val="80000"/>
              </a:lnSpc>
            </a:pPr>
            <a:endParaRPr lang="en-US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2006: North Korea’s </a:t>
            </a:r>
            <a:r>
              <a:rPr lang="en-US" altLang="ja-JP" sz="1800" b="1" dirty="0" smtClean="0">
                <a:ea typeface="ＭＳ Ｐゴシック" pitchFamily="34" charset="-128"/>
              </a:rPr>
              <a:t>missile launches</a:t>
            </a:r>
            <a:r>
              <a:rPr lang="en-US" altLang="ja-JP" sz="1800" dirty="0" smtClean="0">
                <a:ea typeface="ＭＳ Ｐゴシック" pitchFamily="34" charset="-128"/>
              </a:rPr>
              <a:t>, followed by UNSC resolution 1695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ja-JP" sz="1800" dirty="0" smtClean="0">
                <a:ea typeface="ＭＳ Ｐゴシック" pitchFamily="34" charset="-128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2006: North Korea’s </a:t>
            </a:r>
            <a:r>
              <a:rPr lang="en-US" altLang="ja-JP" sz="1800" b="1" dirty="0" smtClean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altLang="ja-JP" sz="1800" b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st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sz="1800" b="1" dirty="0" smtClean="0">
                <a:solidFill>
                  <a:srgbClr val="FF0000"/>
                </a:solidFill>
                <a:ea typeface="ＭＳ Ｐゴシック" pitchFamily="34" charset="-128"/>
              </a:rPr>
              <a:t>nuclear test</a:t>
            </a:r>
            <a:r>
              <a:rPr lang="en-US" altLang="ja-JP" sz="1800" dirty="0" smtClean="0">
                <a:ea typeface="ＭＳ Ｐゴシック" pitchFamily="34" charset="-128"/>
              </a:rPr>
              <a:t>, followed by UNSC resolution 1718</a:t>
            </a:r>
          </a:p>
          <a:p>
            <a:pPr eaLnBrk="1" hangingPunct="1">
              <a:lnSpc>
                <a:spcPct val="80000"/>
              </a:lnSpc>
            </a:pPr>
            <a:endParaRPr lang="en-US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2007: </a:t>
            </a:r>
            <a:r>
              <a:rPr lang="en-US" altLang="ja-JP" sz="1800" b="1" dirty="0" smtClean="0">
                <a:ea typeface="ＭＳ Ｐゴシック" pitchFamily="34" charset="-128"/>
              </a:rPr>
              <a:t>February agreement </a:t>
            </a:r>
            <a:r>
              <a:rPr lang="en-US" altLang="ja-JP" sz="1800" dirty="0" smtClean="0">
                <a:ea typeface="ＭＳ Ｐゴシック" pitchFamily="34" charset="-128"/>
              </a:rPr>
              <a:t>at the Six-Party Talks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1800" dirty="0" smtClean="0">
                <a:ea typeface="ＭＳ Ｐゴシック" pitchFamily="34" charset="-128"/>
              </a:rPr>
              <a:t>	- Lift of U.S. financial sanction against North Korean accounts in </a:t>
            </a:r>
            <a:r>
              <a:rPr lang="en-US" altLang="ja-JP" sz="1800" dirty="0" err="1" smtClean="0">
                <a:ea typeface="ＭＳ Ｐゴシック" pitchFamily="34" charset="-128"/>
              </a:rPr>
              <a:t>Banco</a:t>
            </a:r>
            <a:r>
              <a:rPr lang="en-US" altLang="ja-JP" sz="1800" dirty="0" smtClean="0">
                <a:ea typeface="ＭＳ Ｐゴシック" pitchFamily="34" charset="-128"/>
              </a:rPr>
              <a:t> Delta Asia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1800" dirty="0" smtClean="0">
                <a:ea typeface="ＭＳ Ｐゴシック" pitchFamily="34" charset="-128"/>
              </a:rPr>
              <a:t>	- 1 million tons of heavy oil aid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u="sng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2007 July: </a:t>
            </a:r>
            <a:r>
              <a:rPr lang="en-US" altLang="ja-JP" sz="1800" b="1" dirty="0" smtClean="0">
                <a:ea typeface="ＭＳ Ｐゴシック" pitchFamily="34" charset="-128"/>
              </a:rPr>
              <a:t>Shutdown</a:t>
            </a:r>
            <a:r>
              <a:rPr lang="en-US" altLang="ja-JP" sz="1800" dirty="0" smtClean="0">
                <a:ea typeface="ＭＳ Ｐゴシック" pitchFamily="34" charset="-128"/>
              </a:rPr>
              <a:t> of nuclear facilities in North Korea since July 2007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2007 Nov.: Starting </a:t>
            </a:r>
            <a:r>
              <a:rPr lang="en-US" altLang="ja-JP" sz="1800" b="1" dirty="0" smtClean="0">
                <a:ea typeface="ＭＳ Ｐゴシック" pitchFamily="34" charset="-128"/>
              </a:rPr>
              <a:t>disablement</a:t>
            </a:r>
            <a:r>
              <a:rPr lang="en-US" altLang="ja-JP" sz="1800" dirty="0" smtClean="0">
                <a:ea typeface="ＭＳ Ｐゴシック" pitchFamily="34" charset="-128"/>
              </a:rPr>
              <a:t> of nuclear facilities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ＭＳ Ｐゴシック" pitchFamily="34" charset="-128"/>
              </a:rPr>
              <a:t>2008 Jun.: </a:t>
            </a:r>
            <a:r>
              <a:rPr lang="en-US" altLang="ja-JP" sz="1800" b="1" dirty="0" smtClean="0">
                <a:ea typeface="ＭＳ Ｐゴシック" pitchFamily="34" charset="-128"/>
              </a:rPr>
              <a:t>Declaration</a:t>
            </a:r>
            <a:r>
              <a:rPr lang="en-US" altLang="ja-JP" sz="1800" dirty="0" smtClean="0">
                <a:ea typeface="ＭＳ Ｐゴシック" pitchFamily="34" charset="-128"/>
              </a:rPr>
              <a:t> of nuclear program</a:t>
            </a: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1800" dirty="0" smtClean="0">
                <a:ea typeface="ＭＳ Ｐゴシック" pitchFamily="34" charset="-128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ja-JP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 smtClean="0">
                <a:ea typeface="ＭＳ Ｐゴシック" pitchFamily="34" charset="-128"/>
              </a:rPr>
              <a:t>2009 April: North Korea’s controversial </a:t>
            </a:r>
            <a:r>
              <a:rPr lang="en-US" altLang="ja-JP" b="1" dirty="0" smtClean="0">
                <a:ea typeface="ＭＳ Ｐゴシック" pitchFamily="34" charset="-128"/>
              </a:rPr>
              <a:t>rocket launch</a:t>
            </a:r>
            <a:r>
              <a:rPr lang="en-US" altLang="ja-JP" dirty="0" smtClean="0">
                <a:ea typeface="ＭＳ Ｐゴシック" pitchFamily="34" charset="-128"/>
              </a:rPr>
              <a:t>, followed by UNSC Chairman statement</a:t>
            </a:r>
            <a:endParaRPr lang="en-US" altLang="ko-KR" dirty="0" smtClean="0"/>
          </a:p>
          <a:p>
            <a:r>
              <a:rPr lang="en-US" altLang="ko-KR" dirty="0" smtClean="0"/>
              <a:t>2009 May: </a:t>
            </a:r>
            <a:r>
              <a:rPr lang="en-US" altLang="ko-KR" b="1" dirty="0" smtClean="0">
                <a:solidFill>
                  <a:srgbClr val="FF0000"/>
                </a:solidFill>
              </a:rPr>
              <a:t>North Korea’s 2</a:t>
            </a:r>
            <a:r>
              <a:rPr lang="en-US" altLang="ko-KR" b="1" baseline="30000" dirty="0" smtClean="0">
                <a:solidFill>
                  <a:srgbClr val="FF0000"/>
                </a:solidFill>
              </a:rPr>
              <a:t>nd</a:t>
            </a:r>
            <a:r>
              <a:rPr lang="en-US" altLang="ko-KR" b="1" dirty="0" smtClean="0">
                <a:solidFill>
                  <a:srgbClr val="FF0000"/>
                </a:solidFill>
              </a:rPr>
              <a:t> nuclear test</a:t>
            </a:r>
            <a:r>
              <a:rPr lang="en-US" altLang="ko-KR" dirty="0" smtClean="0"/>
              <a:t>, followed by UNSC resolution 1874 in June</a:t>
            </a:r>
          </a:p>
          <a:p>
            <a:r>
              <a:rPr lang="en-US" altLang="ko-KR" dirty="0" smtClean="0"/>
              <a:t>2012 April: North Korea’s long range </a:t>
            </a:r>
            <a:r>
              <a:rPr lang="en-US" altLang="ko-KR" b="1" dirty="0" smtClean="0"/>
              <a:t>rocket launch</a:t>
            </a:r>
            <a:r>
              <a:rPr lang="en-US" altLang="ko-KR" dirty="0" smtClean="0"/>
              <a:t>, followed by UNSC Chairman statement</a:t>
            </a:r>
          </a:p>
          <a:p>
            <a:r>
              <a:rPr lang="en-US" altLang="ko-KR" dirty="0" smtClean="0"/>
              <a:t>2012 Dec.: North Korea’s successful rocket launch (</a:t>
            </a:r>
            <a:r>
              <a:rPr lang="en-US" altLang="ko-KR" b="1" dirty="0" err="1" smtClean="0"/>
              <a:t>Eunha</a:t>
            </a:r>
            <a:r>
              <a:rPr lang="en-US" altLang="ko-KR" b="1" dirty="0" smtClean="0"/>
              <a:t> 3</a:t>
            </a:r>
            <a:r>
              <a:rPr lang="en-US" altLang="ko-KR" dirty="0" smtClean="0"/>
              <a:t>), followed by UNSC resolution 2087/ North Korea’s declaration of scrapping of the denuclearization of the Korean peninsula</a:t>
            </a:r>
          </a:p>
          <a:p>
            <a:r>
              <a:rPr lang="en-US" altLang="ko-KR" dirty="0" smtClean="0"/>
              <a:t>2013 Feb.: </a:t>
            </a:r>
            <a:r>
              <a:rPr lang="en-US" altLang="ko-KR" b="1" dirty="0" smtClean="0">
                <a:solidFill>
                  <a:srgbClr val="FF0000"/>
                </a:solidFill>
              </a:rPr>
              <a:t>North Korea’s 3</a:t>
            </a:r>
            <a:r>
              <a:rPr lang="en-US" altLang="ko-KR" b="1" baseline="30000" dirty="0" smtClean="0">
                <a:solidFill>
                  <a:srgbClr val="FF0000"/>
                </a:solidFill>
              </a:rPr>
              <a:t>rd</a:t>
            </a:r>
            <a:r>
              <a:rPr lang="en-US" altLang="ko-KR" b="1" dirty="0" smtClean="0">
                <a:solidFill>
                  <a:srgbClr val="FF0000"/>
                </a:solidFill>
              </a:rPr>
              <a:t> nuclear test</a:t>
            </a:r>
            <a:r>
              <a:rPr lang="en-US" altLang="ko-KR" dirty="0" smtClean="0"/>
              <a:t>, followed by UNSC resolution 2094 in March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chemeClr val="accent1">
                    <a:satMod val="150000"/>
                  </a:schemeClr>
                </a:solidFill>
                <a:ea typeface="ＭＳ Ｐゴシック" charset="-128"/>
              </a:rPr>
              <a:t>Historical portrait of the North Korean nuclear crisis (continue)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In Northeast Asia, does economic interdependence increase (or lessen) political cooperation?</a:t>
            </a:r>
          </a:p>
          <a:p>
            <a:endParaRPr lang="en-US" altLang="ko-KR" dirty="0"/>
          </a:p>
          <a:p>
            <a:r>
              <a:rPr lang="en-US" altLang="ko-KR" dirty="0" smtClean="0"/>
              <a:t>What has made the inter-state relations in Northeast Asia entangled and complicated?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What is the background of North Korea’s (peculiar) behavior today?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What is the nature of the inter-Korean relations now, and what kind of relations do we have to establish the relations?</a:t>
            </a:r>
          </a:p>
          <a:p>
            <a:endParaRPr lang="en-US" altLang="ko-KR" dirty="0"/>
          </a:p>
          <a:p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4572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>
                <a:ea typeface="ＭＳ Ｐゴシック" pitchFamily="34" charset="-128"/>
              </a:rPr>
              <a:t>     </a:t>
            </a:r>
            <a:r>
              <a:rPr lang="en-US" altLang="ja-JP" sz="3600" dirty="0">
                <a:ea typeface="ＭＳ Ｐゴシック" pitchFamily="34" charset="-128"/>
              </a:rPr>
              <a:t>Differing </a:t>
            </a:r>
            <a:r>
              <a:rPr lang="en-US" altLang="ja-JP" sz="3600" dirty="0" smtClean="0">
                <a:ea typeface="ＭＳ Ｐゴシック" pitchFamily="34" charset="-128"/>
              </a:rPr>
              <a:t>strategies on NK nuclear issue </a:t>
            </a:r>
            <a:r>
              <a:rPr lang="ja-JP" altLang="en-US" sz="3600" dirty="0" smtClean="0">
                <a:ea typeface="ＭＳ Ｐゴシック" pitchFamily="34" charset="-128"/>
              </a:rPr>
              <a:t> </a:t>
            </a:r>
            <a:endParaRPr lang="en-US" altLang="ja-JP" sz="3600" dirty="0">
              <a:ea typeface="ＭＳ Ｐゴシック" pitchFamily="34" charset="-128"/>
            </a:endParaRPr>
          </a:p>
        </p:txBody>
      </p:sp>
      <p:graphicFrame>
        <p:nvGraphicFramePr>
          <p:cNvPr id="198809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82360"/>
              </p:ext>
            </p:extLst>
          </p:nvPr>
        </p:nvGraphicFramePr>
        <p:xfrm>
          <a:off x="304801" y="877125"/>
          <a:ext cx="8610600" cy="5764902"/>
        </p:xfrm>
        <a:graphic>
          <a:graphicData uri="http://schemas.openxmlformats.org/drawingml/2006/table">
            <a:tbl>
              <a:tblPr/>
              <a:tblGrid>
                <a:gridCol w="820152"/>
                <a:gridCol w="1727491"/>
                <a:gridCol w="1388689"/>
                <a:gridCol w="1092867"/>
                <a:gridCol w="1752600"/>
                <a:gridCol w="1828801"/>
              </a:tblGrid>
              <a:tr h="501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Goals</a:t>
                      </a: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Domestic relevance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Logic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Instruments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Japan</a:t>
                      </a: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Resolution to abduction issue,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>
                          <a:tab pos="115888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Denuclearization 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Conditional 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Pressure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, 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Dialogue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Sanctions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U.S.</a:t>
                      </a: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Nonproliferation,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Denuclearization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Conditional 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Pressure,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Negotiation,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Disciplining 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Sanctions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Russia</a:t>
                      </a:r>
                      <a:r>
                        <a:rPr kumimoji="0" lang="ja-JP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Influence on the peninsula,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Denuclearization 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Unconditional to conditional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Persuasion and  pressure,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Arbitration in differences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Influence on the  peninsula (geopolitical significance)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,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Denuclearization?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Unconditional  to conditional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Low, but increasing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Persuasion and pressure, propping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E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굴림" charset="-127"/>
                        </a:rPr>
                        <a:t>conomic aid and trade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5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South Korea</a:t>
                      </a:r>
                      <a:r>
                        <a:rPr kumimoji="0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North Korea’s “internationalization”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Denuclearization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Conditional 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▪”Trusting-building process”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▪ Coordination with U.S., humanitarian engagement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8" descr="Asia, 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533400"/>
            <a:ext cx="533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912" name="Group 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188522"/>
              </p:ext>
            </p:extLst>
          </p:nvPr>
        </p:nvGraphicFramePr>
        <p:xfrm>
          <a:off x="228600" y="990600"/>
          <a:ext cx="8686800" cy="5270120"/>
        </p:xfrm>
        <a:graphic>
          <a:graphicData uri="http://schemas.openxmlformats.org/drawingml/2006/table">
            <a:tbl>
              <a:tblPr/>
              <a:tblGrid>
                <a:gridCol w="1689100"/>
                <a:gridCol w="1125538"/>
                <a:gridCol w="1127125"/>
                <a:gridCol w="1849437"/>
                <a:gridCol w="1447800"/>
                <a:gridCol w="14478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Pop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(million)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capital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GDP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(million US dollars)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GDP/capita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(US dollars)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9,597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1,349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Beijing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12,380,000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9,100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378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127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Tokyo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4,525,000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36,200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Russia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17,080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Moscow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2,504,000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17,700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U.S.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9,630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316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Washington 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15,650,000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49,800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North Korea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121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Pyongyang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*40,000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*1,800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South Korea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99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48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Seoul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1,611,000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32,400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Some facts (2012)</a:t>
            </a:r>
            <a:br>
              <a:rPr lang="en-US" sz="4000" dirty="0" smtClean="0"/>
            </a:br>
            <a:r>
              <a:rPr lang="en-US" sz="2200" dirty="0" smtClean="0"/>
              <a:t>CIA world </a:t>
            </a:r>
            <a:r>
              <a:rPr lang="en-US" sz="2200" dirty="0" err="1" smtClean="0"/>
              <a:t>factbook</a:t>
            </a:r>
            <a:r>
              <a:rPr lang="en-US" sz="2200" dirty="0" smtClean="0"/>
              <a:t> (GDP, purchasing power parity)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Cold War period</a:t>
            </a:r>
          </a:p>
          <a:p>
            <a:pPr lvl="1"/>
            <a:r>
              <a:rPr lang="en-US" dirty="0" smtClean="0"/>
              <a:t>US strategy of containment of the Soviet Union: wedge between SU and China</a:t>
            </a:r>
          </a:p>
          <a:p>
            <a:pPr lvl="1"/>
            <a:r>
              <a:rPr lang="en-US" dirty="0" smtClean="0"/>
              <a:t>US-Korea-Japan relations: alliance, hierarchy, ambiguity (history and territory)</a:t>
            </a:r>
          </a:p>
          <a:p>
            <a:pPr lvl="2"/>
            <a:r>
              <a:rPr lang="en-US" dirty="0" smtClean="0"/>
              <a:t>US, Japan—legalistic</a:t>
            </a:r>
          </a:p>
          <a:p>
            <a:pPr lvl="2"/>
            <a:r>
              <a:rPr lang="en-US" dirty="0" smtClean="0"/>
              <a:t>Korea—moralistic, historical</a:t>
            </a:r>
          </a:p>
          <a:p>
            <a:endParaRPr lang="en-US" dirty="0" smtClean="0"/>
          </a:p>
          <a:p>
            <a:r>
              <a:rPr lang="en-US" dirty="0" smtClean="0"/>
              <a:t>Post-Cold War period</a:t>
            </a:r>
          </a:p>
          <a:p>
            <a:pPr lvl="1"/>
            <a:r>
              <a:rPr lang="en-US" dirty="0" smtClean="0"/>
              <a:t>US unipolar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US-China rivalry and cooperation</a:t>
            </a:r>
          </a:p>
          <a:p>
            <a:pPr lvl="2"/>
            <a:r>
              <a:rPr lang="en-US" dirty="0" smtClean="0"/>
              <a:t>China’s increasing influence</a:t>
            </a:r>
          </a:p>
          <a:p>
            <a:pPr lvl="1"/>
            <a:r>
              <a:rPr lang="en-US" dirty="0" smtClean="0"/>
              <a:t>NEA is the theater of the US-China relations</a:t>
            </a:r>
          </a:p>
          <a:p>
            <a:pPr lvl="1"/>
            <a:r>
              <a:rPr lang="en-US" dirty="0" smtClean="0"/>
              <a:t>Changes in US-Korea-Japan relations</a:t>
            </a:r>
          </a:p>
          <a:p>
            <a:pPr lvl="2"/>
            <a:r>
              <a:rPr lang="en-US" dirty="0" smtClean="0"/>
              <a:t>Controversies on ambiguous legacy of the Cold War</a:t>
            </a:r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Transitions of inter-state relations in Northeast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Strategic divergence</a:t>
            </a:r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en-US" altLang="ja-JP" dirty="0" smtClean="0">
                <a:sym typeface="Wingdings" pitchFamily="2" charset="2"/>
              </a:rPr>
              <a:t>China’s rise vs. U.S.-Japan alliance 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ym typeface="Wingdings" pitchFamily="2" charset="2"/>
              </a:rPr>
              <a:t>Danger of arms race (nuclear proliferation?)</a:t>
            </a:r>
          </a:p>
          <a:p>
            <a:r>
              <a:rPr lang="en-US" altLang="ja-JP" dirty="0" smtClean="0"/>
              <a:t>Cold War legacy on the Korean peninsula</a:t>
            </a:r>
          </a:p>
          <a:p>
            <a:pPr lvl="1"/>
            <a:r>
              <a:rPr lang="en-US" altLang="ja-JP" dirty="0" smtClean="0"/>
              <a:t>North Korea’s path to nuclear statehood</a:t>
            </a:r>
          </a:p>
          <a:p>
            <a:pPr lvl="1"/>
            <a:r>
              <a:rPr lang="en-US" altLang="ja-JP" dirty="0" smtClean="0"/>
              <a:t>Sanctions on North Korea</a:t>
            </a:r>
          </a:p>
          <a:p>
            <a:r>
              <a:rPr lang="en-US" altLang="ja-JP" dirty="0" smtClean="0"/>
              <a:t>Remaining historical controversy</a:t>
            </a:r>
          </a:p>
          <a:p>
            <a:pPr lvl="1"/>
            <a:r>
              <a:rPr lang="en-US" altLang="ja-JP" dirty="0" smtClean="0"/>
              <a:t>Territorial disputes; increasing China’s ambition on maritime influence</a:t>
            </a:r>
          </a:p>
          <a:p>
            <a:pPr lvl="1"/>
            <a:r>
              <a:rPr lang="en-US" altLang="ja-JP" dirty="0" smtClean="0"/>
              <a:t>Comfort women, </a:t>
            </a:r>
            <a:r>
              <a:rPr lang="en-US" altLang="ja-JP" dirty="0" err="1" smtClean="0"/>
              <a:t>Yasukuni</a:t>
            </a:r>
            <a:r>
              <a:rPr lang="en-US" altLang="ja-JP" dirty="0" smtClean="0"/>
              <a:t> issue</a:t>
            </a:r>
          </a:p>
          <a:p>
            <a:pPr lvl="1"/>
            <a:r>
              <a:rPr lang="en-US" altLang="ja-JP" dirty="0" smtClean="0"/>
              <a:t>History textbook</a:t>
            </a:r>
          </a:p>
          <a:p>
            <a:r>
              <a:rPr lang="en-US" altLang="ja-JP" dirty="0" smtClean="0"/>
              <a:t>Increasing resource demand</a:t>
            </a:r>
          </a:p>
          <a:p>
            <a:pPr lvl="1"/>
            <a:r>
              <a:rPr lang="en-US" altLang="ja-JP" dirty="0" smtClean="0"/>
              <a:t>“Energy nationalism”</a:t>
            </a:r>
          </a:p>
          <a:p>
            <a:pPr lvl="1"/>
            <a:r>
              <a:rPr lang="en-US" altLang="ja-JP" dirty="0" smtClean="0"/>
              <a:t>China’s oil demand: doubled between 1999 and 2004; world 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for consumption in 2003</a:t>
            </a:r>
          </a:p>
          <a:p>
            <a:r>
              <a:rPr lang="en-US" altLang="ja-JP" dirty="0" smtClean="0"/>
              <a:t>Democratization (or democratic consolidation)  </a:t>
            </a:r>
          </a:p>
          <a:p>
            <a:pPr lvl="1"/>
            <a:r>
              <a:rPr lang="en-US" altLang="ja-JP" dirty="0" smtClean="0"/>
              <a:t>Human rights</a:t>
            </a:r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Challenges in the region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214730"/>
              </p:ext>
            </p:extLst>
          </p:nvPr>
        </p:nvGraphicFramePr>
        <p:xfrm>
          <a:off x="304800" y="914401"/>
          <a:ext cx="8610600" cy="5463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932"/>
                <a:gridCol w="3307441"/>
                <a:gridCol w="4000227"/>
              </a:tblGrid>
              <a:tr h="39327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Historical Context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Strategic Context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120692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China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dirty="0" err="1" smtClean="0"/>
                        <a:t>Diaoyu</a:t>
                      </a:r>
                      <a:r>
                        <a:rPr kumimoji="1" lang="en-US" altLang="ja-JP" sz="1600" dirty="0" smtClean="0"/>
                        <a:t>/</a:t>
                      </a:r>
                      <a:r>
                        <a:rPr kumimoji="1" lang="en-US" altLang="ja-JP" sz="1600" dirty="0" err="1" smtClean="0"/>
                        <a:t>Senkaku</a:t>
                      </a:r>
                      <a:endParaRPr kumimoji="1" lang="en-US" altLang="ja-JP" sz="1600" dirty="0" smtClean="0"/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dirty="0" smtClean="0"/>
                        <a:t>South China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dirty="0" smtClean="0"/>
                        <a:t>China-U.S.</a:t>
                      </a:r>
                      <a:r>
                        <a:rPr kumimoji="1" lang="en-US" altLang="ja-JP" sz="1600" baseline="0" dirty="0" smtClean="0"/>
                        <a:t> relations</a:t>
                      </a:r>
                      <a:endParaRPr kumimoji="1" lang="en-US" altLang="ja-JP" sz="1600" dirty="0" smtClean="0"/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baseline="0" dirty="0" smtClean="0"/>
                        <a:t>Expansion of maritime influence (South China Sea, East China Sea)</a:t>
                      </a:r>
                    </a:p>
                  </a:txBody>
                  <a:tcPr/>
                </a:tc>
              </a:tr>
              <a:tr h="142048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Japan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dirty="0" smtClean="0"/>
                        <a:t>Northern Islands, </a:t>
                      </a:r>
                      <a:r>
                        <a:rPr kumimoji="1" lang="en-US" altLang="ja-JP" sz="1600" dirty="0" err="1" smtClean="0"/>
                        <a:t>Takeshima</a:t>
                      </a:r>
                      <a:r>
                        <a:rPr kumimoji="1" lang="en-US" altLang="ja-JP" sz="1600" dirty="0" smtClean="0"/>
                        <a:t>/</a:t>
                      </a:r>
                      <a:r>
                        <a:rPr kumimoji="1" lang="en-US" altLang="ja-JP" sz="1600" dirty="0" err="1" smtClean="0"/>
                        <a:t>Dokdo</a:t>
                      </a:r>
                      <a:r>
                        <a:rPr kumimoji="1" lang="en-US" altLang="ja-JP" sz="1600" dirty="0" smtClean="0"/>
                        <a:t>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Coping with China (</a:t>
                      </a:r>
                      <a:r>
                        <a:rPr kumimoji="1" lang="en-US" altLang="ja-JP" sz="1600" dirty="0" smtClean="0"/>
                        <a:t>South China Sea, East China Sea)</a:t>
                      </a:r>
                      <a:endParaRPr kumimoji="1" lang="en-US" altLang="ja-JP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1" lang="en-US" altLang="ja-JP" sz="1600" dirty="0" smtClean="0"/>
                        <a:t>Japan-U.S. alliance, collective self-defense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1" lang="en-US" altLang="ja-JP" sz="1600" dirty="0" smtClean="0"/>
                        <a:t>Constitution revision or</a:t>
                      </a:r>
                      <a:r>
                        <a:rPr kumimoji="1" lang="en-US" altLang="ja-JP" sz="1600" baseline="0" dirty="0" smtClean="0"/>
                        <a:t> reinterpretation</a:t>
                      </a:r>
                      <a:endParaRPr kumimoji="1" lang="en-US" altLang="ja-JP" sz="1600" dirty="0" smtClean="0"/>
                    </a:p>
                  </a:txBody>
                  <a:tcPr/>
                </a:tc>
              </a:tr>
              <a:tr h="142048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South Korea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dirty="0" smtClean="0"/>
                        <a:t>Japan’s colonial</a:t>
                      </a:r>
                      <a:r>
                        <a:rPr kumimoji="1" lang="en-US" altLang="ja-JP" sz="1600" baseline="0" dirty="0" smtClean="0"/>
                        <a:t> rule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1" lang="en-US" altLang="ja-JP" sz="1600" dirty="0" err="1" smtClean="0"/>
                        <a:t>Dokdo</a:t>
                      </a:r>
                      <a:r>
                        <a:rPr kumimoji="1" lang="en-US" altLang="ja-JP" sz="1600" dirty="0" smtClean="0"/>
                        <a:t>/</a:t>
                      </a:r>
                      <a:r>
                        <a:rPr kumimoji="1" lang="en-US" altLang="ja-JP" sz="1600" dirty="0" err="1" smtClean="0"/>
                        <a:t>Takeshima</a:t>
                      </a:r>
                      <a:endParaRPr kumimoji="1" lang="en-US" altLang="ja-JP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dirty="0" smtClean="0"/>
                        <a:t>Coping with North Korea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1" lang="en-US" altLang="ja-JP" sz="1600" dirty="0" smtClean="0"/>
                        <a:t>S.K.-U.S. alliance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1" lang="en-US" altLang="ja-JP" sz="1600" baseline="0" dirty="0" smtClean="0"/>
                        <a:t>China’s growing influence; assertive Japan</a:t>
                      </a:r>
                      <a:endParaRPr kumimoji="1" lang="en-US" altLang="ja-JP" sz="1600" dirty="0" smtClean="0"/>
                    </a:p>
                    <a:p>
                      <a:pPr>
                        <a:buFont typeface="Arial" charset="0"/>
                        <a:buChar char="•"/>
                      </a:pPr>
                      <a:endParaRPr kumimoji="1" lang="ja-JP" altLang="en-US" sz="1600" dirty="0"/>
                    </a:p>
                  </a:txBody>
                  <a:tcPr/>
                </a:tc>
              </a:tr>
              <a:tr h="1022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North Korea</a:t>
                      </a:r>
                      <a:endParaRPr kumimoji="1" lang="ja-JP" altLang="en-US" dirty="0" smtClean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1" lang="en-US" altLang="ja-JP" sz="1600" dirty="0" smtClean="0"/>
                        <a:t>Anti-Americanism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baseline="0" dirty="0" smtClean="0"/>
                        <a:t>Nuclear state status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kumimoji="1" lang="en-US" altLang="ja-JP" sz="1600" baseline="0" dirty="0" smtClean="0"/>
                        <a:t>Approach to U.S., Japan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Contentious Issues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381000" y="228603"/>
          <a:ext cx="8229600" cy="633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209800"/>
                <a:gridCol w="2286000"/>
                <a:gridCol w="2209800"/>
              </a:tblGrid>
              <a:tr h="457197">
                <a:tc gridSpan="4"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Mutual Attitudes</a:t>
                      </a:r>
                      <a:endParaRPr kumimoji="1" lang="ja-JP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936666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“Our culture is superior”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“We must protect against foreign influence”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“Parts of other countries belong to us”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India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Turkey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57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69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Bangladesh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63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54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Pakistan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China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21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27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N/A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Japan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29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23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South Korea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33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30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22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U.S.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23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30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Russia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23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35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26</a:t>
                      </a:r>
                      <a:endParaRPr kumimoji="1" lang="ja-JP" altLang="en-US" sz="1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Britain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20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France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10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24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Italy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14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28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13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987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Germany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B050"/>
                          </a:solidFill>
                        </a:rPr>
                        <a:t>9</a:t>
                      </a:r>
                      <a:endParaRPr kumimoji="1" lang="ja-JP" alt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082754"/>
              </p:ext>
            </p:extLst>
          </p:nvPr>
        </p:nvGraphicFramePr>
        <p:xfrm>
          <a:off x="428625" y="1614488"/>
          <a:ext cx="8229600" cy="4687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Military expenditure</a:t>
            </a:r>
            <a:br>
              <a:rPr lang="en-US" altLang="ja-JP" dirty="0" smtClean="0"/>
            </a:br>
            <a:r>
              <a:rPr lang="en-US" altLang="ja-JP" sz="2200" dirty="0" smtClean="0"/>
              <a:t>Million US dollars (constant 2005 prices &amp; exchange rates)</a:t>
            </a:r>
            <a:endParaRPr kumimoji="1"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nting">
  <a:themeElements>
    <a:clrScheme name="Hunting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Hunting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836</TotalTime>
  <Words>1260</Words>
  <Application>Microsoft Office PowerPoint</Application>
  <PresentationFormat>화면 슬라이드 쇼(4:3)</PresentationFormat>
  <Paragraphs>369</Paragraphs>
  <Slides>20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0" baseType="lpstr">
      <vt:lpstr>HY견명조</vt:lpstr>
      <vt:lpstr>ＭＳ Ｐゴシック</vt:lpstr>
      <vt:lpstr>宋体</vt:lpstr>
      <vt:lpstr>굴림</vt:lpstr>
      <vt:lpstr>맑은 고딕</vt:lpstr>
      <vt:lpstr>Arial</vt:lpstr>
      <vt:lpstr>Calibri</vt:lpstr>
      <vt:lpstr>Georgia</vt:lpstr>
      <vt:lpstr>Wingdings</vt:lpstr>
      <vt:lpstr>Hunting</vt:lpstr>
      <vt:lpstr> The Korean Situation and International Relations in Northeast Asia</vt:lpstr>
      <vt:lpstr>Questions</vt:lpstr>
      <vt:lpstr>PowerPoint 프레젠테이션</vt:lpstr>
      <vt:lpstr>Some facts (2012) CIA world factbook (GDP, purchasing power parity)</vt:lpstr>
      <vt:lpstr>Transitions of inter-state relations in Northeast Asia</vt:lpstr>
      <vt:lpstr>Challenges in the region</vt:lpstr>
      <vt:lpstr>Contentious Issues</vt:lpstr>
      <vt:lpstr>PowerPoint 프레젠테이션</vt:lpstr>
      <vt:lpstr>Military expenditure Million US dollars (constant 2005 prices &amp; exchange rates)</vt:lpstr>
      <vt:lpstr>Military expenditure (percentage of GDP)</vt:lpstr>
      <vt:lpstr>Opportunities in the region</vt:lpstr>
      <vt:lpstr> Trade relations, 2010 (million USD; %) (Source: Source: http://www.jetro.go.jp/)</vt:lpstr>
      <vt:lpstr>Multilateralism for regional cooperation</vt:lpstr>
      <vt:lpstr>North Korea, Laboratory of IR, CP </vt:lpstr>
      <vt:lpstr>Historical portrait of the North Korean nuclear crisis</vt:lpstr>
      <vt:lpstr>Historical portrait of the North Korean nuclear crisis (continue)</vt:lpstr>
      <vt:lpstr>PowerPoint 프레젠테이션</vt:lpstr>
      <vt:lpstr>Historical portrait of the North Korean nuclear crisis (continue) </vt:lpstr>
      <vt:lpstr>Historical portrait of the North Korean nuclear crisis (continue) </vt:lpstr>
      <vt:lpstr>     Differing strategies on NK nuclear issue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studies colloquium Korea in</dc:title>
  <dc:creator>user</dc:creator>
  <cp:lastModifiedBy>User</cp:lastModifiedBy>
  <cp:revision>57</cp:revision>
  <dcterms:created xsi:type="dcterms:W3CDTF">2010-04-21T00:24:57Z</dcterms:created>
  <dcterms:modified xsi:type="dcterms:W3CDTF">2013-04-09T09:41:28Z</dcterms:modified>
</cp:coreProperties>
</file>