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  <p:sldMasterId id="2147483780" r:id="rId2"/>
  </p:sldMasterIdLst>
  <p:notesMasterIdLst>
    <p:notesMasterId r:id="rId89"/>
  </p:notesMasterIdLst>
  <p:handoutMasterIdLst>
    <p:handoutMasterId r:id="rId90"/>
  </p:handoutMasterIdLst>
  <p:sldIdLst>
    <p:sldId id="749" r:id="rId3"/>
    <p:sldId id="846" r:id="rId4"/>
    <p:sldId id="847" r:id="rId5"/>
    <p:sldId id="848" r:id="rId6"/>
    <p:sldId id="849" r:id="rId7"/>
    <p:sldId id="850" r:id="rId8"/>
    <p:sldId id="851" r:id="rId9"/>
    <p:sldId id="852" r:id="rId10"/>
    <p:sldId id="853" r:id="rId11"/>
    <p:sldId id="854" r:id="rId12"/>
    <p:sldId id="948" r:id="rId13"/>
    <p:sldId id="856" r:id="rId14"/>
    <p:sldId id="857" r:id="rId15"/>
    <p:sldId id="858" r:id="rId16"/>
    <p:sldId id="949" r:id="rId17"/>
    <p:sldId id="859" r:id="rId18"/>
    <p:sldId id="862" r:id="rId19"/>
    <p:sldId id="863" r:id="rId20"/>
    <p:sldId id="864" r:id="rId21"/>
    <p:sldId id="866" r:id="rId22"/>
    <p:sldId id="867" r:id="rId23"/>
    <p:sldId id="868" r:id="rId24"/>
    <p:sldId id="869" r:id="rId25"/>
    <p:sldId id="870" r:id="rId26"/>
    <p:sldId id="871" r:id="rId27"/>
    <p:sldId id="872" r:id="rId28"/>
    <p:sldId id="873" r:id="rId29"/>
    <p:sldId id="875" r:id="rId30"/>
    <p:sldId id="876" r:id="rId31"/>
    <p:sldId id="877" r:id="rId32"/>
    <p:sldId id="878" r:id="rId33"/>
    <p:sldId id="879" r:id="rId34"/>
    <p:sldId id="880" r:id="rId35"/>
    <p:sldId id="950" r:id="rId36"/>
    <p:sldId id="883" r:id="rId37"/>
    <p:sldId id="884" r:id="rId38"/>
    <p:sldId id="967" r:id="rId39"/>
    <p:sldId id="885" r:id="rId40"/>
    <p:sldId id="886" r:id="rId41"/>
    <p:sldId id="887" r:id="rId42"/>
    <p:sldId id="888" r:id="rId43"/>
    <p:sldId id="889" r:id="rId44"/>
    <p:sldId id="890" r:id="rId45"/>
    <p:sldId id="891" r:id="rId46"/>
    <p:sldId id="892" r:id="rId47"/>
    <p:sldId id="893" r:id="rId48"/>
    <p:sldId id="895" r:id="rId49"/>
    <p:sldId id="896" r:id="rId50"/>
    <p:sldId id="897" r:id="rId51"/>
    <p:sldId id="898" r:id="rId52"/>
    <p:sldId id="899" r:id="rId53"/>
    <p:sldId id="900" r:id="rId54"/>
    <p:sldId id="901" r:id="rId55"/>
    <p:sldId id="902" r:id="rId56"/>
    <p:sldId id="903" r:id="rId57"/>
    <p:sldId id="904" r:id="rId58"/>
    <p:sldId id="907" r:id="rId59"/>
    <p:sldId id="921" r:id="rId60"/>
    <p:sldId id="909" r:id="rId61"/>
    <p:sldId id="913" r:id="rId62"/>
    <p:sldId id="922" r:id="rId63"/>
    <p:sldId id="923" r:id="rId64"/>
    <p:sldId id="924" r:id="rId65"/>
    <p:sldId id="940" r:id="rId66"/>
    <p:sldId id="941" r:id="rId67"/>
    <p:sldId id="951" r:id="rId68"/>
    <p:sldId id="952" r:id="rId69"/>
    <p:sldId id="953" r:id="rId70"/>
    <p:sldId id="954" r:id="rId71"/>
    <p:sldId id="955" r:id="rId72"/>
    <p:sldId id="956" r:id="rId73"/>
    <p:sldId id="957" r:id="rId74"/>
    <p:sldId id="958" r:id="rId75"/>
    <p:sldId id="959" r:id="rId76"/>
    <p:sldId id="963" r:id="rId77"/>
    <p:sldId id="960" r:id="rId78"/>
    <p:sldId id="961" r:id="rId79"/>
    <p:sldId id="962" r:id="rId80"/>
    <p:sldId id="964" r:id="rId81"/>
    <p:sldId id="915" r:id="rId82"/>
    <p:sldId id="944" r:id="rId83"/>
    <p:sldId id="965" r:id="rId84"/>
    <p:sldId id="945" r:id="rId85"/>
    <p:sldId id="966" r:id="rId86"/>
    <p:sldId id="947" r:id="rId87"/>
    <p:sldId id="686" r:id="rId88"/>
  </p:sldIdLst>
  <p:sldSz cx="9144000" cy="6858000" type="screen4x3"/>
  <p:notesSz cx="7104063" cy="10234613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F13"/>
    <a:srgbClr val="91B1F9"/>
    <a:srgbClr val="097EFF"/>
    <a:srgbClr val="5DC78F"/>
    <a:srgbClr val="4BD9A0"/>
    <a:srgbClr val="AEEB85"/>
    <a:srgbClr val="94DCAF"/>
    <a:srgbClr val="E3DE00"/>
    <a:srgbClr val="BCB800"/>
    <a:srgbClr val="9EBD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테마 스타일 1 - 강조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73" autoAdjust="0"/>
    <p:restoredTop sz="99769" autoAdjust="0"/>
  </p:normalViewPr>
  <p:slideViewPr>
    <p:cSldViewPr>
      <p:cViewPr varScale="1">
        <p:scale>
          <a:sx n="116" d="100"/>
          <a:sy n="116" d="100"/>
        </p:scale>
        <p:origin x="-165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8" d="100"/>
          <a:sy n="78" d="100"/>
        </p:scale>
        <p:origin x="-2478" y="-102"/>
      </p:cViewPr>
      <p:guideLst>
        <p:guide orient="horz" pos="3225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handoutMaster" Target="handoutMasters/handout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4"/>
            <a:ext cx="3079203" cy="511731"/>
          </a:xfrm>
          <a:prstGeom prst="rect">
            <a:avLst/>
          </a:prstGeom>
        </p:spPr>
        <p:txBody>
          <a:bodyPr vert="horz" lIns="95020" tIns="47510" rIns="95020" bIns="47510" rtlCol="0"/>
          <a:lstStyle>
            <a:lvl1pPr algn="l">
              <a:defRPr sz="1100"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4023206" y="4"/>
            <a:ext cx="3079203" cy="511731"/>
          </a:xfrm>
          <a:prstGeom prst="rect">
            <a:avLst/>
          </a:prstGeom>
        </p:spPr>
        <p:txBody>
          <a:bodyPr vert="horz" lIns="95020" tIns="47510" rIns="95020" bIns="47510" rtlCol="0"/>
          <a:lstStyle>
            <a:lvl1pPr algn="r">
              <a:defRPr sz="1100"/>
            </a:lvl1pPr>
          </a:lstStyle>
          <a:p>
            <a:pPr>
              <a:defRPr/>
            </a:pPr>
            <a:fld id="{108E6F12-702E-4137-9B3F-CA542BF97992}" type="datetimeFigureOut">
              <a:rPr lang="ko-KR" altLang="en-US"/>
              <a:pPr>
                <a:defRPr/>
              </a:pPr>
              <a:t>2013-04-15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1" y="9721242"/>
            <a:ext cx="3079203" cy="511731"/>
          </a:xfrm>
          <a:prstGeom prst="rect">
            <a:avLst/>
          </a:prstGeom>
        </p:spPr>
        <p:txBody>
          <a:bodyPr vert="horz" lIns="95020" tIns="47510" rIns="95020" bIns="47510" rtlCol="0" anchor="b"/>
          <a:lstStyle>
            <a:lvl1pPr algn="l">
              <a:defRPr sz="1100"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4023206" y="9721242"/>
            <a:ext cx="3079203" cy="511731"/>
          </a:xfrm>
          <a:prstGeom prst="rect">
            <a:avLst/>
          </a:prstGeom>
        </p:spPr>
        <p:txBody>
          <a:bodyPr vert="horz" lIns="95020" tIns="47510" rIns="95020" bIns="47510" rtlCol="0" anchor="b"/>
          <a:lstStyle>
            <a:lvl1pPr algn="r">
              <a:defRPr sz="1100"/>
            </a:lvl1pPr>
          </a:lstStyle>
          <a:p>
            <a:pPr>
              <a:defRPr/>
            </a:pPr>
            <a:fld id="{4101478B-CFD0-40CE-80D4-D2795215285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7276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4"/>
            <a:ext cx="3079203" cy="511731"/>
          </a:xfrm>
          <a:prstGeom prst="rect">
            <a:avLst/>
          </a:prstGeom>
        </p:spPr>
        <p:txBody>
          <a:bodyPr vert="horz" lIns="95020" tIns="47510" rIns="95020" bIns="47510" rtlCol="0"/>
          <a:lstStyle>
            <a:lvl1pPr algn="l">
              <a:defRPr sz="11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3206" y="4"/>
            <a:ext cx="3079203" cy="511731"/>
          </a:xfrm>
          <a:prstGeom prst="rect">
            <a:avLst/>
          </a:prstGeom>
        </p:spPr>
        <p:txBody>
          <a:bodyPr vert="horz" lIns="95020" tIns="47510" rIns="95020" bIns="47510" rtlCol="0"/>
          <a:lstStyle>
            <a:lvl1pPr algn="r">
              <a:defRPr sz="1100"/>
            </a:lvl1pPr>
          </a:lstStyle>
          <a:p>
            <a:fld id="{0C77C496-95CE-44F7-8E01-1B3867B84D20}" type="datetimeFigureOut">
              <a:rPr lang="ko-KR" altLang="en-US" smtClean="0"/>
              <a:pPr/>
              <a:t>2013-04-15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769938"/>
            <a:ext cx="5113337" cy="3835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020" tIns="47510" rIns="95020" bIns="4751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10078" y="4862272"/>
            <a:ext cx="5683917" cy="4605574"/>
          </a:xfrm>
          <a:prstGeom prst="rect">
            <a:avLst/>
          </a:prstGeom>
        </p:spPr>
        <p:txBody>
          <a:bodyPr vert="horz" lIns="95020" tIns="47510" rIns="95020" bIns="4751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9721242"/>
            <a:ext cx="3079203" cy="511731"/>
          </a:xfrm>
          <a:prstGeom prst="rect">
            <a:avLst/>
          </a:prstGeom>
        </p:spPr>
        <p:txBody>
          <a:bodyPr vert="horz" lIns="95020" tIns="47510" rIns="95020" bIns="47510" rtlCol="0" anchor="b"/>
          <a:lstStyle>
            <a:lvl1pPr algn="l">
              <a:defRPr sz="11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3206" y="9721242"/>
            <a:ext cx="3079203" cy="511731"/>
          </a:xfrm>
          <a:prstGeom prst="rect">
            <a:avLst/>
          </a:prstGeom>
        </p:spPr>
        <p:txBody>
          <a:bodyPr vert="horz" lIns="95020" tIns="47510" rIns="95020" bIns="47510" rtlCol="0" anchor="b"/>
          <a:lstStyle>
            <a:lvl1pPr algn="r">
              <a:defRPr sz="1100"/>
            </a:lvl1pPr>
          </a:lstStyle>
          <a:p>
            <a:fld id="{858CB9B6-89FC-42B3-BE65-C71D589FE50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4189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60350" y="712788"/>
            <a:ext cx="1831975" cy="13731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C58DE-65FD-40BF-A4C9-2BACCD7553C5}" type="slidenum">
              <a:rPr lang="ko-KR" altLang="en-US" smtClean="0">
                <a:solidFill>
                  <a:prstClr val="black"/>
                </a:solidFill>
              </a:rPr>
              <a:pPr/>
              <a:t>1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0837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60350" y="712788"/>
            <a:ext cx="1831975" cy="13731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C58DE-65FD-40BF-A4C9-2BACCD7553C5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14471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60350" y="712788"/>
            <a:ext cx="1831975" cy="13731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C58DE-65FD-40BF-A4C9-2BACCD7553C5}" type="slidenum">
              <a:rPr lang="ko-KR" altLang="en-US" smtClean="0"/>
              <a:pPr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14471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60350" y="712788"/>
            <a:ext cx="1831975" cy="13731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C58DE-65FD-40BF-A4C9-2BACCD7553C5}" type="slidenum">
              <a:rPr lang="ko-KR" altLang="en-US" smtClean="0"/>
              <a:pPr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14471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60350" y="712788"/>
            <a:ext cx="1831975" cy="13731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C58DE-65FD-40BF-A4C9-2BACCD7553C5}" type="slidenum">
              <a:rPr lang="ko-KR" altLang="en-US" smtClean="0">
                <a:solidFill>
                  <a:prstClr val="black"/>
                </a:solidFill>
              </a:rPr>
              <a:pPr/>
              <a:t>25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2258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60350" y="711200"/>
            <a:ext cx="1831975" cy="13747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C58DE-65FD-40BF-A4C9-2BACCD7553C5}" type="slidenum">
              <a:rPr lang="ko-KR" altLang="en-US" smtClean="0"/>
              <a:pPr/>
              <a:t>49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42258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60350" y="711200"/>
            <a:ext cx="1831975" cy="13747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C58DE-65FD-40BF-A4C9-2BACCD7553C5}" type="slidenum">
              <a:rPr lang="ko-KR" altLang="en-US" smtClean="0"/>
              <a:pPr/>
              <a:t>57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42258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60350" y="711200"/>
            <a:ext cx="1831975" cy="13747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C58DE-65FD-40BF-A4C9-2BACCD7553C5}" type="slidenum">
              <a:rPr lang="ko-KR" altLang="en-US" smtClean="0"/>
              <a:pPr/>
              <a:t>59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14471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60350" y="711200"/>
            <a:ext cx="1831975" cy="13747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C58DE-65FD-40BF-A4C9-2BACCD7553C5}" type="slidenum">
              <a:rPr lang="ko-KR" altLang="en-US" smtClean="0"/>
              <a:pPr/>
              <a:t>66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42258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60350" y="712788"/>
            <a:ext cx="1831975" cy="13731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C58DE-65FD-40BF-A4C9-2BACCD7553C5}" type="slidenum">
              <a:rPr lang="ko-KR" altLang="en-US" smtClean="0">
                <a:solidFill>
                  <a:prstClr val="black"/>
                </a:solidFill>
              </a:rPr>
              <a:pPr/>
              <a:t>80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225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60350" y="712788"/>
            <a:ext cx="1831975" cy="13731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C58DE-65FD-40BF-A4C9-2BACCD7553C5}" type="slidenum">
              <a:rPr lang="ko-KR" altLang="en-US" smtClean="0">
                <a:solidFill>
                  <a:prstClr val="black"/>
                </a:solidFill>
              </a:rPr>
              <a:pPr/>
              <a:t>2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140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60350" y="712788"/>
            <a:ext cx="1831975" cy="13731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C58DE-65FD-40BF-A4C9-2BACCD7553C5}" type="slidenum">
              <a:rPr lang="ko-KR" altLang="en-US" smtClean="0">
                <a:solidFill>
                  <a:prstClr val="black"/>
                </a:solidFill>
              </a:rPr>
              <a:pPr/>
              <a:t>3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225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60350" y="712788"/>
            <a:ext cx="1831975" cy="13731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C58DE-65FD-40BF-A4C9-2BACCD7553C5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1447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60350" y="712788"/>
            <a:ext cx="1831975" cy="13731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C58DE-65FD-40BF-A4C9-2BACCD7553C5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1447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60350" y="712788"/>
            <a:ext cx="1831975" cy="13731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C58DE-65FD-40BF-A4C9-2BACCD7553C5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1447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60350" y="712788"/>
            <a:ext cx="1831975" cy="13731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C58DE-65FD-40BF-A4C9-2BACCD7553C5}" type="slidenum">
              <a:rPr lang="ko-KR" altLang="en-US" smtClean="0">
                <a:solidFill>
                  <a:prstClr val="black"/>
                </a:solidFill>
              </a:rPr>
              <a:pPr/>
              <a:t>7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225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60350" y="712788"/>
            <a:ext cx="1831975" cy="13731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C58DE-65FD-40BF-A4C9-2BACCD7553C5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1447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60350" y="712788"/>
            <a:ext cx="1831975" cy="13731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C58DE-65FD-40BF-A4C9-2BACCD7553C5}" type="slidenum">
              <a:rPr lang="ko-KR" altLang="en-US" smtClean="0">
                <a:solidFill>
                  <a:prstClr val="black"/>
                </a:solidFill>
              </a:rPr>
              <a:pPr/>
              <a:t>13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225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C6D06CC0-876F-4168-91ED-3B9195AE176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2013-04-15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3241554A-2EA6-4516-BF44-AE771C460B2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244506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C6D06CC0-876F-4168-91ED-3B9195AE176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2013-04-15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3241554A-2EA6-4516-BF44-AE771C460B2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635025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C6D06CC0-876F-4168-91ED-3B9195AE176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2013-04-15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3241554A-2EA6-4516-BF44-AE771C460B2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910548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06CC0-876F-4168-91ED-3B9195AE176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2013-04-15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1554A-2EA6-4516-BF44-AE771C460B2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144349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06CC0-876F-4168-91ED-3B9195AE176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2013-04-15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1554A-2EA6-4516-BF44-AE771C460B2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7049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06CC0-876F-4168-91ED-3B9195AE176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2013-04-15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1554A-2EA6-4516-BF44-AE771C460B2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544644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06CC0-876F-4168-91ED-3B9195AE176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2013-04-15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1554A-2EA6-4516-BF44-AE771C460B2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665860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06CC0-876F-4168-91ED-3B9195AE176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2013-04-15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1554A-2EA6-4516-BF44-AE771C460B2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58800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06CC0-876F-4168-91ED-3B9195AE176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2013-04-15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1554A-2EA6-4516-BF44-AE771C460B2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496210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06CC0-876F-4168-91ED-3B9195AE176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2013-04-15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1554A-2EA6-4516-BF44-AE771C460B2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0" y="6530214"/>
            <a:ext cx="9180512" cy="21602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92392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06CC0-876F-4168-91ED-3B9195AE176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2013-04-15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1554A-2EA6-4516-BF44-AE771C460B2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00163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C6D06CC0-876F-4168-91ED-3B9195AE176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2013-04-15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3241554A-2EA6-4516-BF44-AE771C460B2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588186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06CC0-876F-4168-91ED-3B9195AE176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2013-04-15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1554A-2EA6-4516-BF44-AE771C460B2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161928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06CC0-876F-4168-91ED-3B9195AE176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2013-04-15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1554A-2EA6-4516-BF44-AE771C460B2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25187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06CC0-876F-4168-91ED-3B9195AE176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2013-04-15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1554A-2EA6-4516-BF44-AE771C460B2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482108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C6D06CC0-876F-4168-91ED-3B9195AE176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2013-04-15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3241554A-2EA6-4516-BF44-AE771C460B2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595069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C6D06CC0-876F-4168-91ED-3B9195AE176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2013-04-15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3241554A-2EA6-4516-BF44-AE771C460B2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995968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C6D06CC0-876F-4168-91ED-3B9195AE176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2013-04-15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3241554A-2EA6-4516-BF44-AE771C460B2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59073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C6D06CC0-876F-4168-91ED-3B9195AE176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2013-04-15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3241554A-2EA6-4516-BF44-AE771C460B2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57127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C6D06CC0-876F-4168-91ED-3B9195AE176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2013-04-15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3241554A-2EA6-4516-BF44-AE771C460B2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4574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C6D06CC0-876F-4168-91ED-3B9195AE176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2013-04-15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3241554A-2EA6-4516-BF44-AE771C460B2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904401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C6D06CC0-876F-4168-91ED-3B9195AE176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2013-04-15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3241554A-2EA6-4516-BF44-AE771C460B2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09854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5355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>
    <p:fade/>
  </p:transition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6D06CC0-876F-4168-91ED-3B9195AE1760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08서울남산체 B"/>
                <a:ea typeface="08서울남산체 B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2013-04-15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08서울남산체 B"/>
              <a:ea typeface="08서울남산체 B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08서울남산체 B"/>
              <a:ea typeface="08서울남산체 B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241554A-2EA6-4516-BF44-AE771C460B2E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08서울남산체 B"/>
                <a:ea typeface="08서울남산체 B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08서울남산체 B"/>
              <a:ea typeface="08서울남산체 B"/>
            </a:endParaRPr>
          </a:p>
        </p:txBody>
      </p:sp>
    </p:spTree>
    <p:extLst>
      <p:ext uri="{BB962C8B-B14F-4D97-AF65-F5344CB8AC3E}">
        <p14:creationId xmlns:p14="http://schemas.microsoft.com/office/powerpoint/2010/main" val="3711350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023" b="11920"/>
          <a:stretch/>
        </p:blipFill>
        <p:spPr>
          <a:xfrm>
            <a:off x="0" y="618837"/>
            <a:ext cx="9144000" cy="5421746"/>
          </a:xfrm>
          <a:prstGeom prst="rect">
            <a:avLst/>
          </a:prstGeom>
        </p:spPr>
      </p:pic>
      <p:cxnSp>
        <p:nvCxnSpPr>
          <p:cNvPr id="20" name="직선 연결선 19" hidden="1"/>
          <p:cNvCxnSpPr/>
          <p:nvPr/>
        </p:nvCxnSpPr>
        <p:spPr>
          <a:xfrm>
            <a:off x="6948264" y="2882553"/>
            <a:ext cx="1872208" cy="0"/>
          </a:xfrm>
          <a:prstGeom prst="line">
            <a:avLst/>
          </a:prstGeom>
          <a:ln w="38100">
            <a:solidFill>
              <a:srgbClr val="4184A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0" y="2492896"/>
            <a:ext cx="9217588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54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latin typeface="HY견고딕" pitchFamily="18" charset="-127"/>
                <a:ea typeface="HY견고딕" pitchFamily="18" charset="-127"/>
              </a:rPr>
              <a:t>김정은의 리더십</a:t>
            </a:r>
            <a:r>
              <a:rPr kumimoji="0" lang="ko-KR" altLang="en-US" sz="54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/>
                <a:latin typeface="HY견고딕" pitchFamily="18" charset="-127"/>
                <a:ea typeface="HY견고딕" pitchFamily="18" charset="-127"/>
              </a:rPr>
              <a:t>과</a:t>
            </a:r>
            <a:endParaRPr kumimoji="0" lang="en-US" altLang="ko-KR" sz="5400" b="1" cap="all" dirty="0" smtClean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/>
              <a:latin typeface="HY견고딕" pitchFamily="18" charset="-127"/>
              <a:ea typeface="HY견고딕" pitchFamily="18" charset="-127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54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latin typeface="HY견고딕" pitchFamily="18" charset="-127"/>
                <a:ea typeface="HY견고딕" pitchFamily="18" charset="-127"/>
              </a:rPr>
              <a:t>북한체제의 변화</a:t>
            </a:r>
            <a:endParaRPr kumimoji="0" lang="ko-KR" altLang="en-US" sz="54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9" name="Picture 6" descr="C:\Users\User\Desktop\우리디자인\포트폴리오\카페용\비지니스111103\1.png"/>
          <p:cNvPicPr>
            <a:picLocks noChangeAspect="1" noChangeArrowheads="1"/>
          </p:cNvPicPr>
          <p:nvPr/>
        </p:nvPicPr>
        <p:blipFill>
          <a:blip r:embed="rId4" cstate="print"/>
          <a:srcRect l="41875" t="63890" b="28053"/>
          <a:stretch>
            <a:fillRect/>
          </a:stretch>
        </p:blipFill>
        <p:spPr bwMode="auto">
          <a:xfrm>
            <a:off x="5220072" y="1556792"/>
            <a:ext cx="3923928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5724128" y="1628800"/>
            <a:ext cx="33843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dirty="0" smtClean="0"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rPr>
              <a:t>IPUS </a:t>
            </a:r>
            <a:r>
              <a:rPr kumimoji="0" lang="ko-KR" altLang="en-US" sz="1400" dirty="0" smtClean="0"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rPr>
              <a:t>통일아카데미 </a:t>
            </a:r>
            <a:r>
              <a:rPr kumimoji="0" lang="en-US" altLang="ko-KR" sz="1400" dirty="0" smtClean="0"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kumimoji="0" lang="en-US" altLang="ko-KR" sz="1400" dirty="0" smtClean="0"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rPr>
              <a:t>2013.4.16</a:t>
            </a:r>
            <a:r>
              <a:rPr kumimoji="0" lang="en-US" altLang="ko-KR" sz="1400" dirty="0" smtClean="0"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rPr>
              <a:t>)</a:t>
            </a:r>
            <a:endParaRPr kumimoji="0" lang="en-US" altLang="ko-KR" sz="1400" dirty="0">
              <a:solidFill>
                <a:prstClr val="white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2633764" y="5378291"/>
            <a:ext cx="3858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HY견고딕" pitchFamily="18" charset="-127"/>
                <a:ea typeface="HY견고딕" pitchFamily="18" charset="-127"/>
              </a:rPr>
              <a:t>정성장</a:t>
            </a:r>
            <a:r>
              <a:rPr kumimoji="0" lang="ko-KR" alt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kumimoji="0" lang="en-US" altLang="ko-K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kumimoji="0" lang="ko-KR" alt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HY견고딕" pitchFamily="18" charset="-127"/>
                <a:ea typeface="HY견고딕" pitchFamily="18" charset="-127"/>
              </a:rPr>
              <a:t>세종연구소 수석연구위원</a:t>
            </a:r>
            <a:r>
              <a:rPr kumimoji="0" lang="en-US" altLang="ko-K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HY견고딕" pitchFamily="18" charset="-127"/>
                <a:ea typeface="HY견고딕" pitchFamily="18" charset="-127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5879993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모서리가 둥근 직사각형 11"/>
          <p:cNvSpPr/>
          <p:nvPr/>
        </p:nvSpPr>
        <p:spPr>
          <a:xfrm>
            <a:off x="660128" y="5026271"/>
            <a:ext cx="8064896" cy="1643089"/>
          </a:xfrm>
          <a:prstGeom prst="roundRect">
            <a:avLst>
              <a:gd name="adj" fmla="val 4243"/>
            </a:avLst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etal"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just">
              <a:buFont typeface="Wingdings" pitchFamily="2" charset="2"/>
              <a:buChar char="§"/>
            </a:pPr>
            <a:r>
              <a:rPr lang="ko-KR" altLang="en-US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북한에서도 최대의 국경일은 바로 김일성과 김정일의 생일임 </a:t>
            </a:r>
          </a:p>
          <a:p>
            <a:pPr algn="just">
              <a:buFont typeface="Wingdings" pitchFamily="2" charset="2"/>
              <a:buChar char="§"/>
            </a:pPr>
            <a:r>
              <a:rPr lang="en-US" altLang="ko-KR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김정일은 당과 국가</a:t>
            </a:r>
            <a:r>
              <a:rPr lang="en-US" altLang="ko-KR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군대의 모든 간부들에게 김일성에게 절대적으로 충성하는 ‘충신’과 ‘효자’가 될 것을 강요했음</a:t>
            </a:r>
            <a:r>
              <a:rPr lang="en-US" altLang="ko-KR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  <a:endParaRPr lang="ko-KR" altLang="en-US" dirty="0" smtClean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just">
              <a:buFont typeface="Wingdings" pitchFamily="2" charset="2"/>
              <a:buChar char="§"/>
            </a:pPr>
            <a:r>
              <a:rPr lang="ko-KR" altLang="en-US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모든 간부들이 김일성의 ‘충신’이 된다면</a:t>
            </a:r>
            <a:r>
              <a:rPr lang="en-US" altLang="ko-KR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김일성은 ‘왕’이 되는 것임</a:t>
            </a:r>
            <a:r>
              <a:rPr lang="en-US" altLang="ko-KR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</a:t>
            </a:r>
            <a:endParaRPr lang="ko-KR" altLang="en-US" dirty="0" smtClean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just">
              <a:buFont typeface="Wingdings" pitchFamily="2" charset="2"/>
              <a:buChar char="§"/>
            </a:pPr>
            <a:r>
              <a:rPr lang="ko-KR" altLang="en-US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그리고 김일성의 아들들은 ‘왕자’가 되고</a:t>
            </a:r>
            <a:r>
              <a:rPr lang="en-US" altLang="ko-KR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후계자는 ‘왕세자’가 되는 것임 </a:t>
            </a:r>
            <a:endParaRPr lang="en-US" altLang="ko-KR" dirty="0" smtClean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323528" y="980728"/>
            <a:ext cx="8352928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모서리가 둥근 직사각형 26"/>
          <p:cNvSpPr/>
          <p:nvPr/>
        </p:nvSpPr>
        <p:spPr>
          <a:xfrm>
            <a:off x="683568" y="1772816"/>
            <a:ext cx="8064896" cy="2664296"/>
          </a:xfrm>
          <a:prstGeom prst="roundRect">
            <a:avLst>
              <a:gd name="adj" fmla="val 4243"/>
            </a:avLst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etal"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just">
              <a:buFont typeface="Wingdings" pitchFamily="2" charset="2"/>
              <a:buChar char="§"/>
            </a:pPr>
            <a:r>
              <a:rPr lang="ko-KR" altLang="en-US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이는 북한체제의 군주제적인 특성을 간과한 것이었음</a:t>
            </a:r>
            <a:r>
              <a:rPr lang="en-US" altLang="ko-KR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  <a:endParaRPr lang="ko-KR" altLang="en-US" dirty="0" smtClean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just">
              <a:buFont typeface="Wingdings" pitchFamily="2" charset="2"/>
              <a:buChar char="§"/>
            </a:pPr>
            <a:r>
              <a:rPr lang="ko-KR" altLang="en-US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김정일은 </a:t>
            </a:r>
            <a:r>
              <a:rPr lang="en-US" altLang="ko-KR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2009</a:t>
            </a:r>
            <a:r>
              <a:rPr lang="ko-KR" altLang="en-US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1</a:t>
            </a:r>
            <a:r>
              <a:rPr lang="ko-KR" altLang="en-US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월 </a:t>
            </a:r>
            <a:r>
              <a:rPr lang="en-US" altLang="ko-KR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8</a:t>
            </a:r>
            <a:r>
              <a:rPr lang="ko-KR" altLang="en-US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일 김정은의 생일날 그가 자신의 후계자로 결정된 사실을 먼저 고위 간부들에게 통보했음</a:t>
            </a:r>
            <a:r>
              <a:rPr lang="en-US" altLang="ko-KR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  <a:p>
            <a:pPr algn="just">
              <a:buFont typeface="Wingdings" pitchFamily="2" charset="2"/>
              <a:buChar char="§"/>
            </a:pPr>
            <a:r>
              <a:rPr lang="ko-KR" altLang="en-US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김일성도 김정일의 생일 바로 </a:t>
            </a:r>
            <a:r>
              <a:rPr lang="en-US" altLang="ko-KR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3</a:t>
            </a:r>
            <a:r>
              <a:rPr lang="ko-KR" altLang="en-US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일 전인 </a:t>
            </a:r>
            <a:r>
              <a:rPr lang="en-US" altLang="ko-KR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1974</a:t>
            </a:r>
            <a:r>
              <a:rPr lang="ko-KR" altLang="en-US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2</a:t>
            </a:r>
            <a:r>
              <a:rPr lang="ko-KR" altLang="en-US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월 </a:t>
            </a:r>
            <a:r>
              <a:rPr lang="en-US" altLang="ko-KR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13</a:t>
            </a:r>
            <a:r>
              <a:rPr lang="ko-KR" altLang="en-US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일 당중앙위원회 전원회의에서 김정일을 자신의 후계자로 결정했음</a:t>
            </a:r>
            <a:r>
              <a:rPr lang="en-US" altLang="ko-KR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  <a:endParaRPr lang="ko-KR" altLang="en-US" dirty="0" smtClean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just">
              <a:buFont typeface="Wingdings" pitchFamily="2" charset="2"/>
              <a:buChar char="§"/>
            </a:pPr>
            <a:r>
              <a:rPr lang="ko-KR" altLang="en-US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이처럼 북한에서 김일성의 후계자가 후계자의 생일 바로 며칠 전에 결정되고</a:t>
            </a:r>
            <a:r>
              <a:rPr lang="en-US" altLang="ko-KR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김정일의 후계자 결정 사실이 후계자의 생일날 핵심 엘리트들에게 통보된 것은 권력이 최고지도자의 사적 소유로 되어 있는 현실을 반영하는 것임 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611560" y="1040023"/>
            <a:ext cx="82809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ko-KR" altLang="en-US" sz="2000" b="1" dirty="0" smtClean="0">
                <a:latin typeface="휴먼모음T" pitchFamily="18" charset="-127"/>
                <a:ea typeface="휴먼모음T" pitchFamily="18" charset="-127"/>
                <a:sym typeface="Wingdings"/>
              </a:rPr>
              <a:t> 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2009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1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월 이전까지 다수의 전문가들은 김정일이 자신의 아들 중 한 명을 후계자로 결정할 가능성에 대해 부정적인 입장을 보였음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. </a:t>
            </a:r>
            <a:endParaRPr lang="ko-KR" altLang="en-US" sz="2000" dirty="0" smtClean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683568" y="4541058"/>
            <a:ext cx="81369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군주제 국가에서 최대의 국경일은 바로 군주의 생일임 </a:t>
            </a:r>
          </a:p>
        </p:txBody>
      </p:sp>
      <p:sp>
        <p:nvSpPr>
          <p:cNvPr id="19" name="타원 18"/>
          <p:cNvSpPr/>
          <p:nvPr/>
        </p:nvSpPr>
        <p:spPr>
          <a:xfrm>
            <a:off x="495300" y="1184052"/>
            <a:ext cx="156716" cy="1567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타원 21"/>
          <p:cNvSpPr/>
          <p:nvPr/>
        </p:nvSpPr>
        <p:spPr>
          <a:xfrm>
            <a:off x="471860" y="4640436"/>
            <a:ext cx="156716" cy="1567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모서리가 둥근 직사각형 23"/>
          <p:cNvSpPr/>
          <p:nvPr/>
        </p:nvSpPr>
        <p:spPr>
          <a:xfrm>
            <a:off x="539552" y="2060848"/>
            <a:ext cx="144016" cy="2088232"/>
          </a:xfrm>
          <a:prstGeom prst="roundRect">
            <a:avLst>
              <a:gd name="adj" fmla="val 36508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모서리가 둥근 직사각형 24"/>
          <p:cNvSpPr/>
          <p:nvPr/>
        </p:nvSpPr>
        <p:spPr>
          <a:xfrm>
            <a:off x="539552" y="5157192"/>
            <a:ext cx="144016" cy="1368152"/>
          </a:xfrm>
          <a:prstGeom prst="roundRect">
            <a:avLst>
              <a:gd name="adj" fmla="val 36508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제목 1"/>
          <p:cNvSpPr txBox="1">
            <a:spLocks/>
          </p:cNvSpPr>
          <p:nvPr/>
        </p:nvSpPr>
        <p:spPr>
          <a:xfrm>
            <a:off x="323528" y="418654"/>
            <a:ext cx="8136904" cy="634082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>
              <a:buNone/>
            </a:pPr>
            <a:r>
              <a:rPr lang="en-US" altLang="ko-KR" sz="2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2. </a:t>
            </a:r>
            <a:r>
              <a:rPr lang="ko-KR" altLang="en-US" sz="2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북한 후계문제를 둘러싼 혼란의 배경과 북한의 후계자론 </a:t>
            </a:r>
            <a:r>
              <a:rPr lang="en-US" altLang="ko-KR" sz="2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(3)</a:t>
            </a:r>
            <a:endParaRPr lang="ko-KR" altLang="en-US" sz="2400" dirty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21112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323528" y="418654"/>
            <a:ext cx="7848872" cy="562074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>
              <a:buNone/>
            </a:pPr>
            <a:r>
              <a:rPr lang="en-US" altLang="ko-KR" sz="2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2. </a:t>
            </a:r>
            <a:r>
              <a:rPr lang="ko-KR" altLang="en-US" sz="2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북한 후계문제를 둘러싼 혼란의 배경과 북한의 후계자론 </a:t>
            </a:r>
            <a:r>
              <a:rPr lang="en-US" altLang="ko-KR" sz="2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(4)</a:t>
            </a:r>
            <a:endParaRPr lang="ko-KR" altLang="en-US" sz="2400" dirty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323528" y="980728"/>
            <a:ext cx="8352928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모서리가 둥근 직사각형 14"/>
          <p:cNvSpPr/>
          <p:nvPr/>
        </p:nvSpPr>
        <p:spPr>
          <a:xfrm>
            <a:off x="611560" y="1484784"/>
            <a:ext cx="144016" cy="1872208"/>
          </a:xfrm>
          <a:prstGeom prst="roundRect">
            <a:avLst>
              <a:gd name="adj" fmla="val 36508"/>
            </a:avLst>
          </a:prstGeom>
          <a:solidFill>
            <a:srgbClr val="BCC51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813516" y="1463328"/>
            <a:ext cx="80648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ko-KR" altLang="en-US" sz="2000" dirty="0" smtClean="0">
                <a:solidFill>
                  <a:schemeClr val="tx2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 북한의 이론가들은 수령</a:t>
            </a:r>
            <a:r>
              <a:rPr lang="en-US" altLang="ko-KR" sz="2000" dirty="0" smtClean="0">
                <a:solidFill>
                  <a:schemeClr val="tx2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2000" dirty="0" smtClean="0">
                <a:solidFill>
                  <a:schemeClr val="tx2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최고지도자</a:t>
            </a:r>
            <a:r>
              <a:rPr lang="en-US" altLang="ko-KR" sz="2000" dirty="0" smtClean="0">
                <a:solidFill>
                  <a:schemeClr val="tx2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)</a:t>
            </a:r>
            <a:r>
              <a:rPr lang="ko-KR" altLang="en-US" sz="2000" dirty="0" smtClean="0">
                <a:solidFill>
                  <a:schemeClr val="tx2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의 혁명위업이 “대를 이어 진행되는 장기적인 사업”으로서 그 수행과정에는 필연적으로 세대교체가 끊임없이 일어나게 된다고 지적하고</a:t>
            </a:r>
            <a:r>
              <a:rPr lang="en-US" altLang="ko-KR" sz="2000" dirty="0" smtClean="0">
                <a:solidFill>
                  <a:schemeClr val="tx2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dirty="0" smtClean="0">
                <a:solidFill>
                  <a:schemeClr val="tx2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있음</a:t>
            </a:r>
            <a:r>
              <a:rPr lang="en-US" altLang="ko-KR" sz="2000" dirty="0" smtClean="0">
                <a:solidFill>
                  <a:schemeClr val="tx2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dirty="0" smtClean="0">
                <a:solidFill>
                  <a:schemeClr val="tx2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-</a:t>
            </a:r>
            <a:r>
              <a:rPr lang="ko-KR" altLang="en-US" sz="2000" dirty="0" smtClean="0">
                <a:solidFill>
                  <a:schemeClr val="tx2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 그리고 “혁명의 세대교체가 일어나는 시기에 바로 </a:t>
            </a:r>
            <a:r>
              <a:rPr lang="en-US" altLang="ko-KR" sz="2000" dirty="0" smtClean="0">
                <a:solidFill>
                  <a:schemeClr val="tx2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(…)</a:t>
            </a:r>
            <a:r>
              <a:rPr lang="ko-KR" altLang="en-US" sz="2000" dirty="0" smtClean="0">
                <a:solidFill>
                  <a:schemeClr val="tx2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 영도의 계승 문제</a:t>
            </a:r>
            <a:r>
              <a:rPr lang="en-US" altLang="ko-KR" sz="2000" dirty="0" smtClean="0">
                <a:solidFill>
                  <a:schemeClr val="tx2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 smtClean="0">
                <a:solidFill>
                  <a:schemeClr val="tx2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후계자 문제를 어떻게 해결하는가에 따라 혁명위업의 운명이 결정되게 된다</a:t>
            </a:r>
            <a:r>
              <a:rPr lang="en-US" altLang="ko-KR" sz="2000" dirty="0" smtClean="0">
                <a:solidFill>
                  <a:schemeClr val="tx2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”</a:t>
            </a:r>
            <a:r>
              <a:rPr lang="ko-KR" altLang="en-US" sz="2000" dirty="0" smtClean="0">
                <a:solidFill>
                  <a:schemeClr val="tx2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고 주장하고 있음</a:t>
            </a:r>
            <a:r>
              <a:rPr lang="en-US" altLang="ko-KR" sz="2000" dirty="0" smtClean="0">
                <a:solidFill>
                  <a:schemeClr val="tx2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</p:txBody>
      </p:sp>
      <p:sp>
        <p:nvSpPr>
          <p:cNvPr id="8" name="모서리가 둥근 직사각형 7"/>
          <p:cNvSpPr/>
          <p:nvPr/>
        </p:nvSpPr>
        <p:spPr>
          <a:xfrm>
            <a:off x="611560" y="3633510"/>
            <a:ext cx="144016" cy="2459786"/>
          </a:xfrm>
          <a:prstGeom prst="roundRect">
            <a:avLst>
              <a:gd name="adj" fmla="val 36508"/>
            </a:avLst>
          </a:prstGeom>
          <a:solidFill>
            <a:srgbClr val="E6DC3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899592" y="3548623"/>
            <a:ext cx="80648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 북한은 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‘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수령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’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과 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‘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수령의 후계자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’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 모두에게 거의 동일한 절대적 지위와 역할을 부여하고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  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있음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dirty="0" err="1" smtClean="0">
                <a:latin typeface="휴먼모음T" pitchFamily="18" charset="-127"/>
                <a:ea typeface="휴먼모음T" pitchFamily="18" charset="-127"/>
              </a:rPr>
              <a:t>후계자론에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 의하면 수령의 후계자는 수령의 혁명위업을 계승하고 완성해나가는 투쟁에서 유일지도자로서 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‘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절대적인 지위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’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를 차지함 </a:t>
            </a:r>
            <a:endParaRPr lang="en-US" altLang="ko-KR" sz="2000" dirty="0" smtClean="0">
              <a:latin typeface="휴먼모음T" pitchFamily="18" charset="-127"/>
              <a:ea typeface="휴먼모음T" pitchFamily="18" charset="-127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- 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북한은 후계자를 “인민대중의 뇌수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통일단결의 중심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당과 혁명의 최고지도자”</a:t>
            </a:r>
            <a:r>
              <a:rPr lang="ko-KR" altLang="en-US" sz="2000" dirty="0" err="1" smtClean="0">
                <a:latin typeface="휴먼모음T" pitchFamily="18" charset="-127"/>
                <a:ea typeface="휴먼모음T" pitchFamily="18" charset="-127"/>
              </a:rPr>
              <a:t>로서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 수령의 지위를 이어나가는 존재로 간주함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- 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이처럼 북한에서 수령의 승계는 단순히 특정 직책을 승계하는 것이 아니라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수령의 ‘절대적 지위’</a:t>
            </a:r>
            <a:r>
              <a:rPr lang="ko-KR" altLang="en-US" sz="2000" dirty="0" err="1" smtClean="0">
                <a:latin typeface="휴먼모음T" pitchFamily="18" charset="-127"/>
                <a:ea typeface="휴먼모음T" pitchFamily="18" charset="-127"/>
              </a:rPr>
              <a:t>를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 승계하는 것이라는데 유의할 필요가 있음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323528" y="404664"/>
            <a:ext cx="8064896" cy="864096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>
              <a:buNone/>
            </a:pPr>
            <a:r>
              <a:rPr lang="en-US" altLang="ko-KR" sz="2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2. </a:t>
            </a:r>
            <a:r>
              <a:rPr lang="ko-KR" altLang="en-US" sz="2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북한 후계문제를 둘러싼 혼란의 배경과 북한의 후계자론 </a:t>
            </a:r>
            <a:r>
              <a:rPr lang="en-US" altLang="ko-KR" sz="2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(5)</a:t>
            </a:r>
          </a:p>
          <a:p>
            <a:pPr marL="0" indent="0" algn="l">
              <a:buNone/>
            </a:pPr>
            <a:r>
              <a:rPr lang="en-US" altLang="ko-KR" sz="20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   - </a:t>
            </a:r>
            <a:r>
              <a:rPr lang="ko-KR" altLang="en-US" sz="20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수령의 유일적 영도체계와 후계자의 지위</a:t>
            </a:r>
            <a:r>
              <a:rPr kumimoji="0" lang="ko-KR" altLang="en-US" sz="2000" dirty="0" smtClean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 ∙ </a:t>
            </a:r>
            <a:r>
              <a:rPr lang="ko-KR" altLang="en-US" sz="20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역할 </a:t>
            </a:r>
            <a:r>
              <a:rPr lang="en-US" altLang="ko-KR" sz="20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- </a:t>
            </a:r>
            <a:endParaRPr lang="ko-KR" altLang="en-US" sz="2000" dirty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323528" y="1196752"/>
            <a:ext cx="8352928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그룹 5"/>
          <p:cNvGrpSpPr/>
          <p:nvPr/>
        </p:nvGrpSpPr>
        <p:grpSpPr>
          <a:xfrm>
            <a:off x="611560" y="1342508"/>
            <a:ext cx="7813369" cy="5038819"/>
            <a:chOff x="683568" y="1121291"/>
            <a:chExt cx="7493301" cy="4683973"/>
          </a:xfrm>
        </p:grpSpPr>
        <p:sp>
          <p:nvSpPr>
            <p:cNvPr id="7" name="TextBox 6"/>
            <p:cNvSpPr txBox="1"/>
            <p:nvPr/>
          </p:nvSpPr>
          <p:spPr>
            <a:xfrm>
              <a:off x="6484461" y="3861048"/>
              <a:ext cx="1692408" cy="600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dirty="0" smtClean="0"/>
                <a:t>• </a:t>
              </a:r>
              <a:r>
                <a:rPr lang="ko-KR" altLang="en-US" sz="1200" b="1" dirty="0" smtClean="0">
                  <a:latin typeface="휴먼모음T" pitchFamily="18" charset="-127"/>
                  <a:ea typeface="휴먼모음T" pitchFamily="18" charset="-127"/>
                </a:rPr>
                <a:t>사상교양단체∙</a:t>
              </a:r>
              <a:r>
                <a:rPr lang="ko-KR" altLang="en-US" sz="1200" b="1" dirty="0" err="1" smtClean="0">
                  <a:latin typeface="휴먼모음T" pitchFamily="18" charset="-127"/>
                  <a:ea typeface="휴먼모음T" pitchFamily="18" charset="-127"/>
                </a:rPr>
                <a:t>인전대</a:t>
              </a:r>
              <a:endParaRPr lang="en-US" altLang="ko-KR" sz="1200" b="1" dirty="0" smtClean="0">
                <a:latin typeface="휴먼모음T" pitchFamily="18" charset="-127"/>
                <a:ea typeface="휴먼모음T" pitchFamily="18" charset="-127"/>
              </a:endParaRPr>
            </a:p>
            <a:p>
              <a:r>
                <a:rPr lang="ko-KR" altLang="ko-KR" sz="1200" b="1" dirty="0" smtClean="0">
                  <a:latin typeface="휴먼모음T" pitchFamily="18" charset="-127"/>
                  <a:ea typeface="휴먼모음T" pitchFamily="18" charset="-127"/>
                </a:rPr>
                <a:t>•</a:t>
              </a:r>
              <a:r>
                <a:rPr lang="en-US" altLang="ko-KR" sz="1200" b="1" dirty="0" smtClean="0">
                  <a:latin typeface="휴먼모음T" pitchFamily="18" charset="-127"/>
                  <a:ea typeface="휴먼모음T" pitchFamily="18" charset="-127"/>
                </a:rPr>
                <a:t> </a:t>
              </a:r>
              <a:r>
                <a:rPr lang="ko-KR" altLang="en-US" sz="1200" b="1" dirty="0" smtClean="0">
                  <a:latin typeface="휴먼모음T" pitchFamily="18" charset="-127"/>
                  <a:ea typeface="휴먼모음T" pitchFamily="18" charset="-127"/>
                </a:rPr>
                <a:t>청년동맹</a:t>
              </a:r>
              <a:r>
                <a:rPr lang="en-US" altLang="ko-KR" sz="1200" b="1" dirty="0" smtClean="0">
                  <a:latin typeface="휴먼모음T" pitchFamily="18" charset="-127"/>
                  <a:ea typeface="휴먼모음T" pitchFamily="18" charset="-127"/>
                </a:rPr>
                <a:t>·</a:t>
              </a:r>
              <a:r>
                <a:rPr lang="ko-KR" altLang="en-US" sz="1200" b="1" dirty="0" err="1" smtClean="0">
                  <a:latin typeface="휴먼모음T" pitchFamily="18" charset="-127"/>
                  <a:ea typeface="휴먼모음T" pitchFamily="18" charset="-127"/>
                </a:rPr>
                <a:t>직업총동맹</a:t>
              </a:r>
              <a:r>
                <a:rPr lang="en-US" altLang="ko-KR" sz="1200" b="1" dirty="0" smtClean="0">
                  <a:latin typeface="휴먼모음T" pitchFamily="18" charset="-127"/>
                  <a:ea typeface="휴먼모음T" pitchFamily="18" charset="-127"/>
                </a:rPr>
                <a:t>·</a:t>
              </a:r>
            </a:p>
            <a:p>
              <a:r>
                <a:rPr lang="ko-KR" altLang="en-US" sz="1200" b="1" dirty="0" smtClean="0">
                  <a:latin typeface="휴먼모음T" pitchFamily="18" charset="-127"/>
                  <a:ea typeface="휴먼모음T" pitchFamily="18" charset="-127"/>
                </a:rPr>
                <a:t>  </a:t>
              </a:r>
              <a:r>
                <a:rPr lang="ko-KR" altLang="en-US" sz="1200" b="1" dirty="0" err="1" smtClean="0">
                  <a:latin typeface="휴먼모음T" pitchFamily="18" charset="-127"/>
                  <a:ea typeface="휴먼모음T" pitchFamily="18" charset="-127"/>
                </a:rPr>
                <a:t>농근맹</a:t>
              </a:r>
              <a:r>
                <a:rPr lang="en-US" altLang="ko-KR" sz="1200" b="1" dirty="0" smtClean="0">
                  <a:latin typeface="휴먼모음T" pitchFamily="18" charset="-127"/>
                  <a:ea typeface="휴먼모음T" pitchFamily="18" charset="-127"/>
                </a:rPr>
                <a:t>·</a:t>
              </a:r>
              <a:r>
                <a:rPr lang="ko-KR" altLang="en-US" sz="1200" b="1" dirty="0" err="1" smtClean="0">
                  <a:latin typeface="휴먼모음T" pitchFamily="18" charset="-127"/>
                  <a:ea typeface="휴먼모음T" pitchFamily="18" charset="-127"/>
                </a:rPr>
                <a:t>여맹으로</a:t>
              </a:r>
              <a:r>
                <a:rPr lang="ko-KR" altLang="en-US" sz="1200" b="1" dirty="0" smtClean="0">
                  <a:latin typeface="휴먼모음T" pitchFamily="18" charset="-127"/>
                  <a:ea typeface="휴먼모음T" pitchFamily="18" charset="-127"/>
                </a:rPr>
                <a:t> 구성</a:t>
              </a:r>
              <a:endParaRPr lang="ko-KR" altLang="en-US" sz="1200" b="1" dirty="0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719136" y="3284984"/>
              <a:ext cx="1296144" cy="576064"/>
            </a:xfrm>
            <a:prstGeom prst="rect">
              <a:avLst/>
            </a:prstGeom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sz="1300" b="1" dirty="0" smtClean="0">
                  <a:latin typeface="휴먼모음T" pitchFamily="18" charset="-127"/>
                  <a:ea typeface="휴먼모음T" pitchFamily="18" charset="-127"/>
                </a:rPr>
                <a:t>군   대</a:t>
              </a:r>
              <a:endParaRPr lang="ko-KR" altLang="en-US" sz="1300" b="1" dirty="0">
                <a:latin typeface="휴먼모음T" pitchFamily="18" charset="-127"/>
                <a:ea typeface="휴먼모음T" pitchFamily="18" charset="-127"/>
              </a:endParaRPr>
            </a:p>
          </p:txBody>
        </p:sp>
        <p:cxnSp>
          <p:nvCxnSpPr>
            <p:cNvPr id="9" name="직선 연결선 8"/>
            <p:cNvCxnSpPr/>
            <p:nvPr/>
          </p:nvCxnSpPr>
          <p:spPr>
            <a:xfrm>
              <a:off x="1367568" y="3024064"/>
              <a:ext cx="5868000" cy="0"/>
            </a:xfrm>
            <a:prstGeom prst="line">
              <a:avLst/>
            </a:prstGeom>
            <a:ln w="31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직선 연결선 9"/>
            <p:cNvCxnSpPr/>
            <p:nvPr/>
          </p:nvCxnSpPr>
          <p:spPr>
            <a:xfrm rot="5400000">
              <a:off x="1241208" y="3150064"/>
              <a:ext cx="252000" cy="0"/>
            </a:xfrm>
            <a:prstGeom prst="line">
              <a:avLst/>
            </a:prstGeom>
            <a:ln w="31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직선 연결선 11"/>
            <p:cNvCxnSpPr/>
            <p:nvPr/>
          </p:nvCxnSpPr>
          <p:spPr>
            <a:xfrm>
              <a:off x="3995568" y="5013176"/>
              <a:ext cx="3240000" cy="0"/>
            </a:xfrm>
            <a:prstGeom prst="line">
              <a:avLst/>
            </a:prstGeom>
            <a:ln w="31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직사각형 12"/>
            <p:cNvSpPr/>
            <p:nvPr/>
          </p:nvSpPr>
          <p:spPr>
            <a:xfrm>
              <a:off x="6587568" y="3284984"/>
              <a:ext cx="1296144" cy="576064"/>
            </a:xfrm>
            <a:prstGeom prst="rect">
              <a:avLst/>
            </a:prstGeom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sz="1300" b="1" dirty="0" smtClean="0">
                  <a:latin typeface="휴먼모음T" pitchFamily="18" charset="-127"/>
                  <a:ea typeface="휴먼모음T" pitchFamily="18" charset="-127"/>
                </a:rPr>
                <a:t>근로단체</a:t>
              </a:r>
              <a:endParaRPr lang="ko-KR" altLang="en-US" sz="1300" b="1" dirty="0">
                <a:latin typeface="휴먼모음T" pitchFamily="18" charset="-127"/>
                <a:ea typeface="휴먼모음T" pitchFamily="18" charset="-127"/>
              </a:endParaRPr>
            </a:p>
          </p:txBody>
        </p:sp>
        <p:cxnSp>
          <p:nvCxnSpPr>
            <p:cNvPr id="14" name="직선 연결선 13"/>
            <p:cNvCxnSpPr/>
            <p:nvPr/>
          </p:nvCxnSpPr>
          <p:spPr>
            <a:xfrm rot="5400000">
              <a:off x="7091568" y="3150064"/>
              <a:ext cx="252000" cy="0"/>
            </a:xfrm>
            <a:prstGeom prst="line">
              <a:avLst/>
            </a:prstGeom>
            <a:ln w="31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직선 연결선 14"/>
            <p:cNvCxnSpPr/>
            <p:nvPr/>
          </p:nvCxnSpPr>
          <p:spPr>
            <a:xfrm rot="5400000">
              <a:off x="7019568" y="4797152"/>
              <a:ext cx="432048" cy="0"/>
            </a:xfrm>
            <a:prstGeom prst="line">
              <a:avLst/>
            </a:prstGeom>
            <a:ln w="31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4751576" y="1121291"/>
              <a:ext cx="3384384" cy="600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dirty="0" smtClean="0"/>
                <a:t>• </a:t>
              </a:r>
              <a:r>
                <a:rPr lang="ko-KR" altLang="en-US" sz="1200" b="1" dirty="0" smtClean="0">
                  <a:latin typeface="휴먼모음T" pitchFamily="18" charset="-127"/>
                  <a:ea typeface="휴먼모음T" pitchFamily="18" charset="-127"/>
                </a:rPr>
                <a:t>사회정치적 생명체의 최고뇌수</a:t>
              </a:r>
              <a:r>
                <a:rPr lang="en-US" altLang="ko-KR" sz="1200" b="1" dirty="0" smtClean="0">
                  <a:latin typeface="휴먼모음T" pitchFamily="18" charset="-127"/>
                  <a:ea typeface="휴먼모음T" pitchFamily="18" charset="-127"/>
                </a:rPr>
                <a:t>,</a:t>
              </a:r>
              <a:r>
                <a:rPr lang="ko-KR" altLang="en-US" sz="1200" b="1" dirty="0" smtClean="0">
                  <a:latin typeface="휴먼모음T" pitchFamily="18" charset="-127"/>
                  <a:ea typeface="휴먼모음T" pitchFamily="18" charset="-127"/>
                </a:rPr>
                <a:t> 통일단결의 중심</a:t>
              </a:r>
              <a:endParaRPr lang="en-US" altLang="ko-KR" sz="1200" b="1" dirty="0" smtClean="0">
                <a:latin typeface="휴먼모음T" pitchFamily="18" charset="-127"/>
                <a:ea typeface="휴먼모음T" pitchFamily="18" charset="-127"/>
              </a:endParaRPr>
            </a:p>
            <a:p>
              <a:r>
                <a:rPr lang="ko-KR" altLang="ko-KR" sz="1200" b="1" dirty="0" smtClean="0">
                  <a:latin typeface="휴먼모음T" pitchFamily="18" charset="-127"/>
                  <a:ea typeface="휴먼모음T" pitchFamily="18" charset="-127"/>
                </a:rPr>
                <a:t>•</a:t>
              </a:r>
              <a:r>
                <a:rPr lang="en-US" altLang="ko-KR" sz="1200" b="1" dirty="0" smtClean="0">
                  <a:latin typeface="휴먼모음T" pitchFamily="18" charset="-127"/>
                  <a:ea typeface="휴먼모음T" pitchFamily="18" charset="-127"/>
                </a:rPr>
                <a:t> </a:t>
              </a:r>
              <a:r>
                <a:rPr lang="ko-KR" altLang="en-US" sz="1200" b="1" dirty="0" smtClean="0">
                  <a:latin typeface="휴먼모음T" pitchFamily="18" charset="-127"/>
                  <a:ea typeface="휴먼모음T" pitchFamily="18" charset="-127"/>
                </a:rPr>
                <a:t>혁명투쟁에서 결정적 역할 수행</a:t>
              </a:r>
              <a:endParaRPr lang="en-US" altLang="ko-KR" sz="1200" b="1" dirty="0" smtClean="0">
                <a:latin typeface="휴먼모음T" pitchFamily="18" charset="-127"/>
                <a:ea typeface="휴먼모음T" pitchFamily="18" charset="-127"/>
              </a:endParaRPr>
            </a:p>
            <a:p>
              <a:r>
                <a:rPr lang="ko-KR" altLang="ko-KR" sz="1200" b="1" dirty="0" smtClean="0">
                  <a:latin typeface="휴먼모음T" pitchFamily="18" charset="-127"/>
                  <a:ea typeface="휴먼모음T" pitchFamily="18" charset="-127"/>
                </a:rPr>
                <a:t>•</a:t>
              </a:r>
              <a:r>
                <a:rPr lang="en-US" altLang="ko-KR" sz="1200" b="1" dirty="0" smtClean="0">
                  <a:latin typeface="휴먼모음T" pitchFamily="18" charset="-127"/>
                  <a:ea typeface="휴먼모음T" pitchFamily="18" charset="-127"/>
                </a:rPr>
                <a:t> </a:t>
              </a:r>
              <a:r>
                <a:rPr lang="ko-KR" altLang="en-US" sz="1200" b="1" dirty="0" smtClean="0">
                  <a:latin typeface="휴먼모음T" pitchFamily="18" charset="-127"/>
                  <a:ea typeface="휴먼모음T" pitchFamily="18" charset="-127"/>
                </a:rPr>
                <a:t>절대적 지위와</a:t>
              </a:r>
              <a:r>
                <a:rPr lang="en-US" altLang="ko-KR" sz="1200" b="1" dirty="0" smtClean="0">
                  <a:latin typeface="휴먼모음T" pitchFamily="18" charset="-127"/>
                  <a:ea typeface="휴먼모음T" pitchFamily="18" charset="-127"/>
                </a:rPr>
                <a:t> </a:t>
              </a:r>
              <a:r>
                <a:rPr lang="ko-KR" altLang="en-US" sz="1200" b="1" dirty="0" smtClean="0">
                  <a:latin typeface="휴먼모음T" pitchFamily="18" charset="-127"/>
                  <a:ea typeface="휴먼모음T" pitchFamily="18" charset="-127"/>
                </a:rPr>
                <a:t>권한 보유</a:t>
              </a:r>
              <a:endParaRPr lang="ko-KR" altLang="en-US" sz="1200" b="1" dirty="0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751584" y="2192284"/>
              <a:ext cx="3384376" cy="600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dirty="0" smtClean="0"/>
                <a:t>• </a:t>
              </a:r>
              <a:r>
                <a:rPr lang="ko-KR" altLang="en-US" sz="1200" b="1" dirty="0" smtClean="0">
                  <a:latin typeface="휴먼모음T" pitchFamily="18" charset="-127"/>
                  <a:ea typeface="휴먼모음T" pitchFamily="18" charset="-127"/>
                </a:rPr>
                <a:t>수령과 후계자의 정치적 무기</a:t>
              </a:r>
              <a:endParaRPr lang="en-US" altLang="ko-KR" sz="1200" b="1" dirty="0" smtClean="0">
                <a:latin typeface="휴먼모음T" pitchFamily="18" charset="-127"/>
                <a:ea typeface="휴먼모음T" pitchFamily="18" charset="-127"/>
              </a:endParaRPr>
            </a:p>
            <a:p>
              <a:r>
                <a:rPr lang="ko-KR" altLang="ko-KR" sz="1200" b="1" dirty="0" smtClean="0">
                  <a:latin typeface="휴먼모음T" pitchFamily="18" charset="-127"/>
                  <a:ea typeface="휴먼모음T" pitchFamily="18" charset="-127"/>
                </a:rPr>
                <a:t>•</a:t>
              </a:r>
              <a:r>
                <a:rPr lang="en-US" altLang="ko-KR" sz="1200" b="1" dirty="0" smtClean="0">
                  <a:latin typeface="휴먼모음T" pitchFamily="18" charset="-127"/>
                  <a:ea typeface="휴먼모음T" pitchFamily="18" charset="-127"/>
                </a:rPr>
                <a:t> </a:t>
              </a:r>
              <a:r>
                <a:rPr lang="ko-KR" altLang="en-US" sz="1200" b="1" dirty="0" smtClean="0">
                  <a:latin typeface="휴먼모음T" pitchFamily="18" charset="-127"/>
                  <a:ea typeface="휴먼모음T" pitchFamily="18" charset="-127"/>
                </a:rPr>
                <a:t>혁명의 참모부</a:t>
              </a:r>
              <a:r>
                <a:rPr lang="en-US" altLang="ko-KR" sz="1200" b="1" dirty="0" smtClean="0">
                  <a:latin typeface="휴먼모음T" pitchFamily="18" charset="-127"/>
                  <a:ea typeface="휴먼모음T" pitchFamily="18" charset="-127"/>
                </a:rPr>
                <a:t>, </a:t>
              </a:r>
              <a:r>
                <a:rPr lang="ko-KR" altLang="en-US" sz="1200" b="1" dirty="0" smtClean="0">
                  <a:latin typeface="휴먼모음T" pitchFamily="18" charset="-127"/>
                  <a:ea typeface="휴먼모음T" pitchFamily="18" charset="-127"/>
                </a:rPr>
                <a:t>영도적 역할</a:t>
              </a:r>
              <a:endParaRPr lang="en-US" altLang="ko-KR" sz="1200" b="1" dirty="0" smtClean="0">
                <a:latin typeface="휴먼모음T" pitchFamily="18" charset="-127"/>
                <a:ea typeface="휴먼모음T" pitchFamily="18" charset="-127"/>
              </a:endParaRPr>
            </a:p>
            <a:p>
              <a:r>
                <a:rPr lang="ko-KR" altLang="ko-KR" sz="1200" b="1" dirty="0" smtClean="0">
                  <a:latin typeface="휴먼모음T" pitchFamily="18" charset="-127"/>
                  <a:ea typeface="휴먼모음T" pitchFamily="18" charset="-127"/>
                </a:rPr>
                <a:t>•</a:t>
              </a:r>
              <a:r>
                <a:rPr lang="en-US" altLang="ko-KR" sz="1200" b="1" dirty="0" smtClean="0">
                  <a:latin typeface="휴먼모음T" pitchFamily="18" charset="-127"/>
                  <a:ea typeface="휴먼모음T" pitchFamily="18" charset="-127"/>
                </a:rPr>
                <a:t> </a:t>
              </a:r>
              <a:r>
                <a:rPr lang="ko-KR" altLang="en-US" sz="1200" b="1" dirty="0" err="1" smtClean="0">
                  <a:latin typeface="휴먼모음T" pitchFamily="18" charset="-127"/>
                  <a:ea typeface="휴먼모음T" pitchFamily="18" charset="-127"/>
                </a:rPr>
                <a:t>당중앙위</a:t>
              </a:r>
              <a:r>
                <a:rPr lang="en-US" altLang="ko-KR" sz="1200" b="1" dirty="0" smtClean="0">
                  <a:latin typeface="휴먼모음T" pitchFamily="18" charset="-127"/>
                  <a:ea typeface="휴먼모음T" pitchFamily="18" charset="-127"/>
                </a:rPr>
                <a:t>·</a:t>
              </a:r>
              <a:r>
                <a:rPr lang="ko-KR" altLang="en-US" sz="1200" b="1" dirty="0" err="1" smtClean="0">
                  <a:latin typeface="휴먼모음T" pitchFamily="18" charset="-127"/>
                  <a:ea typeface="휴먼모음T" pitchFamily="18" charset="-127"/>
                </a:rPr>
                <a:t>당중앙군사위</a:t>
              </a:r>
              <a:r>
                <a:rPr lang="en-US" altLang="ko-KR" sz="1200" b="1" dirty="0" smtClean="0">
                  <a:latin typeface="휴먼모음T" pitchFamily="18" charset="-127"/>
                  <a:ea typeface="휴먼모음T" pitchFamily="18" charset="-127"/>
                </a:rPr>
                <a:t>·</a:t>
              </a:r>
              <a:r>
                <a:rPr lang="ko-KR" altLang="en-US" sz="1200" b="1" dirty="0" smtClean="0">
                  <a:latin typeface="휴먼모음T" pitchFamily="18" charset="-127"/>
                  <a:ea typeface="휴먼모음T" pitchFamily="18" charset="-127"/>
                </a:rPr>
                <a:t>지방당 조직 등으로 구성 </a:t>
              </a:r>
              <a:endParaRPr lang="ko-KR" altLang="en-US" sz="1200" b="1" dirty="0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383432" y="3861048"/>
              <a:ext cx="3060176" cy="600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dirty="0" smtClean="0">
                  <a:latin typeface="휴먼모음T" pitchFamily="18" charset="-127"/>
                  <a:ea typeface="휴먼모음T" pitchFamily="18" charset="-127"/>
                </a:rPr>
                <a:t>• </a:t>
              </a:r>
              <a:r>
                <a:rPr lang="ko-KR" altLang="en-US" sz="1200" b="1" dirty="0" smtClean="0">
                  <a:latin typeface="휴먼모음T" pitchFamily="18" charset="-127"/>
                  <a:ea typeface="휴먼모음T" pitchFamily="18" charset="-127"/>
                </a:rPr>
                <a:t>당과 대중을 연결하는 가장 포괄적인 </a:t>
              </a:r>
              <a:r>
                <a:rPr lang="ko-KR" altLang="en-US" sz="1200" b="1" dirty="0" err="1" smtClean="0">
                  <a:latin typeface="휴먼모음T" pitchFamily="18" charset="-127"/>
                  <a:ea typeface="휴먼모음T" pitchFamily="18" charset="-127"/>
                </a:rPr>
                <a:t>인전대</a:t>
              </a:r>
              <a:endParaRPr lang="en-US" altLang="ko-KR" sz="1200" b="1" dirty="0" smtClean="0">
                <a:latin typeface="휴먼모음T" pitchFamily="18" charset="-127"/>
                <a:ea typeface="휴먼모음T" pitchFamily="18" charset="-127"/>
              </a:endParaRPr>
            </a:p>
            <a:p>
              <a:r>
                <a:rPr lang="ko-KR" altLang="ko-KR" sz="1200" b="1" dirty="0" smtClean="0">
                  <a:latin typeface="휴먼모음T" pitchFamily="18" charset="-127"/>
                  <a:ea typeface="휴먼모음T" pitchFamily="18" charset="-127"/>
                </a:rPr>
                <a:t>•</a:t>
              </a:r>
              <a:r>
                <a:rPr lang="en-US" altLang="ko-KR" sz="1200" b="1" dirty="0" smtClean="0">
                  <a:latin typeface="휴먼모음T" pitchFamily="18" charset="-127"/>
                  <a:ea typeface="휴먼모음T" pitchFamily="18" charset="-127"/>
                </a:rPr>
                <a:t> </a:t>
              </a:r>
              <a:r>
                <a:rPr lang="ko-KR" altLang="en-US" sz="1200" b="1" dirty="0" smtClean="0">
                  <a:latin typeface="휴먼모음T" pitchFamily="18" charset="-127"/>
                  <a:ea typeface="휴먼모음T" pitchFamily="18" charset="-127"/>
                </a:rPr>
                <a:t>국방위원회</a:t>
              </a:r>
              <a:r>
                <a:rPr lang="en-US" altLang="ko-KR" sz="1200" b="1" dirty="0" smtClean="0">
                  <a:latin typeface="휴먼모음T" pitchFamily="18" charset="-127"/>
                  <a:ea typeface="휴먼모음T" pitchFamily="18" charset="-127"/>
                </a:rPr>
                <a:t>·</a:t>
              </a:r>
              <a:r>
                <a:rPr lang="ko-KR" altLang="en-US" sz="1200" b="1" dirty="0" smtClean="0">
                  <a:latin typeface="휴먼모음T" pitchFamily="18" charset="-127"/>
                  <a:ea typeface="휴먼모음T" pitchFamily="18" charset="-127"/>
                </a:rPr>
                <a:t>최고인민회의</a:t>
              </a:r>
              <a:r>
                <a:rPr lang="en-US" altLang="ko-KR" sz="1200" b="1" dirty="0" smtClean="0">
                  <a:latin typeface="휴먼모음T" pitchFamily="18" charset="-127"/>
                  <a:ea typeface="휴먼모음T" pitchFamily="18" charset="-127"/>
                </a:rPr>
                <a:t>(</a:t>
              </a:r>
              <a:r>
                <a:rPr lang="ko-KR" altLang="en-US" sz="1200" b="1" dirty="0" smtClean="0">
                  <a:latin typeface="휴먼모음T" pitchFamily="18" charset="-127"/>
                  <a:ea typeface="휴먼모음T" pitchFamily="18" charset="-127"/>
                </a:rPr>
                <a:t>상임위원회</a:t>
              </a:r>
              <a:r>
                <a:rPr lang="en-US" altLang="ko-KR" sz="1200" b="1" dirty="0" smtClean="0">
                  <a:latin typeface="휴먼모음T" pitchFamily="18" charset="-127"/>
                  <a:ea typeface="휴먼모음T" pitchFamily="18" charset="-127"/>
                </a:rPr>
                <a:t>)·</a:t>
              </a:r>
              <a:r>
                <a:rPr lang="ko-KR" altLang="en-US" sz="1200" b="1" dirty="0" smtClean="0">
                  <a:latin typeface="휴먼모음T" pitchFamily="18" charset="-127"/>
                  <a:ea typeface="휴먼모음T" pitchFamily="18" charset="-127"/>
                </a:rPr>
                <a:t>내각</a:t>
              </a:r>
              <a:r>
                <a:rPr lang="en-US" altLang="ko-KR" sz="1200" b="1" dirty="0" smtClean="0">
                  <a:latin typeface="휴먼모음T" pitchFamily="18" charset="-127"/>
                  <a:ea typeface="휴먼모음T" pitchFamily="18" charset="-127"/>
                </a:rPr>
                <a:t>·</a:t>
              </a:r>
            </a:p>
            <a:p>
              <a:r>
                <a:rPr lang="en-US" altLang="ko-KR" sz="1200" b="1" dirty="0" smtClean="0">
                  <a:latin typeface="휴먼모음T" pitchFamily="18" charset="-127"/>
                  <a:ea typeface="휴먼모음T" pitchFamily="18" charset="-127"/>
                </a:rPr>
                <a:t>  </a:t>
              </a:r>
              <a:r>
                <a:rPr lang="ko-KR" altLang="en-US" sz="1200" b="1" dirty="0" err="1" smtClean="0">
                  <a:latin typeface="휴먼모음T" pitchFamily="18" charset="-127"/>
                  <a:ea typeface="휴먼모음T" pitchFamily="18" charset="-127"/>
                </a:rPr>
                <a:t>검찰소</a:t>
              </a:r>
              <a:r>
                <a:rPr lang="en-US" altLang="ko-KR" sz="1200" b="1" dirty="0" smtClean="0">
                  <a:latin typeface="휴먼모음T" pitchFamily="18" charset="-127"/>
                  <a:ea typeface="휴먼모음T" pitchFamily="18" charset="-127"/>
                </a:rPr>
                <a:t>·</a:t>
              </a:r>
              <a:r>
                <a:rPr lang="ko-KR" altLang="en-US" sz="1200" b="1" dirty="0" smtClean="0">
                  <a:latin typeface="휴먼모음T" pitchFamily="18" charset="-127"/>
                  <a:ea typeface="휴먼모음T" pitchFamily="18" charset="-127"/>
                </a:rPr>
                <a:t>재판소</a:t>
              </a:r>
              <a:r>
                <a:rPr lang="en-US" altLang="ko-KR" sz="1200" b="1" dirty="0" smtClean="0">
                  <a:latin typeface="휴먼모음T" pitchFamily="18" charset="-127"/>
                  <a:ea typeface="휴먼모음T" pitchFamily="18" charset="-127"/>
                </a:rPr>
                <a:t>·</a:t>
              </a:r>
              <a:r>
                <a:rPr lang="ko-KR" altLang="en-US" sz="1200" b="1" dirty="0" smtClean="0">
                  <a:latin typeface="휴먼모음T" pitchFamily="18" charset="-127"/>
                  <a:ea typeface="휴먼모음T" pitchFamily="18" charset="-127"/>
                </a:rPr>
                <a:t>공안기관 등으로 구성</a:t>
              </a:r>
              <a:endParaRPr lang="en-US" altLang="ko-KR" sz="1200" b="1" dirty="0" smtClean="0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83568" y="3861048"/>
              <a:ext cx="1296144" cy="600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dirty="0" smtClean="0"/>
                <a:t>• </a:t>
              </a:r>
              <a:r>
                <a:rPr lang="ko-KR" altLang="en-US" sz="1200" b="1" dirty="0" smtClean="0">
                  <a:latin typeface="휴먼모음T" pitchFamily="18" charset="-127"/>
                  <a:ea typeface="휴먼모음T" pitchFamily="18" charset="-127"/>
                </a:rPr>
                <a:t>당의 군대</a:t>
              </a:r>
              <a:endParaRPr lang="en-US" altLang="ko-KR" sz="1200" b="1" dirty="0" smtClean="0">
                <a:latin typeface="휴먼모음T" pitchFamily="18" charset="-127"/>
                <a:ea typeface="휴먼모음T" pitchFamily="18" charset="-127"/>
              </a:endParaRPr>
            </a:p>
            <a:p>
              <a:r>
                <a:rPr lang="ko-KR" altLang="ko-KR" sz="1200" b="1" dirty="0" smtClean="0">
                  <a:latin typeface="휴먼모음T" pitchFamily="18" charset="-127"/>
                  <a:ea typeface="휴먼모음T" pitchFamily="18" charset="-127"/>
                </a:rPr>
                <a:t>•</a:t>
              </a:r>
              <a:r>
                <a:rPr lang="en-US" altLang="ko-KR" sz="1200" b="1" dirty="0" smtClean="0">
                  <a:latin typeface="휴먼모음T" pitchFamily="18" charset="-127"/>
                  <a:ea typeface="휴먼모음T" pitchFamily="18" charset="-127"/>
                </a:rPr>
                <a:t> </a:t>
              </a:r>
              <a:r>
                <a:rPr lang="ko-KR" altLang="en-US" sz="1200" b="1" dirty="0" smtClean="0">
                  <a:latin typeface="휴먼모음T" pitchFamily="18" charset="-127"/>
                  <a:ea typeface="휴먼모음T" pitchFamily="18" charset="-127"/>
                </a:rPr>
                <a:t>혁명의 </a:t>
              </a:r>
              <a:r>
                <a:rPr lang="ko-KR" altLang="en-US" sz="1200" b="1" dirty="0" err="1" smtClean="0">
                  <a:latin typeface="휴먼모음T" pitchFamily="18" charset="-127"/>
                  <a:ea typeface="휴먼모음T" pitchFamily="18" charset="-127"/>
                </a:rPr>
                <a:t>주력군</a:t>
              </a:r>
              <a:endParaRPr lang="en-US" altLang="ko-KR" sz="1200" b="1" dirty="0" smtClean="0">
                <a:latin typeface="휴먼모음T" pitchFamily="18" charset="-127"/>
                <a:ea typeface="휴먼모음T" pitchFamily="18" charset="-127"/>
              </a:endParaRPr>
            </a:p>
            <a:p>
              <a:r>
                <a:rPr lang="ko-KR" altLang="ko-KR" sz="1200" b="1" dirty="0" smtClean="0">
                  <a:latin typeface="휴먼모음T" pitchFamily="18" charset="-127"/>
                  <a:ea typeface="휴먼모음T" pitchFamily="18" charset="-127"/>
                </a:rPr>
                <a:t>•</a:t>
              </a:r>
              <a:r>
                <a:rPr lang="en-US" altLang="ko-KR" sz="1200" b="1" dirty="0" smtClean="0">
                  <a:latin typeface="휴먼모음T" pitchFamily="18" charset="-127"/>
                  <a:ea typeface="휴먼모음T" pitchFamily="18" charset="-127"/>
                </a:rPr>
                <a:t> </a:t>
              </a:r>
              <a:r>
                <a:rPr lang="ko-KR" altLang="en-US" sz="1200" b="1" dirty="0" smtClean="0">
                  <a:latin typeface="휴먼모음T" pitchFamily="18" charset="-127"/>
                  <a:ea typeface="휴먼모음T" pitchFamily="18" charset="-127"/>
                </a:rPr>
                <a:t>모델적 역할</a:t>
              </a:r>
              <a:endParaRPr lang="ko-KR" altLang="en-US" sz="1200" b="1" dirty="0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751576" y="5184080"/>
              <a:ext cx="2088232" cy="600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 smtClean="0"/>
                <a:t>• </a:t>
              </a:r>
              <a:r>
                <a:rPr lang="ko-KR" altLang="en-US" sz="1200" b="1" dirty="0" smtClean="0">
                  <a:latin typeface="휴먼모음T" pitchFamily="18" charset="-127"/>
                  <a:ea typeface="휴먼모음T" pitchFamily="18" charset="-127"/>
                </a:rPr>
                <a:t>사회역사발전의 주체</a:t>
              </a:r>
              <a:endParaRPr lang="en-US" altLang="ko-KR" sz="1200" b="1" dirty="0" smtClean="0">
                <a:latin typeface="휴먼모음T" pitchFamily="18" charset="-127"/>
                <a:ea typeface="휴먼모음T" pitchFamily="18" charset="-127"/>
              </a:endParaRPr>
            </a:p>
            <a:p>
              <a:r>
                <a:rPr lang="ko-KR" altLang="ko-KR" sz="1200" b="1" dirty="0" smtClean="0">
                  <a:latin typeface="휴먼모음T" pitchFamily="18" charset="-127"/>
                  <a:ea typeface="휴먼모음T" pitchFamily="18" charset="-127"/>
                </a:rPr>
                <a:t>•</a:t>
              </a:r>
              <a:r>
                <a:rPr lang="en-US" altLang="ko-KR" sz="1200" b="1" dirty="0" smtClean="0">
                  <a:latin typeface="휴먼모음T" pitchFamily="18" charset="-127"/>
                  <a:ea typeface="휴먼모음T" pitchFamily="18" charset="-127"/>
                </a:rPr>
                <a:t> </a:t>
              </a:r>
              <a:r>
                <a:rPr lang="ko-KR" altLang="en-US" sz="1200" b="1" dirty="0" smtClean="0">
                  <a:latin typeface="휴먼모음T" pitchFamily="18" charset="-127"/>
                  <a:ea typeface="휴먼모음T" pitchFamily="18" charset="-127"/>
                </a:rPr>
                <a:t>당과 수령의 영도의 대상</a:t>
              </a:r>
              <a:endParaRPr lang="en-US" altLang="ko-KR" sz="1200" b="1" dirty="0" smtClean="0">
                <a:latin typeface="휴먼모음T" pitchFamily="18" charset="-127"/>
                <a:ea typeface="휴먼모음T" pitchFamily="18" charset="-127"/>
              </a:endParaRPr>
            </a:p>
            <a:p>
              <a:r>
                <a:rPr lang="ko-KR" altLang="ko-KR" sz="1200" b="1" dirty="0" smtClean="0">
                  <a:latin typeface="휴먼모음T" pitchFamily="18" charset="-127"/>
                  <a:ea typeface="휴먼모음T" pitchFamily="18" charset="-127"/>
                </a:rPr>
                <a:t>•</a:t>
              </a:r>
              <a:r>
                <a:rPr lang="en-US" altLang="ko-KR" sz="1200" b="1" dirty="0" smtClean="0">
                  <a:latin typeface="휴먼모음T" pitchFamily="18" charset="-127"/>
                  <a:ea typeface="휴먼모음T" pitchFamily="18" charset="-127"/>
                </a:rPr>
                <a:t> </a:t>
              </a:r>
              <a:r>
                <a:rPr lang="ko-KR" altLang="en-US" sz="1200" b="1" dirty="0" smtClean="0">
                  <a:latin typeface="휴먼모음T" pitchFamily="18" charset="-127"/>
                  <a:ea typeface="휴먼모음T" pitchFamily="18" charset="-127"/>
                </a:rPr>
                <a:t>군대와는 </a:t>
              </a:r>
              <a:r>
                <a:rPr lang="en-US" altLang="ko-KR" sz="1200" b="1" dirty="0" smtClean="0">
                  <a:latin typeface="휴먼모음T" pitchFamily="18" charset="-127"/>
                  <a:ea typeface="휴먼모음T" pitchFamily="18" charset="-127"/>
                </a:rPr>
                <a:t>‘</a:t>
              </a:r>
              <a:r>
                <a:rPr lang="ko-KR" altLang="en-US" sz="1200" b="1" dirty="0" smtClean="0">
                  <a:latin typeface="휴먼모음T" pitchFamily="18" charset="-127"/>
                  <a:ea typeface="휴먼모음T" pitchFamily="18" charset="-127"/>
                </a:rPr>
                <a:t>혁명동지</a:t>
              </a:r>
              <a:r>
                <a:rPr lang="en-US" altLang="ko-KR" sz="1200" b="1" dirty="0" smtClean="0">
                  <a:latin typeface="휴먼모음T" pitchFamily="18" charset="-127"/>
                  <a:ea typeface="휴먼모음T" pitchFamily="18" charset="-127"/>
                </a:rPr>
                <a:t>’</a:t>
              </a:r>
              <a:r>
                <a:rPr lang="ko-KR" altLang="en-US" sz="1200" b="1" dirty="0" smtClean="0">
                  <a:latin typeface="휴먼모음T" pitchFamily="18" charset="-127"/>
                  <a:ea typeface="휴먼모음T" pitchFamily="18" charset="-127"/>
                </a:rPr>
                <a:t>의 관계</a:t>
              </a:r>
              <a:endParaRPr lang="ko-KR" altLang="en-US" sz="1200" b="1" dirty="0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3455432" y="1124744"/>
              <a:ext cx="1296144" cy="576064"/>
            </a:xfrm>
            <a:prstGeom prst="rect">
              <a:avLst/>
            </a:prstGeom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latin typeface="휴먼모음T" pitchFamily="18" charset="-127"/>
                  <a:ea typeface="휴먼모음T" pitchFamily="18" charset="-127"/>
                </a:rPr>
                <a:t>수령 </a:t>
              </a:r>
              <a:r>
                <a:rPr lang="en-US" altLang="ko-KR" sz="1400" b="1" dirty="0" smtClean="0">
                  <a:latin typeface="휴먼모음T" pitchFamily="18" charset="-127"/>
                  <a:ea typeface="휴먼모음T" pitchFamily="18" charset="-127"/>
                </a:rPr>
                <a:t>· </a:t>
              </a:r>
              <a:r>
                <a:rPr lang="ko-KR" altLang="en-US" sz="1400" b="1" dirty="0" smtClean="0">
                  <a:latin typeface="휴먼모음T" pitchFamily="18" charset="-127"/>
                  <a:ea typeface="휴먼모음T" pitchFamily="18" charset="-127"/>
                </a:rPr>
                <a:t>후계자</a:t>
              </a:r>
              <a:endParaRPr lang="ko-KR" altLang="en-US" sz="1400" b="1" dirty="0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3455432" y="2204864"/>
              <a:ext cx="1296144" cy="576064"/>
            </a:xfrm>
            <a:prstGeom prst="rect">
              <a:avLst/>
            </a:prstGeom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err="1" smtClean="0">
                  <a:latin typeface="휴먼모음T" pitchFamily="18" charset="-127"/>
                  <a:ea typeface="휴먼모음T" pitchFamily="18" charset="-127"/>
                </a:rPr>
                <a:t>조선로동당</a:t>
              </a:r>
              <a:endParaRPr lang="ko-KR" altLang="en-US" sz="1400" b="1" dirty="0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3455432" y="3284984"/>
              <a:ext cx="1296144" cy="576064"/>
            </a:xfrm>
            <a:prstGeom prst="rect">
              <a:avLst/>
            </a:prstGeom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sz="1300" b="1" dirty="0" smtClean="0">
                  <a:latin typeface="휴먼모음T" pitchFamily="18" charset="-127"/>
                  <a:ea typeface="휴먼모음T" pitchFamily="18" charset="-127"/>
                </a:rPr>
                <a:t>국가기구</a:t>
              </a:r>
              <a:endParaRPr lang="ko-KR" altLang="en-US" sz="1300" b="1" dirty="0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3455432" y="5229200"/>
              <a:ext cx="1296144" cy="576064"/>
            </a:xfrm>
            <a:prstGeom prst="rect">
              <a:avLst/>
            </a:prstGeom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sz="1300" b="1" dirty="0" smtClean="0">
                  <a:latin typeface="휴먼모음T" pitchFamily="18" charset="-127"/>
                  <a:ea typeface="휴먼모음T" pitchFamily="18" charset="-127"/>
                </a:rPr>
                <a:t>인민대중</a:t>
              </a:r>
              <a:endParaRPr lang="ko-KR" altLang="en-US" sz="1300" b="1" dirty="0">
                <a:latin typeface="휴먼모음T" pitchFamily="18" charset="-127"/>
                <a:ea typeface="휴먼모음T" pitchFamily="18" charset="-127"/>
              </a:endParaRPr>
            </a:p>
          </p:txBody>
        </p:sp>
        <p:cxnSp>
          <p:nvCxnSpPr>
            <p:cNvPr id="25" name="직선 연결선 24"/>
            <p:cNvCxnSpPr/>
            <p:nvPr/>
          </p:nvCxnSpPr>
          <p:spPr>
            <a:xfrm rot="5400000">
              <a:off x="3851568" y="1952808"/>
              <a:ext cx="504000" cy="0"/>
            </a:xfrm>
            <a:prstGeom prst="line">
              <a:avLst/>
            </a:prstGeom>
            <a:ln w="31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직선 연결선 25"/>
            <p:cNvCxnSpPr/>
            <p:nvPr/>
          </p:nvCxnSpPr>
          <p:spPr>
            <a:xfrm rot="5400000">
              <a:off x="3995532" y="5121148"/>
              <a:ext cx="215944" cy="0"/>
            </a:xfrm>
            <a:prstGeom prst="line">
              <a:avLst/>
            </a:prstGeom>
            <a:ln w="31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직선 연결선 26"/>
            <p:cNvCxnSpPr/>
            <p:nvPr/>
          </p:nvCxnSpPr>
          <p:spPr>
            <a:xfrm rot="5400000">
              <a:off x="3851568" y="4860064"/>
              <a:ext cx="288000" cy="0"/>
            </a:xfrm>
            <a:prstGeom prst="line">
              <a:avLst/>
            </a:prstGeom>
            <a:ln w="31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직선 연결선 27"/>
            <p:cNvCxnSpPr>
              <a:endCxn id="23" idx="0"/>
            </p:cNvCxnSpPr>
            <p:nvPr/>
          </p:nvCxnSpPr>
          <p:spPr>
            <a:xfrm rot="5400000">
              <a:off x="3851476" y="3032956"/>
              <a:ext cx="504056" cy="0"/>
            </a:xfrm>
            <a:prstGeom prst="line">
              <a:avLst/>
            </a:prstGeom>
            <a:ln w="31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043608" y="2492896"/>
            <a:ext cx="8083387" cy="1200329"/>
          </a:xfrm>
          <a:prstGeom prst="rect">
            <a:avLst/>
          </a:prstGeom>
          <a:solidFill>
            <a:srgbClr val="1F497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0" i="0" u="none" strike="noStrike" kern="0" cap="none" spc="0" normalizeH="0" baseline="0" noProof="0" dirty="0" smtClean="0">
                <a:ln>
                  <a:solidFill>
                    <a:sysClr val="window" lastClr="FFFFFF">
                      <a:alpha val="16000"/>
                    </a:sysClr>
                  </a:solidFill>
                </a:ln>
                <a:solidFill>
                  <a:sysClr val="window" lastClr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휴먼모음T" pitchFamily="18" charset="-127"/>
                <a:ea typeface="휴먼모음T" pitchFamily="18" charset="-127"/>
              </a:rPr>
              <a:t>  </a:t>
            </a:r>
            <a:r>
              <a:rPr kumimoji="0" lang="en-US" altLang="ko-KR" sz="3600" kern="0" noProof="0" dirty="0" smtClean="0">
                <a:ln>
                  <a:solidFill>
                    <a:sysClr val="window" lastClr="FFFFFF">
                      <a:alpha val="16000"/>
                    </a:sysClr>
                  </a:solidFill>
                </a:ln>
                <a:solidFill>
                  <a:sysClr val="window" lastClr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휴먼모음T" pitchFamily="18" charset="-127"/>
                <a:ea typeface="휴먼모음T" pitchFamily="18" charset="-127"/>
              </a:rPr>
              <a:t>3</a:t>
            </a:r>
            <a:r>
              <a:rPr kumimoji="0" lang="en-US" altLang="ko-KR" sz="3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95000"/>
                  </a:sys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rPr>
              <a:t>. </a:t>
            </a:r>
            <a:r>
              <a:rPr kumimoji="0" lang="ko-KR" altLang="en-US" sz="3600" kern="0" dirty="0" smtClean="0">
                <a:solidFill>
                  <a:sysClr val="window" lastClr="FFFFFF">
                    <a:lumMod val="95000"/>
                  </a:sysClr>
                </a:solidFill>
                <a:latin typeface="휴먼모음T" pitchFamily="18" charset="-127"/>
                <a:ea typeface="휴먼모음T" pitchFamily="18" charset="-127"/>
              </a:rPr>
              <a:t>김정일의 가계와 </a:t>
            </a:r>
            <a:endParaRPr kumimoji="0" lang="en-US" altLang="ko-KR" sz="3600" kern="0" dirty="0" smtClean="0">
              <a:solidFill>
                <a:sysClr val="window" lastClr="FFFFFF">
                  <a:lumMod val="95000"/>
                </a:sysClr>
              </a:solidFill>
              <a:latin typeface="휴먼모음T" pitchFamily="18" charset="-127"/>
              <a:ea typeface="휴먼모음T" pitchFamily="18" charset="-127"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kern="0" dirty="0" smtClean="0">
                <a:solidFill>
                  <a:sysClr val="window" lastClr="FFFFFF">
                    <a:lumMod val="95000"/>
                  </a:sysClr>
                </a:solidFill>
                <a:latin typeface="휴먼모음T" pitchFamily="18" charset="-127"/>
                <a:ea typeface="휴먼모음T" pitchFamily="18" charset="-127"/>
              </a:rPr>
              <a:t>김정은이 후계자로 결정된 배경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4601165" y="3789040"/>
            <a:ext cx="4507339" cy="45719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solidFill>
                  <a:sysClr val="window" lastClr="FFFFFF">
                    <a:alpha val="15000"/>
                  </a:sysClr>
                </a:solidFill>
              </a:ln>
              <a:solidFill>
                <a:sysClr val="window" lastClr="FFFFFF"/>
              </a:solidFill>
              <a:effectLst/>
              <a:uLnTx/>
              <a:uFillTx/>
              <a:latin typeface="휴먼모음T" pitchFamily="18" charset="-127"/>
              <a:ea typeface="휴먼모음T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01229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323528" y="418654"/>
            <a:ext cx="6963116" cy="634082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>
              <a:buNone/>
            </a:pPr>
            <a:r>
              <a:rPr lang="en-US" altLang="ko-KR" sz="2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 3-1. </a:t>
            </a:r>
            <a:r>
              <a:rPr lang="ko-KR" altLang="en-US" sz="2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김정일 전 </a:t>
            </a:r>
            <a:r>
              <a:rPr lang="ko-KR" altLang="en-US" sz="2400" dirty="0" err="1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총비서의</a:t>
            </a:r>
            <a:r>
              <a:rPr lang="ko-KR" altLang="en-US" sz="2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 가계</a:t>
            </a:r>
          </a:p>
        </p:txBody>
      </p:sp>
      <p:cxnSp>
        <p:nvCxnSpPr>
          <p:cNvPr id="6" name="직선 연결선 5"/>
          <p:cNvCxnSpPr/>
          <p:nvPr/>
        </p:nvCxnSpPr>
        <p:spPr>
          <a:xfrm>
            <a:off x="323528" y="980728"/>
            <a:ext cx="8352928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D:\Cheong08(KJU_SCN)\2김정일.김정은-가족관계\KJI 가계도\0김정일 가계도 (2013)130319pn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8250" y="1268760"/>
            <a:ext cx="7204150" cy="54006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 txBox="1">
            <a:spLocks/>
          </p:cNvSpPr>
          <p:nvPr/>
        </p:nvSpPr>
        <p:spPr>
          <a:xfrm>
            <a:off x="323528" y="418654"/>
            <a:ext cx="6963116" cy="634082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>
              <a:buNone/>
            </a:pPr>
            <a:r>
              <a:rPr lang="en-US" altLang="ko-KR" sz="2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3-2. </a:t>
            </a:r>
            <a:r>
              <a:rPr lang="ko-KR" altLang="en-US" sz="2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김정일의 ‘장남’ 김정남의 태생적 한계 </a:t>
            </a:r>
            <a:r>
              <a:rPr lang="en-US" altLang="ko-KR" sz="2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(1)</a:t>
            </a:r>
          </a:p>
        </p:txBody>
      </p:sp>
      <p:cxnSp>
        <p:nvCxnSpPr>
          <p:cNvPr id="4" name="직선 연결선 3"/>
          <p:cNvCxnSpPr/>
          <p:nvPr/>
        </p:nvCxnSpPr>
        <p:spPr>
          <a:xfrm>
            <a:off x="323528" y="980728"/>
            <a:ext cx="8352928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/>
        </p:nvSpPr>
        <p:spPr>
          <a:xfrm>
            <a:off x="611560" y="1040023"/>
            <a:ext cx="8280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ko-KR" altLang="en-US" dirty="0" smtClean="0">
                <a:latin typeface="휴먼모음T" pitchFamily="18" charset="-127"/>
                <a:ea typeface="휴먼모음T" pitchFamily="18" charset="-127"/>
                <a:sym typeface="Wingdings"/>
              </a:rPr>
              <a:t>김정남의 생모인 성혜림은 김정일과 동거를 시작하기 전</a:t>
            </a:r>
            <a:r>
              <a:rPr kumimoji="0" lang="en-US" altLang="ko-KR" dirty="0" smtClean="0">
                <a:latin typeface="휴먼모음T" pitchFamily="18" charset="-127"/>
                <a:ea typeface="휴먼모음T" pitchFamily="18" charset="-127"/>
                <a:sym typeface="Wingdings"/>
              </a:rPr>
              <a:t>, 1920</a:t>
            </a:r>
            <a:r>
              <a:rPr kumimoji="0" lang="ko-KR" altLang="en-US" dirty="0" smtClean="0">
                <a:latin typeface="휴먼모음T" pitchFamily="18" charset="-127"/>
                <a:ea typeface="휴먼모음T" pitchFamily="18" charset="-127"/>
                <a:sym typeface="Wingdings"/>
              </a:rPr>
              <a:t>년대 카프 작가로서 소설 </a:t>
            </a:r>
            <a:r>
              <a:rPr kumimoji="0" lang="en-US" altLang="ko-KR" dirty="0" smtClean="0">
                <a:latin typeface="휴먼모음T" pitchFamily="18" charset="-127"/>
                <a:ea typeface="휴먼모음T" pitchFamily="18" charset="-127"/>
                <a:sym typeface="Wingdings"/>
              </a:rPr>
              <a:t>『</a:t>
            </a:r>
            <a:r>
              <a:rPr kumimoji="0" lang="ko-KR" altLang="en-US" dirty="0" smtClean="0">
                <a:latin typeface="휴먼모음T" pitchFamily="18" charset="-127"/>
                <a:ea typeface="휴먼모음T" pitchFamily="18" charset="-127"/>
                <a:sym typeface="Wingdings"/>
              </a:rPr>
              <a:t>땅</a:t>
            </a:r>
            <a:r>
              <a:rPr kumimoji="0" lang="en-US" altLang="ko-KR" dirty="0" smtClean="0">
                <a:latin typeface="휴먼모음T" pitchFamily="18" charset="-127"/>
                <a:ea typeface="휴먼모음T" pitchFamily="18" charset="-127"/>
                <a:sym typeface="Wingdings"/>
              </a:rPr>
              <a:t>』</a:t>
            </a:r>
            <a:r>
              <a:rPr kumimoji="0" lang="ko-KR" altLang="en-US" dirty="0" smtClean="0">
                <a:latin typeface="휴먼모음T" pitchFamily="18" charset="-127"/>
                <a:ea typeface="휴먼모음T" pitchFamily="18" charset="-127"/>
                <a:sym typeface="Wingdings"/>
              </a:rPr>
              <a:t>과 </a:t>
            </a:r>
            <a:r>
              <a:rPr kumimoji="0" lang="en-US" altLang="ko-KR" dirty="0" smtClean="0">
                <a:latin typeface="휴먼모음T" pitchFamily="18" charset="-127"/>
                <a:ea typeface="휴먼모음T" pitchFamily="18" charset="-127"/>
                <a:sym typeface="Wingdings"/>
              </a:rPr>
              <a:t>『</a:t>
            </a:r>
            <a:r>
              <a:rPr kumimoji="0" lang="ko-KR" altLang="en-US" dirty="0" smtClean="0">
                <a:latin typeface="휴먼모음T" pitchFamily="18" charset="-127"/>
                <a:ea typeface="휴먼모음T" pitchFamily="18" charset="-127"/>
                <a:sym typeface="Wingdings"/>
              </a:rPr>
              <a:t>두만강</a:t>
            </a:r>
            <a:r>
              <a:rPr kumimoji="0" lang="en-US" altLang="ko-KR" dirty="0" smtClean="0">
                <a:latin typeface="휴먼모음T" pitchFamily="18" charset="-127"/>
                <a:ea typeface="휴먼모음T" pitchFamily="18" charset="-127"/>
                <a:sym typeface="Wingdings"/>
              </a:rPr>
              <a:t>』 </a:t>
            </a:r>
            <a:r>
              <a:rPr kumimoji="0" lang="ko-KR" altLang="en-US" dirty="0" smtClean="0">
                <a:latin typeface="휴먼모음T" pitchFamily="18" charset="-127"/>
                <a:ea typeface="휴먼모음T" pitchFamily="18" charset="-127"/>
                <a:sym typeface="Wingdings"/>
              </a:rPr>
              <a:t>등으로 유명한 월북작가 이기영</a:t>
            </a:r>
            <a:r>
              <a:rPr kumimoji="0" lang="en-US" altLang="ko-KR" dirty="0" smtClean="0">
                <a:latin typeface="휴먼모음T" pitchFamily="18" charset="-127"/>
                <a:ea typeface="휴먼모음T" pitchFamily="18" charset="-127"/>
                <a:sym typeface="Wingdings"/>
              </a:rPr>
              <a:t>(</a:t>
            </a:r>
            <a:r>
              <a:rPr kumimoji="0" lang="ko-KR" altLang="en-US" dirty="0" smtClean="0">
                <a:latin typeface="휴먼모음T" pitchFamily="18" charset="-127"/>
                <a:ea typeface="휴먼모음T" pitchFamily="18" charset="-127"/>
                <a:sym typeface="Wingdings"/>
              </a:rPr>
              <a:t>당시 조소문화협회 위원장 및 작가동맹위원장</a:t>
            </a:r>
            <a:r>
              <a:rPr kumimoji="0" lang="en-US" altLang="ko-KR" dirty="0" smtClean="0">
                <a:latin typeface="휴먼모음T" pitchFamily="18" charset="-127"/>
                <a:ea typeface="휴먼모음T" pitchFamily="18" charset="-127"/>
                <a:sym typeface="Wingdings"/>
              </a:rPr>
              <a:t>)</a:t>
            </a:r>
            <a:r>
              <a:rPr kumimoji="0" lang="ko-KR" altLang="en-US" dirty="0" smtClean="0">
                <a:latin typeface="휴먼모음T" pitchFamily="18" charset="-127"/>
                <a:ea typeface="휴먼모음T" pitchFamily="18" charset="-127"/>
                <a:sym typeface="Wingdings"/>
              </a:rPr>
              <a:t>의 맏아들 이평과 </a:t>
            </a:r>
            <a:r>
              <a:rPr kumimoji="0" lang="en-US" altLang="ko-KR" dirty="0" smtClean="0">
                <a:latin typeface="휴먼모음T" pitchFamily="18" charset="-127"/>
                <a:ea typeface="휴먼모음T" pitchFamily="18" charset="-127"/>
                <a:sym typeface="Wingdings"/>
              </a:rPr>
              <a:t>19</a:t>
            </a:r>
            <a:r>
              <a:rPr kumimoji="0" lang="ko-KR" altLang="en-US" dirty="0" smtClean="0">
                <a:latin typeface="휴먼모음T" pitchFamily="18" charset="-127"/>
                <a:ea typeface="휴먼모음T" pitchFamily="18" charset="-127"/>
                <a:sym typeface="Wingdings"/>
              </a:rPr>
              <a:t>살에 결혼하여 딸까지 둔 여성이었음</a:t>
            </a:r>
            <a:r>
              <a:rPr kumimoji="0" lang="en-US" altLang="ko-KR" dirty="0" smtClean="0">
                <a:latin typeface="휴먼모음T" pitchFamily="18" charset="-127"/>
                <a:ea typeface="휴먼모음T" pitchFamily="18" charset="-127"/>
                <a:sym typeface="Wingdings"/>
              </a:rPr>
              <a:t>.</a:t>
            </a:r>
          </a:p>
        </p:txBody>
      </p:sp>
      <p:sp>
        <p:nvSpPr>
          <p:cNvPr id="6" name="타원 5"/>
          <p:cNvSpPr/>
          <p:nvPr/>
        </p:nvSpPr>
        <p:spPr>
          <a:xfrm>
            <a:off x="395536" y="1112030"/>
            <a:ext cx="156716" cy="1567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모서리가 둥근 직사각형 6"/>
          <p:cNvSpPr/>
          <p:nvPr/>
        </p:nvSpPr>
        <p:spPr>
          <a:xfrm>
            <a:off x="683568" y="2048396"/>
            <a:ext cx="8064896" cy="2460724"/>
          </a:xfrm>
          <a:prstGeom prst="roundRect">
            <a:avLst>
              <a:gd name="adj" fmla="val 4243"/>
            </a:avLst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etal"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lvl="0" algn="just">
              <a:buFont typeface="Wingdings" pitchFamily="2" charset="2"/>
              <a:buChar char="§"/>
            </a:pPr>
            <a:r>
              <a:rPr lang="ko-KR" altLang="en-US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김정일이 그 같은 성혜림에게 반하여 그녀를 강제 이혼시킨 후 </a:t>
            </a:r>
            <a:r>
              <a:rPr lang="en-US" altLang="ko-KR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1970</a:t>
            </a:r>
            <a:r>
              <a:rPr lang="ko-KR" altLang="en-US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년부터 ‘극비로’ 동거하게 되었고</a:t>
            </a:r>
            <a:r>
              <a:rPr lang="en-US" altLang="ko-KR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그들 사이에서 </a:t>
            </a:r>
            <a:r>
              <a:rPr lang="en-US" altLang="ko-KR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1971</a:t>
            </a:r>
            <a:r>
              <a:rPr lang="ko-KR" altLang="en-US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5</a:t>
            </a:r>
            <a:r>
              <a:rPr lang="ko-KR" altLang="en-US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월 </a:t>
            </a:r>
            <a:r>
              <a:rPr lang="en-US" altLang="ko-KR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10</a:t>
            </a:r>
            <a:r>
              <a:rPr lang="ko-KR" altLang="en-US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일 김정남이 태어났음</a:t>
            </a:r>
            <a:r>
              <a:rPr lang="en-US" altLang="ko-KR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  <a:p>
            <a:pPr lvl="0" algn="just">
              <a:buFont typeface="Wingdings" pitchFamily="2" charset="2"/>
              <a:buChar char="§"/>
            </a:pPr>
            <a:r>
              <a:rPr lang="en-US" altLang="ko-KR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그러나 당시 북한에는 유교적</a:t>
            </a:r>
            <a:r>
              <a:rPr lang="en-US" altLang="ko-KR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·</a:t>
            </a:r>
            <a:r>
              <a:rPr lang="ko-KR" altLang="en-US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보수적 문화전통이 강하게 남아 있었기 때문에 김일성은 다른 남성과 결혼한 경력이 있고 김정일보다 다섯 살 연상인 성혜림을 북한 최대 명문가의 며느리로 받아들일 수 없었음</a:t>
            </a:r>
            <a:r>
              <a:rPr lang="en-US" altLang="ko-KR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  <a:p>
            <a:pPr lvl="0" algn="just">
              <a:buFont typeface="Wingdings" pitchFamily="2" charset="2"/>
              <a:buChar char="§"/>
            </a:pPr>
            <a:r>
              <a:rPr lang="en-US" altLang="ko-KR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결국 김정일은 </a:t>
            </a:r>
            <a:r>
              <a:rPr lang="en-US" altLang="ko-KR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1974</a:t>
            </a:r>
            <a:r>
              <a:rPr lang="ko-KR" altLang="en-US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년 아버지 김일성의 지시에 따라 김영숙이라는 여성과 결혼하게 되었고</a:t>
            </a:r>
            <a:r>
              <a:rPr lang="en-US" altLang="ko-KR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이후 성혜림은 불면증</a:t>
            </a:r>
            <a:r>
              <a:rPr lang="en-US" altLang="ko-KR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신경쇠약증</a:t>
            </a:r>
            <a:r>
              <a:rPr lang="en-US" altLang="ko-KR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불안발작 등의 병을 얻어 </a:t>
            </a:r>
            <a:r>
              <a:rPr lang="en-US" altLang="ko-KR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2002</a:t>
            </a:r>
            <a:r>
              <a:rPr lang="ko-KR" altLang="en-US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ko-KR" altLang="en-US" dirty="0" err="1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사망시까지</a:t>
            </a:r>
            <a:r>
              <a:rPr lang="ko-KR" altLang="en-US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주로 모스크바에서 요양생활을 했음</a:t>
            </a:r>
            <a:r>
              <a:rPr lang="en-US" altLang="ko-KR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.</a:t>
            </a:r>
          </a:p>
        </p:txBody>
      </p:sp>
      <p:sp>
        <p:nvSpPr>
          <p:cNvPr id="8" name="모서리가 둥근 직사각형 7"/>
          <p:cNvSpPr/>
          <p:nvPr/>
        </p:nvSpPr>
        <p:spPr>
          <a:xfrm>
            <a:off x="611560" y="2103512"/>
            <a:ext cx="72008" cy="2477616"/>
          </a:xfrm>
          <a:prstGeom prst="roundRect">
            <a:avLst>
              <a:gd name="adj" fmla="val 36508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899592" y="5352678"/>
            <a:ext cx="7848872" cy="1244674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971600" y="5410296"/>
            <a:ext cx="74888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ko-KR" altLang="en-US" b="1" dirty="0" smtClean="0">
                <a:latin typeface="휴먼모음T" pitchFamily="18" charset="-127"/>
                <a:ea typeface="휴먼모음T" pitchFamily="18" charset="-127"/>
                <a:sym typeface="Wingdings"/>
              </a:rPr>
              <a:t> 김정남은 일정한 자질과 정치적 감각 등을 가지고 있음에도 불구하고</a:t>
            </a:r>
            <a:r>
              <a:rPr kumimoji="0" lang="en-US" altLang="ko-KR" b="1" dirty="0" smtClean="0">
                <a:latin typeface="휴먼모음T" pitchFamily="18" charset="-127"/>
                <a:ea typeface="휴먼모음T" pitchFamily="18" charset="-127"/>
                <a:sym typeface="Wingdings"/>
              </a:rPr>
              <a:t>, </a:t>
            </a:r>
            <a:r>
              <a:rPr kumimoji="0" lang="ko-KR" altLang="en-US" b="1" dirty="0" smtClean="0">
                <a:latin typeface="휴먼모음T" pitchFamily="18" charset="-127"/>
                <a:ea typeface="휴먼모음T" pitchFamily="18" charset="-127"/>
                <a:sym typeface="Wingdings"/>
              </a:rPr>
              <a:t>북한 내부에서 김정일의‘장남’</a:t>
            </a:r>
            <a:r>
              <a:rPr kumimoji="0" lang="ko-KR" altLang="en-US" b="1" dirty="0" err="1" smtClean="0">
                <a:latin typeface="휴먼모음T" pitchFamily="18" charset="-127"/>
                <a:ea typeface="휴먼모음T" pitchFamily="18" charset="-127"/>
                <a:sym typeface="Wingdings"/>
              </a:rPr>
              <a:t>으로</a:t>
            </a:r>
            <a:r>
              <a:rPr kumimoji="0" lang="ko-KR" altLang="en-US" b="1" dirty="0" smtClean="0">
                <a:latin typeface="휴먼모음T" pitchFamily="18" charset="-127"/>
                <a:ea typeface="휴먼모음T" pitchFamily="18" charset="-127"/>
                <a:sym typeface="Wingdings"/>
              </a:rPr>
              <a:t> 인정받지 못하고 있다는 점에서 결정적인 정치적 한계를 보이고 있음</a:t>
            </a:r>
            <a:r>
              <a:rPr kumimoji="0" lang="en-US" altLang="ko-KR" b="1" dirty="0" smtClean="0">
                <a:latin typeface="휴먼모음T" pitchFamily="18" charset="-127"/>
                <a:ea typeface="휴먼모음T" pitchFamily="18" charset="-127"/>
                <a:sym typeface="Wingdings"/>
              </a:rPr>
              <a:t>. 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755576" y="5229200"/>
            <a:ext cx="7848872" cy="1224136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" name="AutoShape 21"/>
          <p:cNvSpPr>
            <a:spLocks noChangeArrowheads="1"/>
          </p:cNvSpPr>
          <p:nvPr/>
        </p:nvSpPr>
        <p:spPr bwMode="gray">
          <a:xfrm>
            <a:off x="3707905" y="4586043"/>
            <a:ext cx="1368152" cy="499141"/>
          </a:xfrm>
          <a:prstGeom prst="downArrow">
            <a:avLst>
              <a:gd name="adj1" fmla="val 67093"/>
              <a:gd name="adj2" fmla="val 64051"/>
            </a:avLst>
          </a:prstGeom>
          <a:gradFill rotWithShape="1">
            <a:gsLst>
              <a:gs pos="0">
                <a:srgbClr val="C0C0C0">
                  <a:gamma/>
                  <a:tint val="63529"/>
                  <a:invGamma/>
                  <a:alpha val="50000"/>
                </a:srgbClr>
              </a:gs>
              <a:gs pos="100000">
                <a:srgbClr val="C0C0C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323528" y="418654"/>
            <a:ext cx="6963116" cy="634082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>
              <a:buNone/>
            </a:pPr>
            <a:r>
              <a:rPr lang="en-US" altLang="ko-KR" sz="2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3-2. </a:t>
            </a:r>
            <a:r>
              <a:rPr lang="ko-KR" altLang="en-US" sz="2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김정일의 ‘장남’ 김정남의 태생적 한계 </a:t>
            </a:r>
            <a:r>
              <a:rPr lang="en-US" altLang="ko-KR" sz="2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(2)</a:t>
            </a:r>
          </a:p>
        </p:txBody>
      </p:sp>
      <p:cxnSp>
        <p:nvCxnSpPr>
          <p:cNvPr id="6" name="직선 연결선 5"/>
          <p:cNvCxnSpPr/>
          <p:nvPr/>
        </p:nvCxnSpPr>
        <p:spPr>
          <a:xfrm>
            <a:off x="323528" y="980728"/>
            <a:ext cx="8352928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직사각형 20"/>
          <p:cNvSpPr/>
          <p:nvPr/>
        </p:nvSpPr>
        <p:spPr>
          <a:xfrm>
            <a:off x="899592" y="5288340"/>
            <a:ext cx="39604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&lt;1981</a:t>
            </a:r>
            <a:r>
              <a:rPr lang="ko-KR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년 촬영된 김정일의 가족사진</a:t>
            </a:r>
            <a:r>
              <a:rPr lang="en-US" altLang="ko-K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&gt;</a:t>
            </a:r>
            <a:endParaRPr lang="en-US" altLang="ko-KR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r>
              <a:rPr lang="ko-KR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앞줄에 김정일과 아들 정남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뒷줄 왼쪽부터</a:t>
            </a:r>
            <a:endParaRPr lang="en-US" altLang="ko-KR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r>
              <a:rPr lang="ko-KR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정남의 가정교사였던 성혜랑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성혜림의 언니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), </a:t>
            </a:r>
            <a:r>
              <a:rPr lang="ko-KR" alt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성혜랑의</a:t>
            </a:r>
            <a:r>
              <a:rPr lang="ko-KR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 딸 이남옥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맨 오른쪽이 피살된 </a:t>
            </a:r>
            <a:endParaRPr lang="en-US" altLang="ko-KR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r>
              <a:rPr lang="ko-KR" alt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성혜랑의</a:t>
            </a:r>
            <a:r>
              <a:rPr lang="ko-KR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 아들 이한영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본명 이일남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). </a:t>
            </a:r>
          </a:p>
        </p:txBody>
      </p:sp>
      <p:pic>
        <p:nvPicPr>
          <p:cNvPr id="13" name="_x125575104" descr="EMB000007ec21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196752"/>
            <a:ext cx="3384376" cy="4129565"/>
          </a:xfrm>
          <a:prstGeom prst="rect">
            <a:avLst/>
          </a:prstGeom>
          <a:noFill/>
        </p:spPr>
      </p:pic>
      <p:pic>
        <p:nvPicPr>
          <p:cNvPr id="9" name="Picture 2" descr="C:\Photo(Etudes)\北朝鮮(콘도 다이스케 제공)\金正男\BS-0012__-200105041144_L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196753"/>
            <a:ext cx="3456384" cy="40902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1112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323528" y="418654"/>
            <a:ext cx="6963116" cy="634082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>
              <a:buNone/>
            </a:pPr>
            <a:r>
              <a:rPr lang="en-US" altLang="ko-KR" sz="2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3-3. </a:t>
            </a:r>
            <a:r>
              <a:rPr lang="ko-KR" altLang="en-US" sz="2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김정일의 차남 김정철의 성장과정과 자질 </a:t>
            </a:r>
            <a:r>
              <a:rPr lang="en-US" altLang="ko-KR" sz="2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(1)</a:t>
            </a:r>
          </a:p>
        </p:txBody>
      </p:sp>
      <p:cxnSp>
        <p:nvCxnSpPr>
          <p:cNvPr id="5" name="직선 연결선 4"/>
          <p:cNvCxnSpPr/>
          <p:nvPr/>
        </p:nvCxnSpPr>
        <p:spPr>
          <a:xfrm>
            <a:off x="323528" y="980728"/>
            <a:ext cx="8352928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모서리가 둥근 직사각형 5"/>
          <p:cNvSpPr/>
          <p:nvPr/>
        </p:nvSpPr>
        <p:spPr>
          <a:xfrm>
            <a:off x="611560" y="1340768"/>
            <a:ext cx="144016" cy="1512168"/>
          </a:xfrm>
          <a:prstGeom prst="roundRect">
            <a:avLst>
              <a:gd name="adj" fmla="val 36508"/>
            </a:avLst>
          </a:prstGeom>
          <a:solidFill>
            <a:srgbClr val="BCC51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813516" y="1340768"/>
            <a:ext cx="80648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ko-KR" altLang="en-US" sz="2000" dirty="0" smtClean="0">
                <a:solidFill>
                  <a:schemeClr val="tx2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 성혜림이 모스크바로 떠난 후 그 공백을 메운 여성은 </a:t>
            </a:r>
            <a:r>
              <a:rPr lang="ko-KR" altLang="en-US" sz="2000" dirty="0" err="1" smtClean="0">
                <a:solidFill>
                  <a:schemeClr val="tx2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만수대예술단의</a:t>
            </a:r>
            <a:r>
              <a:rPr lang="ko-KR" altLang="en-US" sz="2000" dirty="0" smtClean="0">
                <a:solidFill>
                  <a:schemeClr val="tx2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 무용수였던 </a:t>
            </a:r>
            <a:r>
              <a:rPr lang="ko-KR" altLang="en-US" sz="2000" dirty="0" err="1" smtClean="0">
                <a:solidFill>
                  <a:schemeClr val="tx2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고영희였음</a:t>
            </a:r>
            <a:r>
              <a:rPr lang="en-US" altLang="ko-KR" sz="2000" dirty="0" smtClean="0">
                <a:solidFill>
                  <a:schemeClr val="tx2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ko-KR" altLang="en-US" sz="2000" dirty="0" smtClean="0">
                <a:solidFill>
                  <a:schemeClr val="tx2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 고영희는 김정일과 </a:t>
            </a:r>
            <a:r>
              <a:rPr lang="en-US" altLang="ko-KR" sz="2000" dirty="0" smtClean="0">
                <a:solidFill>
                  <a:schemeClr val="tx2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1976</a:t>
            </a:r>
            <a:r>
              <a:rPr lang="ko-KR" altLang="en-US" sz="2000" dirty="0" smtClean="0">
                <a:solidFill>
                  <a:schemeClr val="tx2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년경부터 </a:t>
            </a:r>
            <a:r>
              <a:rPr lang="en-US" altLang="ko-KR" sz="2000" dirty="0" smtClean="0">
                <a:solidFill>
                  <a:schemeClr val="tx2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2004</a:t>
            </a:r>
            <a:r>
              <a:rPr lang="ko-KR" altLang="en-US" sz="2000" dirty="0" smtClean="0">
                <a:solidFill>
                  <a:schemeClr val="tx2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ko-KR" altLang="en-US" sz="2000" dirty="0" err="1" smtClean="0">
                <a:solidFill>
                  <a:schemeClr val="tx2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사망시까지</a:t>
            </a:r>
            <a:r>
              <a:rPr lang="ko-KR" altLang="en-US" sz="2000" dirty="0" smtClean="0">
                <a:solidFill>
                  <a:schemeClr val="tx2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 거의 </a:t>
            </a:r>
            <a:r>
              <a:rPr lang="en-US" altLang="ko-KR" sz="2000" dirty="0" smtClean="0">
                <a:solidFill>
                  <a:schemeClr val="tx2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28</a:t>
            </a:r>
            <a:r>
              <a:rPr lang="ko-KR" altLang="en-US" sz="2000" dirty="0" smtClean="0">
                <a:solidFill>
                  <a:schemeClr val="tx2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년간 같이 살면서 사실상 </a:t>
            </a:r>
            <a:r>
              <a:rPr lang="en-US" altLang="ko-KR" sz="2000" dirty="0" smtClean="0">
                <a:solidFill>
                  <a:schemeClr val="tx2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‘</a:t>
            </a:r>
            <a:r>
              <a:rPr lang="ko-KR" altLang="en-US" sz="2000" dirty="0" smtClean="0">
                <a:solidFill>
                  <a:schemeClr val="tx2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정부인</a:t>
            </a:r>
            <a:r>
              <a:rPr lang="en-US" altLang="ko-KR" sz="2000" dirty="0" smtClean="0">
                <a:solidFill>
                  <a:schemeClr val="tx2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’</a:t>
            </a:r>
            <a:r>
              <a:rPr lang="ko-KR" altLang="en-US" sz="2000" dirty="0" smtClean="0">
                <a:solidFill>
                  <a:schemeClr val="tx2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 역할을 했고</a:t>
            </a:r>
            <a:r>
              <a:rPr lang="en-US" altLang="ko-KR" sz="2000" dirty="0" smtClean="0">
                <a:solidFill>
                  <a:schemeClr val="tx2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 smtClean="0">
                <a:solidFill>
                  <a:schemeClr val="tx2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김일성 사망 후에는 대내적으로</a:t>
            </a:r>
            <a:r>
              <a:rPr lang="en-US" altLang="ko-KR" sz="2000" dirty="0" smtClean="0">
                <a:solidFill>
                  <a:schemeClr val="tx2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‘</a:t>
            </a:r>
            <a:r>
              <a:rPr lang="ko-KR" altLang="en-US" sz="2000" dirty="0" smtClean="0">
                <a:solidFill>
                  <a:schemeClr val="tx2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퍼스트레이디</a:t>
            </a:r>
            <a:r>
              <a:rPr lang="en-US" altLang="ko-KR" sz="2000" dirty="0" smtClean="0">
                <a:solidFill>
                  <a:schemeClr val="tx2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’</a:t>
            </a:r>
            <a:r>
              <a:rPr lang="ko-KR" altLang="en-US" sz="2000" dirty="0" smtClean="0">
                <a:solidFill>
                  <a:schemeClr val="tx2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로 활동했음</a:t>
            </a:r>
            <a:r>
              <a:rPr lang="en-US" altLang="ko-KR" sz="2000" dirty="0" smtClean="0">
                <a:solidFill>
                  <a:schemeClr val="tx2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</p:txBody>
      </p:sp>
      <p:sp>
        <p:nvSpPr>
          <p:cNvPr id="8" name="모서리가 둥근 직사각형 7"/>
          <p:cNvSpPr/>
          <p:nvPr/>
        </p:nvSpPr>
        <p:spPr>
          <a:xfrm>
            <a:off x="611560" y="3212976"/>
            <a:ext cx="144016" cy="3312368"/>
          </a:xfrm>
          <a:prstGeom prst="roundRect">
            <a:avLst>
              <a:gd name="adj" fmla="val 36508"/>
            </a:avLst>
          </a:prstGeom>
          <a:solidFill>
            <a:srgbClr val="E6DC3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899592" y="3211229"/>
            <a:ext cx="806489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 김정일과 고영희 사이에서 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1980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년에 태어난 김정철은 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‘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여자 같은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’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 성격 때문에 김정일의 후계자로 지명되지 못함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1988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년부터 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2001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년까지 북한에 체류하면서 김정일의 요리사로 일하면서 </a:t>
            </a:r>
            <a:r>
              <a:rPr lang="ko-KR" altLang="en-US" sz="2000" dirty="0" err="1" smtClean="0">
                <a:latin typeface="휴먼모음T" pitchFamily="18" charset="-127"/>
                <a:ea typeface="휴먼모음T" pitchFamily="18" charset="-127"/>
              </a:rPr>
              <a:t>후지모토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 겐지는 김정일이 김정철에 대해 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“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그 애는 안돼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. 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여자아이 같아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.”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라고 자주 나쁜 평가를 내렸다고 증언함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할리우드 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액션 스타 장 </a:t>
            </a:r>
            <a:r>
              <a:rPr lang="ko-KR" altLang="en-US" sz="2000" dirty="0" err="1" smtClean="0">
                <a:latin typeface="휴먼모음T" pitchFamily="18" charset="-127"/>
                <a:ea typeface="휴먼모음T" pitchFamily="18" charset="-127"/>
              </a:rPr>
              <a:t>클로드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 반담의 육체미를 부러워한 김정철이 </a:t>
            </a:r>
            <a:r>
              <a:rPr lang="ko-KR" altLang="en-US" sz="2000" dirty="0" err="1" smtClean="0">
                <a:latin typeface="휴먼모음T" pitchFamily="18" charset="-127"/>
                <a:ea typeface="휴먼모음T" pitchFamily="18" charset="-127"/>
              </a:rPr>
              <a:t>근육증강제를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과다 섭취한 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결과 부작용에 의해 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2000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년대 중반 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‘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여성호르몬 </a:t>
            </a:r>
            <a:r>
              <a:rPr lang="ko-KR" altLang="en-US" sz="2000" dirty="0" err="1" smtClean="0">
                <a:latin typeface="휴먼모음T" pitchFamily="18" charset="-127"/>
                <a:ea typeface="휴먼모음T" pitchFamily="18" charset="-127"/>
              </a:rPr>
              <a:t>과다분비증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’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에 걸려 치료를 받은 것으로 알려지고 있음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 2000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년대 초반까지만 해도 김정철이 후계자 수업을 받고 있다는 증언들이 나왔으나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중반 이후 김정철은 리더십 부족으로 후계자 후보에서 탈락함</a:t>
            </a:r>
            <a:endParaRPr lang="en-US" altLang="ko-KR" sz="2000" dirty="0" smtClean="0">
              <a:latin typeface="휴먼모음T" pitchFamily="18" charset="-127"/>
              <a:ea typeface="휴먼모음T" pitchFamily="18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news.naver.com/image/001/2011/04/17/PYH2011021708240001300_P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196752"/>
            <a:ext cx="3960440" cy="3976412"/>
          </a:xfrm>
          <a:prstGeom prst="rect">
            <a:avLst/>
          </a:prstGeom>
          <a:noFill/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323528" y="418654"/>
            <a:ext cx="6963116" cy="634082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>
              <a:buNone/>
            </a:pPr>
            <a:r>
              <a:rPr lang="en-US" altLang="ko-KR" sz="2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3-3. </a:t>
            </a:r>
            <a:r>
              <a:rPr lang="ko-KR" altLang="en-US" sz="2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김정일의 차남 김정철의 성장과정과 자질 </a:t>
            </a:r>
            <a:r>
              <a:rPr lang="en-US" altLang="ko-KR" sz="2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(2)</a:t>
            </a:r>
          </a:p>
        </p:txBody>
      </p:sp>
      <p:cxnSp>
        <p:nvCxnSpPr>
          <p:cNvPr id="4" name="직선 연결선 3"/>
          <p:cNvCxnSpPr/>
          <p:nvPr/>
        </p:nvCxnSpPr>
        <p:spPr>
          <a:xfrm>
            <a:off x="323528" y="980728"/>
            <a:ext cx="8352928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직사각형 6"/>
          <p:cNvSpPr/>
          <p:nvPr/>
        </p:nvSpPr>
        <p:spPr>
          <a:xfrm>
            <a:off x="4464496" y="5304110"/>
            <a:ext cx="38519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rPr>
              <a:t>김정철이 </a:t>
            </a:r>
            <a:r>
              <a: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rPr>
              <a:t>2011</a:t>
            </a:r>
            <a:r>
              <a:rPr kumimoji="0" lang="ko-KR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rPr>
              <a:t>년 </a:t>
            </a:r>
            <a:r>
              <a: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rPr>
              <a:t>2</a:t>
            </a:r>
            <a:r>
              <a:rPr kumimoji="0" lang="ko-KR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rPr>
              <a:t>월 </a:t>
            </a:r>
            <a:r>
              <a: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rPr>
              <a:t>13</a:t>
            </a:r>
            <a:r>
              <a:rPr kumimoji="0" lang="ko-KR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rPr>
              <a:t>일 싱가포르의 언터워터월드 수족관에서 </a:t>
            </a:r>
            <a:r>
              <a:rPr kumimoji="0" lang="ko-KR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rPr>
              <a:t>돌고래쇼를</a:t>
            </a:r>
            <a:r>
              <a:rPr kumimoji="0" lang="ko-KR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rPr>
              <a:t> 관람하는 모습</a:t>
            </a:r>
            <a:r>
              <a: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rPr>
              <a:t>. 2011.2.17 &lt;&lt; </a:t>
            </a:r>
            <a:r>
              <a:rPr kumimoji="0" lang="ko-KR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rPr>
              <a:t>아사히</a:t>
            </a:r>
            <a:r>
              <a: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rPr>
              <a:t>TV </a:t>
            </a:r>
            <a:r>
              <a:rPr kumimoji="0" lang="ko-KR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rPr>
              <a:t>촬영 </a:t>
            </a:r>
            <a:r>
              <a: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rPr>
              <a:t>&gt;&gt;</a:t>
            </a:r>
            <a:endParaRPr kumimoji="0" lang="ko-KR" altLang="en-US" sz="16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6" name="Picture 3" descr="C:\Cheong20CDN정치론\17SCN문제\김정철 주요사진(주간현대-연대순)\1997.9-1998.8(추정)김정철과 급우들(음악회)J05(편집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197115"/>
            <a:ext cx="3024336" cy="396007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55576" y="5273913"/>
            <a:ext cx="3312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김정철의 스위스 유학 시절 사진 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(1993.9~1998.8 </a:t>
            </a:r>
            <a:r>
              <a:rPr lang="ko-KR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유학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)</a:t>
            </a:r>
          </a:p>
          <a:p>
            <a:pPr>
              <a:buFont typeface="Wingdings" pitchFamily="2" charset="2"/>
              <a:buChar char="§"/>
            </a:pPr>
            <a:r>
              <a:rPr lang="ko-KR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김정철은 ‘박철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(Pak </a:t>
            </a:r>
            <a:r>
              <a:rPr lang="en-US" altLang="ko-K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Chol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)’</a:t>
            </a:r>
            <a:r>
              <a:rPr lang="ko-KR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이라는 </a:t>
            </a:r>
            <a:endParaRPr lang="en-US" altLang="ko-KR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r>
              <a:rPr lang="ko-KR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가명으로 문광철이라는 북한 학생과 함께 베른국제학교를 다님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직선 연결선 7"/>
          <p:cNvCxnSpPr/>
          <p:nvPr/>
        </p:nvCxnSpPr>
        <p:spPr>
          <a:xfrm>
            <a:off x="323528" y="980728"/>
            <a:ext cx="8352928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제목 1"/>
          <p:cNvSpPr txBox="1">
            <a:spLocks/>
          </p:cNvSpPr>
          <p:nvPr/>
        </p:nvSpPr>
        <p:spPr>
          <a:xfrm>
            <a:off x="323528" y="418654"/>
            <a:ext cx="6963116" cy="634082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>
              <a:buNone/>
            </a:pPr>
            <a:r>
              <a:rPr lang="en-US" altLang="ko-KR" sz="2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3-4. </a:t>
            </a:r>
            <a:r>
              <a:rPr lang="ko-KR" altLang="en-US" sz="2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김정은의 성장과정과 후계자로 결정된 배경 </a:t>
            </a:r>
            <a:r>
              <a:rPr lang="en-US" altLang="ko-KR" sz="2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(1)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602058" y="1609725"/>
            <a:ext cx="8089745" cy="1645283"/>
          </a:xfrm>
          <a:prstGeom prst="rect">
            <a:avLst/>
          </a:prstGeom>
          <a:noFill/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itchFamily="2" charset="2"/>
              <a:buChar char="§"/>
            </a:pPr>
            <a:r>
              <a:rPr lang="ko-KR" altLang="en-US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김정일은 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세 아들 중 특히 김정은을 총애함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ko-KR" altLang="en-US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김정은은 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어려서부터 강한 승부욕과 리더십을 보였음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ko-KR" altLang="en-US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반면 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그의 형 김정철은 어렸을 때부터 화내는 것을 거의 본 적이 없고 야망이 없기 때문에 북한을 통치할 능력이 없다고 김정일의 일본 요리사로 근무했던 </a:t>
            </a:r>
            <a:r>
              <a:rPr lang="ko-KR" altLang="en-US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후지모토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겐지는 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2008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12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월 필자에게 말했음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</p:txBody>
      </p:sp>
      <p:grpSp>
        <p:nvGrpSpPr>
          <p:cNvPr id="13" name="그룹 74"/>
          <p:cNvGrpSpPr/>
          <p:nvPr/>
        </p:nvGrpSpPr>
        <p:grpSpPr>
          <a:xfrm>
            <a:off x="285720" y="1268760"/>
            <a:ext cx="8858280" cy="399024"/>
            <a:chOff x="458366" y="3240242"/>
            <a:chExt cx="2519403" cy="334419"/>
          </a:xfrm>
        </p:grpSpPr>
        <p:pic>
          <p:nvPicPr>
            <p:cNvPr id="14" name="그림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8366" y="3240242"/>
              <a:ext cx="2519403" cy="334418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10210" y="3265127"/>
              <a:ext cx="2302352" cy="309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Wingdings" pitchFamily="2" charset="2"/>
                <a:buChar char="§"/>
              </a:pPr>
              <a:r>
                <a:rPr lang="en-US" altLang="ko-KR" dirty="0">
                  <a:solidFill>
                    <a:schemeClr val="bg1"/>
                  </a:solidFill>
                  <a:latin typeface="휴먼모음T" pitchFamily="18" charset="-127"/>
                  <a:ea typeface="휴먼모음T" pitchFamily="18" charset="-127"/>
                </a:rPr>
                <a:t>1983</a:t>
              </a:r>
              <a:r>
                <a:rPr lang="ko-KR" altLang="en-US" dirty="0">
                  <a:solidFill>
                    <a:schemeClr val="bg1"/>
                  </a:solidFill>
                  <a:latin typeface="휴먼모음T" pitchFamily="18" charset="-127"/>
                  <a:ea typeface="휴먼모음T" pitchFamily="18" charset="-127"/>
                </a:rPr>
                <a:t>년 </a:t>
              </a:r>
              <a:r>
                <a:rPr lang="en-US" altLang="ko-KR" dirty="0">
                  <a:solidFill>
                    <a:schemeClr val="bg1"/>
                  </a:solidFill>
                  <a:latin typeface="휴먼모음T" pitchFamily="18" charset="-127"/>
                  <a:ea typeface="휴먼모음T" pitchFamily="18" charset="-127"/>
                </a:rPr>
                <a:t>1</a:t>
              </a:r>
              <a:r>
                <a:rPr lang="ko-KR" altLang="en-US" dirty="0">
                  <a:solidFill>
                    <a:schemeClr val="bg1"/>
                  </a:solidFill>
                  <a:latin typeface="휴먼모음T" pitchFamily="18" charset="-127"/>
                  <a:ea typeface="휴먼모음T" pitchFamily="18" charset="-127"/>
                </a:rPr>
                <a:t>월 </a:t>
              </a:r>
              <a:r>
                <a:rPr lang="en-US" altLang="ko-KR" dirty="0">
                  <a:solidFill>
                    <a:schemeClr val="bg1"/>
                  </a:solidFill>
                  <a:latin typeface="휴먼모음T" pitchFamily="18" charset="-127"/>
                  <a:ea typeface="휴먼모음T" pitchFamily="18" charset="-127"/>
                </a:rPr>
                <a:t>8</a:t>
              </a:r>
              <a:r>
                <a:rPr lang="ko-KR" altLang="en-US" dirty="0">
                  <a:solidFill>
                    <a:schemeClr val="bg1"/>
                  </a:solidFill>
                  <a:latin typeface="휴먼모음T" pitchFamily="18" charset="-127"/>
                  <a:ea typeface="휴먼모음T" pitchFamily="18" charset="-127"/>
                </a:rPr>
                <a:t>일 김정일과 고영희 사이에서 출생</a:t>
              </a:r>
              <a:r>
                <a:rPr lang="en-US" altLang="ko-KR" dirty="0">
                  <a:solidFill>
                    <a:schemeClr val="bg1"/>
                  </a:solidFill>
                  <a:latin typeface="휴먼모음T" pitchFamily="18" charset="-127"/>
                  <a:ea typeface="휴먼모음T" pitchFamily="18" charset="-127"/>
                </a:rPr>
                <a:t>, ‘</a:t>
              </a:r>
              <a:r>
                <a:rPr lang="ko-KR" altLang="en-US" dirty="0">
                  <a:solidFill>
                    <a:schemeClr val="bg1"/>
                  </a:solidFill>
                  <a:latin typeface="휴먼모음T" pitchFamily="18" charset="-127"/>
                  <a:ea typeface="휴먼모음T" pitchFamily="18" charset="-127"/>
                </a:rPr>
                <a:t>왕자’로 키워짐</a:t>
              </a:r>
              <a:r>
                <a:rPr lang="en-US" altLang="ko-KR" dirty="0">
                  <a:solidFill>
                    <a:schemeClr val="bg1"/>
                  </a:solidFill>
                  <a:latin typeface="휴먼모음T" pitchFamily="18" charset="-127"/>
                  <a:ea typeface="휴먼모음T" pitchFamily="18" charset="-127"/>
                </a:rPr>
                <a:t>. </a:t>
              </a:r>
            </a:p>
          </p:txBody>
        </p:sp>
      </p:grp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3" name="_x245450576" descr="EMB000011ac764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73" y="3429001"/>
            <a:ext cx="4128487" cy="3064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004048" y="6114782"/>
            <a:ext cx="316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latin typeface="휴먼모음T" pitchFamily="18" charset="-127"/>
                <a:ea typeface="휴먼모음T" pitchFamily="18" charset="-127"/>
              </a:rPr>
              <a:t>자료</a:t>
            </a:r>
            <a:r>
              <a:rPr lang="en-US" altLang="ko-KR" sz="1600" dirty="0" smtClean="0">
                <a:latin typeface="휴먼모음T" pitchFamily="18" charset="-127"/>
                <a:ea typeface="휴먼모음T" pitchFamily="18" charset="-127"/>
              </a:rPr>
              <a:t> : </a:t>
            </a:r>
            <a:r>
              <a:rPr lang="en-US" altLang="ko-KR" sz="1600" dirty="0" smtClean="0">
                <a:latin typeface="휴먼모음T" pitchFamily="18" charset="-127"/>
                <a:ea typeface="휴먼모음T" pitchFamily="18" charset="-127"/>
              </a:rPr>
              <a:t>『</a:t>
            </a:r>
            <a:r>
              <a:rPr lang="ko-KR" altLang="en-US" sz="1600" dirty="0" smtClean="0">
                <a:latin typeface="휴먼모음T" pitchFamily="18" charset="-127"/>
                <a:ea typeface="휴먼모음T" pitchFamily="18" charset="-127"/>
              </a:rPr>
              <a:t>연합뉴스</a:t>
            </a:r>
            <a:r>
              <a:rPr lang="en-US" altLang="ko-KR" sz="1600" dirty="0" smtClean="0">
                <a:latin typeface="휴먼모음T" pitchFamily="18" charset="-127"/>
                <a:ea typeface="휴먼모음T" pitchFamily="18" charset="-127"/>
              </a:rPr>
              <a:t>』, 2012/06/10.</a:t>
            </a:r>
            <a:endParaRPr lang="ko-KR" altLang="en-US" sz="1600" dirty="0" smtClean="0">
              <a:latin typeface="휴먼모음T" pitchFamily="18" charset="-127"/>
              <a:ea typeface="휴먼모음T" pitchFamily="18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39"/>
          <p:cNvSpPr/>
          <p:nvPr/>
        </p:nvSpPr>
        <p:spPr bwMode="auto">
          <a:xfrm>
            <a:off x="85130" y="1021014"/>
            <a:ext cx="8663334" cy="5216298"/>
          </a:xfrm>
          <a:custGeom>
            <a:avLst/>
            <a:gdLst>
              <a:gd name="connsiteX0" fmla="*/ 87988 w 17004388"/>
              <a:gd name="connsiteY0" fmla="*/ 4313237 h 4616243"/>
              <a:gd name="connsiteX1" fmla="*/ 87988 w 17004388"/>
              <a:gd name="connsiteY1" fmla="*/ 4256087 h 4616243"/>
              <a:gd name="connsiteX2" fmla="*/ 1002388 w 17004388"/>
              <a:gd name="connsiteY2" fmla="*/ 712787 h 4616243"/>
              <a:gd name="connsiteX3" fmla="*/ 5460088 w 17004388"/>
              <a:gd name="connsiteY3" fmla="*/ 2617787 h 4616243"/>
              <a:gd name="connsiteX4" fmla="*/ 13137238 w 17004388"/>
              <a:gd name="connsiteY4" fmla="*/ 26987 h 4616243"/>
              <a:gd name="connsiteX5" fmla="*/ 17004388 w 17004388"/>
              <a:gd name="connsiteY5" fmla="*/ 4598987 h 4616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004388" h="4616243">
                <a:moveTo>
                  <a:pt x="87988" y="4313237"/>
                </a:moveTo>
                <a:cubicBezTo>
                  <a:pt x="11788" y="4584699"/>
                  <a:pt x="-64412" y="4856162"/>
                  <a:pt x="87988" y="4256087"/>
                </a:cubicBezTo>
                <a:cubicBezTo>
                  <a:pt x="240388" y="3656012"/>
                  <a:pt x="107038" y="985837"/>
                  <a:pt x="1002388" y="712787"/>
                </a:cubicBezTo>
                <a:cubicBezTo>
                  <a:pt x="1897738" y="439737"/>
                  <a:pt x="3437613" y="2732087"/>
                  <a:pt x="5460088" y="2617787"/>
                </a:cubicBezTo>
                <a:cubicBezTo>
                  <a:pt x="7482563" y="2503487"/>
                  <a:pt x="11213188" y="-303213"/>
                  <a:pt x="13137238" y="26987"/>
                </a:cubicBezTo>
                <a:cubicBezTo>
                  <a:pt x="15061288" y="357187"/>
                  <a:pt x="16375738" y="3808412"/>
                  <a:pt x="17004388" y="4598987"/>
                </a:cubicBezTo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51000">
                <a:schemeClr val="tx2">
                  <a:lumMod val="51000"/>
                  <a:alpha val="0"/>
                </a:schemeClr>
              </a:gs>
            </a:gsLst>
            <a:lin ang="5400000" scaled="0"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23528" y="294793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800" b="1" dirty="0" smtClean="0">
                <a:solidFill>
                  <a:srgbClr val="4BACC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목차</a:t>
            </a:r>
            <a:endParaRPr kumimoji="0" lang="ko-KR" altLang="en-US" sz="2800" b="1" dirty="0">
              <a:solidFill>
                <a:srgbClr val="4BACC6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itchFamily="18" charset="-127"/>
              <a:ea typeface="휴먼모음T" pitchFamily="18" charset="-127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351836" y="1196752"/>
            <a:ext cx="3401642" cy="461665"/>
            <a:chOff x="351836" y="1428736"/>
            <a:chExt cx="3401642" cy="461665"/>
          </a:xfrm>
        </p:grpSpPr>
        <p:pic>
          <p:nvPicPr>
            <p:cNvPr id="83" name="그림 8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36" y="1501693"/>
              <a:ext cx="377307" cy="377307"/>
            </a:xfrm>
            <a:prstGeom prst="rect">
              <a:avLst/>
            </a:prstGeom>
          </p:spPr>
        </p:pic>
        <p:sp>
          <p:nvSpPr>
            <p:cNvPr id="84" name="TextBox 83"/>
            <p:cNvSpPr txBox="1"/>
            <p:nvPr/>
          </p:nvSpPr>
          <p:spPr>
            <a:xfrm>
              <a:off x="801150" y="1428736"/>
              <a:ext cx="29523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sz="2400" dirty="0" smtClean="0">
                  <a:solidFill>
                    <a:srgbClr val="1F497D"/>
                  </a:solidFill>
                  <a:latin typeface="휴먼모음T" pitchFamily="18" charset="-127"/>
                  <a:ea typeface="휴먼모음T" pitchFamily="18" charset="-127"/>
                </a:rPr>
                <a:t>1. </a:t>
              </a:r>
              <a:r>
                <a:rPr kumimoji="0" lang="ko-KR" altLang="en-US" sz="2400" dirty="0" smtClean="0">
                  <a:solidFill>
                    <a:srgbClr val="1F497D"/>
                  </a:solidFill>
                  <a:latin typeface="휴먼모음T" pitchFamily="18" charset="-127"/>
                  <a:ea typeface="휴먼모음T" pitchFamily="18" charset="-127"/>
                </a:rPr>
                <a:t>문제의 제기</a:t>
              </a:r>
              <a:endParaRPr kumimoji="0" lang="ko-KR" altLang="en-US" sz="24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351837" y="1772816"/>
            <a:ext cx="8468635" cy="461665"/>
            <a:chOff x="351837" y="1951956"/>
            <a:chExt cx="6415321" cy="461665"/>
          </a:xfrm>
        </p:grpSpPr>
        <p:pic>
          <p:nvPicPr>
            <p:cNvPr id="85" name="그림 8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37" y="2024912"/>
              <a:ext cx="305849" cy="377307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692052" y="1951956"/>
              <a:ext cx="60751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sz="2400" dirty="0" smtClean="0">
                  <a:solidFill>
                    <a:srgbClr val="1F497D"/>
                  </a:solidFill>
                  <a:latin typeface="휴먼모음T" pitchFamily="18" charset="-127"/>
                  <a:ea typeface="휴먼모음T" pitchFamily="18" charset="-127"/>
                </a:rPr>
                <a:t>2. </a:t>
              </a:r>
              <a:r>
                <a:rPr kumimoji="0" lang="ko-KR" altLang="en-US" sz="2400" dirty="0" smtClean="0">
                  <a:solidFill>
                    <a:srgbClr val="1F497D"/>
                  </a:solidFill>
                  <a:latin typeface="휴먼모음T" pitchFamily="18" charset="-127"/>
                  <a:ea typeface="휴먼모음T" pitchFamily="18" charset="-127"/>
                </a:rPr>
                <a:t>북한 후계문제를 둘러싼 혼란의 배경과 북한의 후계자론  </a:t>
              </a:r>
            </a:p>
          </p:txBody>
        </p:sp>
      </p:grpSp>
      <p:grpSp>
        <p:nvGrpSpPr>
          <p:cNvPr id="4" name="그룹 4"/>
          <p:cNvGrpSpPr/>
          <p:nvPr/>
        </p:nvGrpSpPr>
        <p:grpSpPr>
          <a:xfrm>
            <a:off x="351836" y="3068960"/>
            <a:ext cx="8136903" cy="461665"/>
            <a:chOff x="351836" y="2409493"/>
            <a:chExt cx="8136903" cy="461665"/>
          </a:xfrm>
        </p:grpSpPr>
        <p:pic>
          <p:nvPicPr>
            <p:cNvPr id="87" name="그림 8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36" y="2482449"/>
              <a:ext cx="377307" cy="377307"/>
            </a:xfrm>
            <a:prstGeom prst="rect">
              <a:avLst/>
            </a:prstGeom>
          </p:spPr>
        </p:pic>
        <p:sp>
          <p:nvSpPr>
            <p:cNvPr id="88" name="TextBox 87"/>
            <p:cNvSpPr txBox="1"/>
            <p:nvPr/>
          </p:nvSpPr>
          <p:spPr>
            <a:xfrm>
              <a:off x="801149" y="2409493"/>
              <a:ext cx="76875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sz="2400" dirty="0" smtClean="0">
                  <a:solidFill>
                    <a:srgbClr val="1F497D"/>
                  </a:solidFill>
                  <a:latin typeface="휴먼모음T" pitchFamily="18" charset="-127"/>
                  <a:ea typeface="휴먼모음T" pitchFamily="18" charset="-127"/>
                </a:rPr>
                <a:t>4. </a:t>
              </a:r>
              <a:r>
                <a:rPr kumimoji="0" lang="ko-KR" altLang="en-US" sz="2400" dirty="0" smtClean="0">
                  <a:solidFill>
                    <a:srgbClr val="1F497D"/>
                  </a:solidFill>
                  <a:latin typeface="휴먼모음T" pitchFamily="18" charset="-127"/>
                  <a:ea typeface="휴먼모음T" pitchFamily="18" charset="-127"/>
                </a:rPr>
                <a:t>김정은 후계체계의 대내적 공식화와 파워 엘리트 변동</a:t>
              </a:r>
            </a:p>
          </p:txBody>
        </p:sp>
      </p:grpSp>
      <p:cxnSp>
        <p:nvCxnSpPr>
          <p:cNvPr id="91" name="직선 연결선 90"/>
          <p:cNvCxnSpPr/>
          <p:nvPr/>
        </p:nvCxnSpPr>
        <p:spPr>
          <a:xfrm>
            <a:off x="395536" y="908720"/>
            <a:ext cx="4266728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그룹 5"/>
          <p:cNvGrpSpPr/>
          <p:nvPr/>
        </p:nvGrpSpPr>
        <p:grpSpPr>
          <a:xfrm>
            <a:off x="351836" y="3717032"/>
            <a:ext cx="8244407" cy="461665"/>
            <a:chOff x="351836" y="2874499"/>
            <a:chExt cx="8244407" cy="461665"/>
          </a:xfrm>
        </p:grpSpPr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36" y="2947455"/>
              <a:ext cx="377307" cy="377307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801149" y="2874499"/>
              <a:ext cx="77950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sz="2400" dirty="0" smtClean="0">
                  <a:solidFill>
                    <a:srgbClr val="1F497D"/>
                  </a:solidFill>
                  <a:latin typeface="휴먼모음T" pitchFamily="18" charset="-127"/>
                  <a:ea typeface="휴먼모음T" pitchFamily="18" charset="-127"/>
                </a:rPr>
                <a:t>5. </a:t>
              </a:r>
              <a:r>
                <a:rPr kumimoji="0" lang="ko-KR" altLang="en-US" sz="2400" dirty="0" smtClean="0">
                  <a:solidFill>
                    <a:srgbClr val="1F497D"/>
                  </a:solidFill>
                  <a:latin typeface="휴먼모음T" pitchFamily="18" charset="-127"/>
                  <a:ea typeface="휴먼모음T" pitchFamily="18" charset="-127"/>
                </a:rPr>
                <a:t>제</a:t>
              </a:r>
              <a:r>
                <a:rPr kumimoji="0" lang="en-US" altLang="ko-KR" sz="2400" dirty="0" smtClean="0">
                  <a:solidFill>
                    <a:srgbClr val="1F497D"/>
                  </a:solidFill>
                  <a:latin typeface="휴먼모음T" pitchFamily="18" charset="-127"/>
                  <a:ea typeface="휴먼모음T" pitchFamily="18" charset="-127"/>
                </a:rPr>
                <a:t>3</a:t>
              </a:r>
              <a:r>
                <a:rPr kumimoji="0" lang="ko-KR" altLang="en-US" sz="2400" dirty="0" smtClean="0">
                  <a:solidFill>
                    <a:srgbClr val="1F497D"/>
                  </a:solidFill>
                  <a:latin typeface="휴먼모음T" pitchFamily="18" charset="-127"/>
                  <a:ea typeface="휴먼모음T" pitchFamily="18" charset="-127"/>
                </a:rPr>
                <a:t>차 </a:t>
              </a:r>
              <a:r>
                <a:rPr kumimoji="0" lang="ko-KR" altLang="en-US" sz="2400" dirty="0" err="1" smtClean="0">
                  <a:solidFill>
                    <a:srgbClr val="1F497D"/>
                  </a:solidFill>
                  <a:latin typeface="휴먼모음T" pitchFamily="18" charset="-127"/>
                  <a:ea typeface="휴먼모음T" pitchFamily="18" charset="-127"/>
                </a:rPr>
                <a:t>당대표자회와</a:t>
              </a:r>
              <a:r>
                <a:rPr kumimoji="0" lang="ko-KR" altLang="en-US" sz="2400" dirty="0" smtClean="0">
                  <a:solidFill>
                    <a:srgbClr val="1F497D"/>
                  </a:solidFill>
                  <a:latin typeface="휴먼모음T" pitchFamily="18" charset="-127"/>
                  <a:ea typeface="휴먼모음T" pitchFamily="18" charset="-127"/>
                </a:rPr>
                <a:t> 김정일∙김정은 공동통치의 본격화</a:t>
              </a:r>
              <a:r>
                <a:rPr kumimoji="0" lang="en-US" altLang="ko-KR" sz="2400" dirty="0" smtClean="0">
                  <a:solidFill>
                    <a:srgbClr val="1F497D"/>
                  </a:solidFill>
                  <a:latin typeface="휴먼모음T" pitchFamily="18" charset="-127"/>
                  <a:ea typeface="휴먼모음T" pitchFamily="18" charset="-127"/>
                </a:rPr>
                <a:t> </a:t>
              </a:r>
              <a:endParaRPr kumimoji="0" lang="ko-KR" altLang="en-US" sz="20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</p:grpSp>
      <p:grpSp>
        <p:nvGrpSpPr>
          <p:cNvPr id="6" name="그룹 6"/>
          <p:cNvGrpSpPr/>
          <p:nvPr/>
        </p:nvGrpSpPr>
        <p:grpSpPr>
          <a:xfrm>
            <a:off x="351836" y="4365104"/>
            <a:ext cx="8540644" cy="461665"/>
            <a:chOff x="351836" y="3432971"/>
            <a:chExt cx="8540644" cy="461665"/>
          </a:xfrm>
        </p:grpSpPr>
        <p:pic>
          <p:nvPicPr>
            <p:cNvPr id="21" name="그림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36" y="3505926"/>
              <a:ext cx="377307" cy="37730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801148" y="3432971"/>
              <a:ext cx="80913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sz="2400" dirty="0" smtClean="0">
                  <a:solidFill>
                    <a:srgbClr val="1F497D"/>
                  </a:solidFill>
                  <a:latin typeface="휴먼모음T" pitchFamily="18" charset="-127"/>
                  <a:ea typeface="휴먼모음T" pitchFamily="18" charset="-127"/>
                </a:rPr>
                <a:t>6. </a:t>
              </a:r>
              <a:r>
                <a:rPr kumimoji="0" lang="ko-KR" altLang="en-US" sz="2400" dirty="0" smtClean="0">
                  <a:solidFill>
                    <a:srgbClr val="1F497D"/>
                  </a:solidFill>
                  <a:latin typeface="휴먼모음T" pitchFamily="18" charset="-127"/>
                  <a:ea typeface="휴먼모음T" pitchFamily="18" charset="-127"/>
                </a:rPr>
                <a:t>김정일 사망과 김정은 체제의 출범</a:t>
              </a:r>
              <a:endParaRPr kumimoji="0" lang="ko-KR" altLang="en-US" sz="2000" dirty="0" smtClean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</p:grpSp>
      <p:grpSp>
        <p:nvGrpSpPr>
          <p:cNvPr id="7" name="그룹 43"/>
          <p:cNvGrpSpPr/>
          <p:nvPr/>
        </p:nvGrpSpPr>
        <p:grpSpPr>
          <a:xfrm>
            <a:off x="351837" y="2420888"/>
            <a:ext cx="8468635" cy="461665"/>
            <a:chOff x="351837" y="1951956"/>
            <a:chExt cx="6415321" cy="461665"/>
          </a:xfrm>
        </p:grpSpPr>
        <p:pic>
          <p:nvPicPr>
            <p:cNvPr id="45" name="그림 4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37" y="2024912"/>
              <a:ext cx="305849" cy="377307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692052" y="1951956"/>
              <a:ext cx="60751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sz="2400" dirty="0" smtClean="0">
                  <a:solidFill>
                    <a:srgbClr val="1F497D"/>
                  </a:solidFill>
                  <a:latin typeface="휴먼모음T" pitchFamily="18" charset="-127"/>
                  <a:ea typeface="휴먼모음T" pitchFamily="18" charset="-127"/>
                </a:rPr>
                <a:t>3. </a:t>
              </a:r>
              <a:r>
                <a:rPr kumimoji="0" lang="ko-KR" altLang="en-US" sz="2400" dirty="0" smtClean="0">
                  <a:solidFill>
                    <a:srgbClr val="1F497D"/>
                  </a:solidFill>
                  <a:latin typeface="휴먼모음T" pitchFamily="18" charset="-127"/>
                  <a:ea typeface="휴먼모음T" pitchFamily="18" charset="-127"/>
                </a:rPr>
                <a:t>김정일의 가계와 김정은이 후계자로 결정된 배경</a:t>
              </a:r>
            </a:p>
          </p:txBody>
        </p:sp>
      </p:grpSp>
      <p:grpSp>
        <p:nvGrpSpPr>
          <p:cNvPr id="8" name="그룹 22"/>
          <p:cNvGrpSpPr/>
          <p:nvPr/>
        </p:nvGrpSpPr>
        <p:grpSpPr>
          <a:xfrm>
            <a:off x="351836" y="5661248"/>
            <a:ext cx="8540644" cy="461665"/>
            <a:chOff x="351836" y="3432971"/>
            <a:chExt cx="8540644" cy="461665"/>
          </a:xfrm>
        </p:grpSpPr>
        <p:pic>
          <p:nvPicPr>
            <p:cNvPr id="24" name="그림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36" y="3505926"/>
              <a:ext cx="377307" cy="377307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801148" y="3432971"/>
              <a:ext cx="80913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sz="2400" dirty="0" smtClean="0">
                  <a:solidFill>
                    <a:srgbClr val="1F497D"/>
                  </a:solidFill>
                  <a:latin typeface="휴먼모음T" pitchFamily="18" charset="-127"/>
                  <a:ea typeface="휴먼모음T" pitchFamily="18" charset="-127"/>
                </a:rPr>
                <a:t>8. </a:t>
              </a:r>
              <a:r>
                <a:rPr kumimoji="0" lang="ko-KR" altLang="en-US" sz="2400" dirty="0" smtClean="0">
                  <a:solidFill>
                    <a:srgbClr val="1F497D"/>
                  </a:solidFill>
                  <a:latin typeface="휴먼모음T" pitchFamily="18" charset="-127"/>
                  <a:ea typeface="휴먼모음T" pitchFamily="18" charset="-127"/>
                </a:rPr>
                <a:t>맺음말</a:t>
              </a:r>
              <a:endParaRPr kumimoji="0" lang="ko-KR" altLang="en-US" sz="2000" dirty="0" smtClean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</p:grpSp>
      <p:grpSp>
        <p:nvGrpSpPr>
          <p:cNvPr id="26" name="그룹 6"/>
          <p:cNvGrpSpPr/>
          <p:nvPr/>
        </p:nvGrpSpPr>
        <p:grpSpPr>
          <a:xfrm>
            <a:off x="350687" y="5013176"/>
            <a:ext cx="8540644" cy="461665"/>
            <a:chOff x="351836" y="3432971"/>
            <a:chExt cx="8540644" cy="461665"/>
          </a:xfrm>
        </p:grpSpPr>
        <p:pic>
          <p:nvPicPr>
            <p:cNvPr id="27" name="그림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36" y="3505926"/>
              <a:ext cx="377307" cy="377307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01148" y="3432971"/>
              <a:ext cx="80913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sz="2400" dirty="0" smtClean="0">
                  <a:solidFill>
                    <a:srgbClr val="1F497D"/>
                  </a:solidFill>
                  <a:latin typeface="휴먼모음T" pitchFamily="18" charset="-127"/>
                  <a:ea typeface="휴먼모음T" pitchFamily="18" charset="-127"/>
                </a:rPr>
                <a:t>7. </a:t>
              </a:r>
              <a:r>
                <a:rPr kumimoji="0" lang="ko-KR" altLang="en-US" sz="2400" dirty="0" smtClean="0">
                  <a:solidFill>
                    <a:srgbClr val="1F497D"/>
                  </a:solidFill>
                  <a:latin typeface="휴먼모음T" pitchFamily="18" charset="-127"/>
                  <a:ea typeface="휴먼모음T" pitchFamily="18" charset="-127"/>
                </a:rPr>
                <a:t>김정은 시대 북한의 파워 엘리트 변동</a:t>
              </a:r>
              <a:endParaRPr kumimoji="0" lang="ko-KR" altLang="en-US" sz="2000" dirty="0" smtClean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0913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_x111005856" descr="EMB0000082403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849" y="1844824"/>
            <a:ext cx="5595303" cy="2320125"/>
          </a:xfrm>
          <a:prstGeom prst="rect">
            <a:avLst/>
          </a:prstGeom>
          <a:noFill/>
        </p:spPr>
      </p:pic>
      <p:cxnSp>
        <p:nvCxnSpPr>
          <p:cNvPr id="6" name="직선 연결선 5"/>
          <p:cNvCxnSpPr/>
          <p:nvPr/>
        </p:nvCxnSpPr>
        <p:spPr>
          <a:xfrm>
            <a:off x="323528" y="980728"/>
            <a:ext cx="8352928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012160" y="3429000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atin typeface="휴먼모음T" pitchFamily="18" charset="-127"/>
                <a:ea typeface="휴먼모음T" pitchFamily="18" charset="-127"/>
              </a:rPr>
              <a:t>&lt;</a:t>
            </a:r>
            <a:r>
              <a:rPr lang="ko-KR" altLang="en-US" sz="1600" dirty="0" smtClean="0">
                <a:latin typeface="휴먼모음T" pitchFamily="18" charset="-127"/>
                <a:ea typeface="휴먼모음T" pitchFamily="18" charset="-127"/>
              </a:rPr>
              <a:t>김정은의 스위스 </a:t>
            </a:r>
            <a:r>
              <a:rPr lang="ko-KR" altLang="en-US" sz="1600" dirty="0" err="1" smtClean="0">
                <a:latin typeface="휴먼모음T" pitchFamily="18" charset="-127"/>
                <a:ea typeface="휴먼모음T" pitchFamily="18" charset="-127"/>
              </a:rPr>
              <a:t>베른</a:t>
            </a:r>
            <a:r>
              <a:rPr lang="ko-KR" altLang="en-US" sz="1600" dirty="0" smtClean="0">
                <a:latin typeface="휴먼모음T" pitchFamily="18" charset="-127"/>
                <a:ea typeface="휴먼모음T" pitchFamily="18" charset="-127"/>
              </a:rPr>
              <a:t> </a:t>
            </a:r>
            <a:endParaRPr lang="en-US" altLang="ko-KR" sz="1600" dirty="0" smtClean="0">
              <a:latin typeface="휴먼모음T" pitchFamily="18" charset="-127"/>
              <a:ea typeface="휴먼모음T" pitchFamily="18" charset="-127"/>
            </a:endParaRPr>
          </a:p>
          <a:p>
            <a:r>
              <a:rPr lang="ko-KR" altLang="en-US" sz="1600" dirty="0" smtClean="0">
                <a:latin typeface="휴먼모음T" pitchFamily="18" charset="-127"/>
                <a:ea typeface="휴먼모음T" pitchFamily="18" charset="-127"/>
              </a:rPr>
              <a:t>유학 </a:t>
            </a:r>
            <a:r>
              <a:rPr lang="ko-KR" altLang="en-US" sz="1600" dirty="0" smtClean="0">
                <a:latin typeface="휴먼모음T" pitchFamily="18" charset="-127"/>
                <a:ea typeface="휴먼모음T" pitchFamily="18" charset="-127"/>
              </a:rPr>
              <a:t>시절 사진</a:t>
            </a:r>
            <a:r>
              <a:rPr lang="en-US" altLang="ko-KR" sz="1600" dirty="0" smtClean="0">
                <a:latin typeface="휴먼모음T" pitchFamily="18" charset="-127"/>
                <a:ea typeface="휴먼모음T" pitchFamily="18" charset="-127"/>
              </a:rPr>
              <a:t>&gt;</a:t>
            </a:r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323528" y="418654"/>
            <a:ext cx="6963116" cy="634082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>
              <a:buNone/>
            </a:pPr>
            <a:r>
              <a:rPr lang="en-US" altLang="ko-KR" sz="2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3-4. </a:t>
            </a:r>
            <a:r>
              <a:rPr lang="ko-KR" altLang="en-US" sz="2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김정은의 성장과정과 후계자로 결정된 배경 </a:t>
            </a:r>
            <a:r>
              <a:rPr lang="en-US" altLang="ko-KR" sz="2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(2)</a:t>
            </a:r>
          </a:p>
        </p:txBody>
      </p:sp>
      <p:grpSp>
        <p:nvGrpSpPr>
          <p:cNvPr id="8" name="그룹 77"/>
          <p:cNvGrpSpPr/>
          <p:nvPr/>
        </p:nvGrpSpPr>
        <p:grpSpPr>
          <a:xfrm>
            <a:off x="162564" y="1196752"/>
            <a:ext cx="8858280" cy="498356"/>
            <a:chOff x="458366" y="3240242"/>
            <a:chExt cx="2519403" cy="598716"/>
          </a:xfrm>
        </p:grpSpPr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8366" y="3240242"/>
              <a:ext cx="2519403" cy="59871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10210" y="3317746"/>
              <a:ext cx="2345661" cy="443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Wingdings" pitchFamily="2" charset="2"/>
                <a:buChar char="§"/>
              </a:pPr>
              <a:r>
                <a:rPr lang="en-US" altLang="ko-KR" dirty="0">
                  <a:solidFill>
                    <a:schemeClr val="bg1"/>
                  </a:solidFill>
                  <a:latin typeface="휴먼모음T" pitchFamily="18" charset="-127"/>
                  <a:ea typeface="휴먼모음T" pitchFamily="18" charset="-127"/>
                </a:rPr>
                <a:t>1996 </a:t>
              </a:r>
              <a:r>
                <a:rPr lang="ko-KR" altLang="en-US" dirty="0">
                  <a:solidFill>
                    <a:schemeClr val="bg1"/>
                  </a:solidFill>
                  <a:latin typeface="휴먼모음T" pitchFamily="18" charset="-127"/>
                  <a:ea typeface="휴먼모음T" pitchFamily="18" charset="-127"/>
                </a:rPr>
                <a:t>여름</a:t>
              </a:r>
              <a:r>
                <a:rPr lang="en-US" altLang="ko-KR" dirty="0">
                  <a:solidFill>
                    <a:schemeClr val="bg1"/>
                  </a:solidFill>
                  <a:latin typeface="휴먼모음T" pitchFamily="18" charset="-127"/>
                  <a:ea typeface="휴먼모음T" pitchFamily="18" charset="-127"/>
                </a:rPr>
                <a:t>~2001.1, </a:t>
              </a:r>
              <a:r>
                <a:rPr lang="ko-KR" altLang="en-US" dirty="0">
                  <a:solidFill>
                    <a:schemeClr val="bg1"/>
                  </a:solidFill>
                  <a:latin typeface="휴먼모음T" pitchFamily="18" charset="-127"/>
                  <a:ea typeface="휴먼모음T" pitchFamily="18" charset="-127"/>
                </a:rPr>
                <a:t>스위스 </a:t>
              </a:r>
              <a:r>
                <a:rPr lang="ko-KR" altLang="en-US" dirty="0" smtClean="0">
                  <a:solidFill>
                    <a:schemeClr val="bg1"/>
                  </a:solidFill>
                  <a:latin typeface="휴먼모음T" pitchFamily="18" charset="-127"/>
                  <a:ea typeface="휴먼모음T" pitchFamily="18" charset="-127"/>
                </a:rPr>
                <a:t>유학</a:t>
              </a:r>
              <a:endParaRPr lang="ko-KR" altLang="en-US" dirty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</p:grpSp>
      <p:sp>
        <p:nvSpPr>
          <p:cNvPr id="12" name="직사각형 11"/>
          <p:cNvSpPr/>
          <p:nvPr/>
        </p:nvSpPr>
        <p:spPr>
          <a:xfrm>
            <a:off x="433762" y="4911139"/>
            <a:ext cx="8089745" cy="1647486"/>
          </a:xfrm>
          <a:prstGeom prst="rect">
            <a:avLst/>
          </a:prstGeom>
          <a:noFill/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itchFamily="2" charset="2"/>
              <a:buChar char="§"/>
            </a:pP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그러나 김정철이 김정일의 뒤를 이을 정치적 능력을 보여주지 못함에 따라 김정일의 마음이 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3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남 김정은에게로 기울었음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ko-KR" altLang="en-US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고영희 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생존 시 북한 엘리트들이 참석하는 각종 연회 참석 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ko-KR" altLang="en-US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고영희가 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김정은을 후계자로 내세우기 위해 측근을 동원하여 김정일 설득 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ko-KR" altLang="en-US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고영희 </a:t>
            </a:r>
            <a:r>
              <a:rPr lang="ko-KR" altLang="en-US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생존시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김정일의 군부대 방문 동행</a:t>
            </a:r>
          </a:p>
        </p:txBody>
      </p:sp>
      <p:grpSp>
        <p:nvGrpSpPr>
          <p:cNvPr id="13" name="그룹 16"/>
          <p:cNvGrpSpPr/>
          <p:nvPr/>
        </p:nvGrpSpPr>
        <p:grpSpPr>
          <a:xfrm>
            <a:off x="107504" y="4365104"/>
            <a:ext cx="8858280" cy="695366"/>
            <a:chOff x="458366" y="3240242"/>
            <a:chExt cx="2519403" cy="352906"/>
          </a:xfrm>
        </p:grpSpPr>
        <p:pic>
          <p:nvPicPr>
            <p:cNvPr id="14" name="그림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8366" y="3240242"/>
              <a:ext cx="2519403" cy="334418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10210" y="3265128"/>
              <a:ext cx="2364791" cy="328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Wingdings" pitchFamily="2" charset="2"/>
                <a:buChar char="§"/>
              </a:pPr>
              <a:r>
                <a:rPr lang="ko-KR" altLang="en-US" dirty="0">
                  <a:solidFill>
                    <a:schemeClr val="bg1"/>
                  </a:solidFill>
                  <a:latin typeface="휴먼모음T" pitchFamily="18" charset="-127"/>
                  <a:ea typeface="휴먼모음T" pitchFamily="18" charset="-127"/>
                </a:rPr>
                <a:t>후계자로 최종 결정된 것은 김정은이지만</a:t>
              </a:r>
              <a:r>
                <a:rPr lang="en-US" altLang="ko-KR" dirty="0">
                  <a:solidFill>
                    <a:schemeClr val="bg1"/>
                  </a:solidFill>
                  <a:latin typeface="휴먼모음T" pitchFamily="18" charset="-127"/>
                  <a:ea typeface="휴먼모음T" pitchFamily="18" charset="-127"/>
                </a:rPr>
                <a:t>, 2000</a:t>
              </a:r>
              <a:r>
                <a:rPr lang="ko-KR" altLang="en-US" dirty="0">
                  <a:solidFill>
                    <a:schemeClr val="bg1"/>
                  </a:solidFill>
                  <a:latin typeface="휴먼모음T" pitchFamily="18" charset="-127"/>
                  <a:ea typeface="휴먼모음T" pitchFamily="18" charset="-127"/>
                </a:rPr>
                <a:t>년대 상반기까지만 해도 차남 김정철이 후계자로 결정될 가능성이 상대적으로 더 높았던 것으로 알려졌음</a:t>
              </a:r>
              <a:r>
                <a:rPr lang="en-US" altLang="ko-KR" dirty="0">
                  <a:solidFill>
                    <a:schemeClr val="bg1"/>
                  </a:solidFill>
                  <a:latin typeface="휴먼모음T" pitchFamily="18" charset="-127"/>
                  <a:ea typeface="휴먼모음T" pitchFamily="18" charset="-127"/>
                </a:rPr>
                <a:t>. 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/>
          <p:cNvSpPr/>
          <p:nvPr/>
        </p:nvSpPr>
        <p:spPr>
          <a:xfrm>
            <a:off x="586711" y="3016472"/>
            <a:ext cx="8089745" cy="3272400"/>
          </a:xfrm>
          <a:prstGeom prst="rect">
            <a:avLst/>
          </a:prstGeom>
          <a:noFill/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itchFamily="2" charset="2"/>
              <a:buChar char="§"/>
            </a:pP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김정은은 스위스 </a:t>
            </a:r>
            <a:r>
              <a:rPr lang="ko-KR" altLang="en-US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베른에서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2001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년에 귀국한 후 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2002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년부터 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2006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12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월까지 군 간부 양성기관인 </a:t>
            </a:r>
            <a:r>
              <a:rPr lang="ko-KR" altLang="en-US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김일성군사종합대학에서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군사학을 공부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보병지휘관 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3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년제와 연구년 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년제 수학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), 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김정일의 </a:t>
            </a:r>
            <a:r>
              <a:rPr lang="ko-KR" altLang="en-US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선군정치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계승에 필요한 자질 습득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en-US" altLang="ko-KR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2009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5~6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월경 작성되어 북한 군대에서 학습된 것으로 추정되는 대외비 문건인 「존경하는 김정은 대장동지의 위대성 교양자료」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이하 「위대성 교양자료」로 약칭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)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는 “의미 깊은 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2006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12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월 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24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일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존경하는 김정은 대장 동지는 </a:t>
            </a:r>
            <a:r>
              <a:rPr lang="ko-KR" altLang="en-US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김일성군사종합대학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졸업증서와 기장이 기여된 자리에서 주체의 </a:t>
            </a:r>
            <a:r>
              <a:rPr lang="ko-KR" altLang="en-US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선군혁명위업을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빛나게 이으실 것을 바라시었다”고 언급하고 있음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ko-KR" altLang="en-US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북한이 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김정은의 졸업식 날과 ‘주체의 </a:t>
            </a:r>
            <a:r>
              <a:rPr lang="ko-KR" altLang="en-US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선군혁명위업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계승’ 의지를 연결시키고 있는 것은 이때가 김정은이 김정일의 후계자로 내정되는 결정적인 순간이었음을 시사하는 것임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</p:txBody>
      </p:sp>
      <p:cxnSp>
        <p:nvCxnSpPr>
          <p:cNvPr id="6" name="직선 연결선 5"/>
          <p:cNvCxnSpPr/>
          <p:nvPr/>
        </p:nvCxnSpPr>
        <p:spPr>
          <a:xfrm>
            <a:off x="323528" y="980728"/>
            <a:ext cx="8352928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그룹 1"/>
          <p:cNvGrpSpPr/>
          <p:nvPr/>
        </p:nvGrpSpPr>
        <p:grpSpPr>
          <a:xfrm>
            <a:off x="285720" y="1138949"/>
            <a:ext cx="8858280" cy="1216925"/>
            <a:chOff x="285720" y="1052739"/>
            <a:chExt cx="8858280" cy="1216925"/>
          </a:xfrm>
        </p:grpSpPr>
        <p:pic>
          <p:nvPicPr>
            <p:cNvPr id="76" name="그림 7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5720" y="1052739"/>
              <a:ext cx="8858280" cy="1167074"/>
            </a:xfrm>
            <a:prstGeom prst="rect">
              <a:avLst/>
            </a:prstGeom>
          </p:spPr>
        </p:pic>
        <p:sp>
          <p:nvSpPr>
            <p:cNvPr id="77" name="TextBox 76"/>
            <p:cNvSpPr txBox="1"/>
            <p:nvPr/>
          </p:nvSpPr>
          <p:spPr>
            <a:xfrm>
              <a:off x="452429" y="1138949"/>
              <a:ext cx="8095124" cy="1130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Wingdings" pitchFamily="2" charset="2"/>
                <a:buChar char="§"/>
              </a:pPr>
              <a:r>
                <a:rPr lang="ko-KR" altLang="en-US" dirty="0" smtClean="0">
                  <a:solidFill>
                    <a:schemeClr val="bg1"/>
                  </a:solidFill>
                  <a:latin typeface="휴먼모음T" pitchFamily="18" charset="-127"/>
                  <a:ea typeface="휴먼모음T" pitchFamily="18" charset="-127"/>
                </a:rPr>
                <a:t> 한국의 </a:t>
              </a:r>
              <a:r>
                <a:rPr lang="ko-KR" altLang="en-US" dirty="0">
                  <a:solidFill>
                    <a:schemeClr val="bg1"/>
                  </a:solidFill>
                  <a:latin typeface="휴먼모음T" pitchFamily="18" charset="-127"/>
                  <a:ea typeface="휴먼모음T" pitchFamily="18" charset="-127"/>
                </a:rPr>
                <a:t>정보기관들은 이미 </a:t>
              </a:r>
              <a:r>
                <a:rPr lang="en-US" altLang="ko-KR" dirty="0">
                  <a:solidFill>
                    <a:schemeClr val="bg1"/>
                  </a:solidFill>
                  <a:latin typeface="휴먼모음T" pitchFamily="18" charset="-127"/>
                  <a:ea typeface="휴먼모음T" pitchFamily="18" charset="-127"/>
                </a:rPr>
                <a:t>2006</a:t>
              </a:r>
              <a:r>
                <a:rPr lang="ko-KR" altLang="en-US" dirty="0">
                  <a:solidFill>
                    <a:schemeClr val="bg1"/>
                  </a:solidFill>
                  <a:latin typeface="휴먼모음T" pitchFamily="18" charset="-127"/>
                  <a:ea typeface="휴먼모음T" pitchFamily="18" charset="-127"/>
                </a:rPr>
                <a:t>년 초부터 “대북 소식통의 정보를 감안할 때 김 위원장에게서 가장 많은 총애를 받고 있고 자질과 리더십에서 우수한 김정은을 후계자로 지목할 가능성이 높다”고 판단하기 시작했음</a:t>
              </a:r>
              <a:r>
                <a:rPr lang="en-US" altLang="ko-KR" dirty="0">
                  <a:solidFill>
                    <a:schemeClr val="bg1"/>
                  </a:solidFill>
                  <a:latin typeface="휴먼모음T" pitchFamily="18" charset="-127"/>
                  <a:ea typeface="휴먼모음T" pitchFamily="18" charset="-127"/>
                </a:rPr>
                <a:t>. </a:t>
              </a:r>
            </a:p>
          </p:txBody>
        </p:sp>
      </p:grpSp>
      <p:grpSp>
        <p:nvGrpSpPr>
          <p:cNvPr id="3" name="그룹 77"/>
          <p:cNvGrpSpPr/>
          <p:nvPr/>
        </p:nvGrpSpPr>
        <p:grpSpPr>
          <a:xfrm>
            <a:off x="285720" y="2402370"/>
            <a:ext cx="8858280" cy="705130"/>
            <a:chOff x="458366" y="3240242"/>
            <a:chExt cx="2519403" cy="598716"/>
          </a:xfrm>
        </p:grpSpPr>
        <p:pic>
          <p:nvPicPr>
            <p:cNvPr id="80" name="그림 7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8366" y="3240242"/>
              <a:ext cx="2519403" cy="598716"/>
            </a:xfrm>
            <a:prstGeom prst="rect">
              <a:avLst/>
            </a:prstGeom>
          </p:spPr>
        </p:pic>
        <p:sp>
          <p:nvSpPr>
            <p:cNvPr id="81" name="TextBox 80"/>
            <p:cNvSpPr txBox="1"/>
            <p:nvPr/>
          </p:nvSpPr>
          <p:spPr>
            <a:xfrm>
              <a:off x="510210" y="3395249"/>
              <a:ext cx="2345661" cy="443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§"/>
              </a:pPr>
              <a:r>
                <a:rPr lang="ko-KR" altLang="en-US" dirty="0" smtClean="0">
                  <a:solidFill>
                    <a:schemeClr val="bg1"/>
                  </a:solidFill>
                  <a:latin typeface="휴먼모음T" pitchFamily="18" charset="-127"/>
                  <a:ea typeface="휴먼모음T" pitchFamily="18" charset="-127"/>
                </a:rPr>
                <a:t>김정은이 </a:t>
              </a:r>
              <a:r>
                <a:rPr lang="ko-KR" altLang="en-US" dirty="0">
                  <a:solidFill>
                    <a:schemeClr val="bg1"/>
                  </a:solidFill>
                  <a:latin typeface="휴먼모음T" pitchFamily="18" charset="-127"/>
                  <a:ea typeface="휴먼모음T" pitchFamily="18" charset="-127"/>
                </a:rPr>
                <a:t>친형 김정철 대신 후계자로 내정된 시점은 </a:t>
              </a:r>
              <a:r>
                <a:rPr lang="en-US" altLang="ko-KR" dirty="0">
                  <a:solidFill>
                    <a:schemeClr val="bg1"/>
                  </a:solidFill>
                  <a:latin typeface="휴먼모음T" pitchFamily="18" charset="-127"/>
                  <a:ea typeface="휴먼모음T" pitchFamily="18" charset="-127"/>
                </a:rPr>
                <a:t>2006</a:t>
              </a:r>
              <a:r>
                <a:rPr lang="ko-KR" altLang="en-US" dirty="0">
                  <a:solidFill>
                    <a:schemeClr val="bg1"/>
                  </a:solidFill>
                  <a:latin typeface="휴먼모음T" pitchFamily="18" charset="-127"/>
                  <a:ea typeface="휴먼모음T" pitchFamily="18" charset="-127"/>
                </a:rPr>
                <a:t>년 말경으로 보임</a:t>
              </a:r>
              <a:r>
                <a:rPr lang="en-US" altLang="ko-KR" dirty="0">
                  <a:solidFill>
                    <a:schemeClr val="bg1"/>
                  </a:solidFill>
                  <a:latin typeface="휴먼모음T" pitchFamily="18" charset="-127"/>
                  <a:ea typeface="휴먼모음T" pitchFamily="18" charset="-127"/>
                </a:rPr>
                <a:t>. </a:t>
              </a:r>
            </a:p>
          </p:txBody>
        </p:sp>
      </p:grpSp>
      <p:sp>
        <p:nvSpPr>
          <p:cNvPr id="14" name="제목 1"/>
          <p:cNvSpPr txBox="1">
            <a:spLocks/>
          </p:cNvSpPr>
          <p:nvPr/>
        </p:nvSpPr>
        <p:spPr>
          <a:xfrm>
            <a:off x="323528" y="418654"/>
            <a:ext cx="6963116" cy="634082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>
              <a:buNone/>
            </a:pPr>
            <a:r>
              <a:rPr lang="en-US" altLang="ko-KR" sz="2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3-4. </a:t>
            </a:r>
            <a:r>
              <a:rPr lang="ko-KR" altLang="en-US" sz="2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김정은의 성장과정과 후계자로 결정된 배경 </a:t>
            </a:r>
            <a:r>
              <a:rPr lang="en-US" altLang="ko-KR" sz="2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332179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/>
          <p:cNvSpPr/>
          <p:nvPr/>
        </p:nvSpPr>
        <p:spPr>
          <a:xfrm>
            <a:off x="545728" y="2653622"/>
            <a:ext cx="8089745" cy="3638572"/>
          </a:xfrm>
          <a:prstGeom prst="rect">
            <a:avLst/>
          </a:prstGeom>
          <a:noFill/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ko-KR" altLang="en-US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이 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문건은 또한 김정일도 이 작전지도를 보고 “작전계획이 아주 창조적이고 착상이 기발하여 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1~2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번 감복한 것이 아니라고 의미 있게 말씀하셨다”고 언급하고 있음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ko-KR" altLang="en-US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김정은이 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이처럼 첨단정보를 가지고 작전지도를 만들 수 있었던 것은 그가 김정일의 아들로서 특권적 지위를 누리고 있었음을 보여주는 것임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ko-KR" altLang="en-US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김정은이 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이 같은 ‘작품’을 만들어냈다는 것은 그가 김정일에게 인정받기 위해 군 간부들과 동료들을 동원할 수 있는 정치적 수완을 가지고 있었음을 시사하는 것임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.</a:t>
            </a:r>
          </a:p>
        </p:txBody>
      </p:sp>
      <p:cxnSp>
        <p:nvCxnSpPr>
          <p:cNvPr id="6" name="직선 연결선 5"/>
          <p:cNvCxnSpPr/>
          <p:nvPr/>
        </p:nvCxnSpPr>
        <p:spPr>
          <a:xfrm>
            <a:off x="323528" y="980728"/>
            <a:ext cx="8352928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그룹 1"/>
          <p:cNvGrpSpPr/>
          <p:nvPr/>
        </p:nvGrpSpPr>
        <p:grpSpPr>
          <a:xfrm>
            <a:off x="285720" y="1345224"/>
            <a:ext cx="8858280" cy="1435704"/>
            <a:chOff x="285720" y="1052738"/>
            <a:chExt cx="8858280" cy="1497963"/>
          </a:xfrm>
        </p:grpSpPr>
        <p:pic>
          <p:nvPicPr>
            <p:cNvPr id="76" name="그림 7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5720" y="1052738"/>
              <a:ext cx="8858280" cy="1497963"/>
            </a:xfrm>
            <a:prstGeom prst="rect">
              <a:avLst/>
            </a:prstGeom>
          </p:spPr>
        </p:pic>
        <p:sp>
          <p:nvSpPr>
            <p:cNvPr id="77" name="TextBox 76"/>
            <p:cNvSpPr txBox="1"/>
            <p:nvPr/>
          </p:nvSpPr>
          <p:spPr>
            <a:xfrm>
              <a:off x="452430" y="1201555"/>
              <a:ext cx="8095124" cy="1252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Wingdings" pitchFamily="2" charset="2"/>
                <a:buChar char="§"/>
              </a:pPr>
              <a:r>
                <a:rPr lang="ko-KR" altLang="en-US" dirty="0">
                  <a:solidFill>
                    <a:schemeClr val="bg1"/>
                  </a:solidFill>
                  <a:latin typeface="휴먼모음T" pitchFamily="18" charset="-127"/>
                  <a:ea typeface="휴먼모음T" pitchFamily="18" charset="-127"/>
                </a:rPr>
                <a:t>「위대성 교양자료」는 </a:t>
              </a:r>
              <a:r>
                <a:rPr lang="en-US" altLang="ko-KR" dirty="0">
                  <a:solidFill>
                    <a:schemeClr val="bg1"/>
                  </a:solidFill>
                  <a:latin typeface="휴먼모음T" pitchFamily="18" charset="-127"/>
                  <a:ea typeface="휴먼모음T" pitchFamily="18" charset="-127"/>
                </a:rPr>
                <a:t>2006</a:t>
              </a:r>
              <a:r>
                <a:rPr lang="ko-KR" altLang="en-US" dirty="0">
                  <a:solidFill>
                    <a:schemeClr val="bg1"/>
                  </a:solidFill>
                  <a:latin typeface="휴먼모음T" pitchFamily="18" charset="-127"/>
                  <a:ea typeface="휴먼모음T" pitchFamily="18" charset="-127"/>
                </a:rPr>
                <a:t>년 </a:t>
              </a:r>
              <a:r>
                <a:rPr lang="en-US" altLang="ko-KR" dirty="0">
                  <a:solidFill>
                    <a:schemeClr val="bg1"/>
                  </a:solidFill>
                  <a:latin typeface="휴먼모음T" pitchFamily="18" charset="-127"/>
                  <a:ea typeface="휴먼모음T" pitchFamily="18" charset="-127"/>
                </a:rPr>
                <a:t>12</a:t>
              </a:r>
              <a:r>
                <a:rPr lang="ko-KR" altLang="en-US" dirty="0">
                  <a:solidFill>
                    <a:schemeClr val="bg1"/>
                  </a:solidFill>
                  <a:latin typeface="휴먼모음T" pitchFamily="18" charset="-127"/>
                  <a:ea typeface="휴먼모음T" pitchFamily="18" charset="-127"/>
                </a:rPr>
                <a:t>월 </a:t>
              </a:r>
              <a:r>
                <a:rPr lang="en-US" altLang="ko-KR" dirty="0">
                  <a:solidFill>
                    <a:schemeClr val="bg1"/>
                  </a:solidFill>
                  <a:latin typeface="휴먼모음T" pitchFamily="18" charset="-127"/>
                  <a:ea typeface="휴먼모음T" pitchFamily="18" charset="-127"/>
                </a:rPr>
                <a:t>24</a:t>
              </a:r>
              <a:r>
                <a:rPr lang="ko-KR" altLang="en-US" dirty="0">
                  <a:solidFill>
                    <a:schemeClr val="bg1"/>
                  </a:solidFill>
                  <a:latin typeface="휴먼모음T" pitchFamily="18" charset="-127"/>
                  <a:ea typeface="휴먼모음T" pitchFamily="18" charset="-127"/>
                </a:rPr>
                <a:t>일 인민군 지휘성원 모두가 김정은이 북한에서 최초로 인공위성 자료와 </a:t>
              </a:r>
              <a:r>
                <a:rPr lang="en-US" altLang="ko-KR" dirty="0">
                  <a:solidFill>
                    <a:schemeClr val="bg1"/>
                  </a:solidFill>
                  <a:latin typeface="휴먼모음T" pitchFamily="18" charset="-127"/>
                  <a:ea typeface="휴먼모음T" pitchFamily="18" charset="-127"/>
                </a:rPr>
                <a:t>GPS</a:t>
              </a:r>
              <a:r>
                <a:rPr lang="ko-KR" altLang="en-US" dirty="0">
                  <a:solidFill>
                    <a:schemeClr val="bg1"/>
                  </a:solidFill>
                  <a:latin typeface="휴먼모음T" pitchFamily="18" charset="-127"/>
                  <a:ea typeface="휴먼모음T" pitchFamily="18" charset="-127"/>
                </a:rPr>
                <a:t>수신기 좌표를 이용해 만든 작전지도를 보고 “위대한 수령님과 경애하는 장군님의 군사전략사상이 빛나게 구현된 </a:t>
              </a:r>
              <a:r>
                <a:rPr lang="ko-KR" altLang="en-US" dirty="0" smtClean="0">
                  <a:solidFill>
                    <a:schemeClr val="bg1"/>
                  </a:solidFill>
                  <a:latin typeface="휴먼모음T" pitchFamily="18" charset="-127"/>
                  <a:ea typeface="휴먼모음T" pitchFamily="18" charset="-127"/>
                </a:rPr>
                <a:t>기상천외하고 </a:t>
              </a:r>
              <a:r>
                <a:rPr lang="ko-KR" altLang="en-US" dirty="0" err="1" smtClean="0">
                  <a:solidFill>
                    <a:schemeClr val="bg1"/>
                  </a:solidFill>
                  <a:latin typeface="휴먼모음T" pitchFamily="18" charset="-127"/>
                  <a:ea typeface="휴먼모음T" pitchFamily="18" charset="-127"/>
                </a:rPr>
                <a:t>천변만화하는</a:t>
              </a:r>
              <a:r>
                <a:rPr lang="ko-KR" altLang="en-US" dirty="0" smtClean="0">
                  <a:solidFill>
                    <a:schemeClr val="bg1"/>
                  </a:solidFill>
                  <a:latin typeface="휴먼모음T" pitchFamily="18" charset="-127"/>
                  <a:ea typeface="휴먼모음T" pitchFamily="18" charset="-127"/>
                </a:rPr>
                <a:t> </a:t>
              </a:r>
              <a:r>
                <a:rPr lang="ko-KR" altLang="en-US" dirty="0">
                  <a:solidFill>
                    <a:schemeClr val="bg1"/>
                  </a:solidFill>
                  <a:latin typeface="휴먼모음T" pitchFamily="18" charset="-127"/>
                  <a:ea typeface="휴먼모음T" pitchFamily="18" charset="-127"/>
                </a:rPr>
                <a:t>만점 계획에 경탄을 금할 수 없었다”고 주장하고 있음</a:t>
              </a:r>
              <a:r>
                <a:rPr lang="en-US" altLang="ko-KR" dirty="0">
                  <a:solidFill>
                    <a:schemeClr val="bg1"/>
                  </a:solidFill>
                  <a:latin typeface="휴먼모음T" pitchFamily="18" charset="-127"/>
                  <a:ea typeface="휴먼모음T" pitchFamily="18" charset="-127"/>
                </a:rPr>
                <a:t>. </a:t>
              </a:r>
            </a:p>
          </p:txBody>
        </p:sp>
      </p:grpSp>
      <p:sp>
        <p:nvSpPr>
          <p:cNvPr id="11" name="제목 1"/>
          <p:cNvSpPr txBox="1">
            <a:spLocks/>
          </p:cNvSpPr>
          <p:nvPr/>
        </p:nvSpPr>
        <p:spPr>
          <a:xfrm>
            <a:off x="323528" y="418654"/>
            <a:ext cx="6963116" cy="634082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>
              <a:buNone/>
            </a:pPr>
            <a:r>
              <a:rPr lang="en-US" altLang="ko-KR" sz="2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3-4. </a:t>
            </a:r>
            <a:r>
              <a:rPr lang="ko-KR" altLang="en-US" sz="2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김정은의 성장과정과 후계자로 결정된 배경 </a:t>
            </a:r>
            <a:r>
              <a:rPr lang="en-US" altLang="ko-KR" sz="2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(4)</a:t>
            </a:r>
          </a:p>
        </p:txBody>
      </p:sp>
    </p:spTree>
    <p:extLst>
      <p:ext uri="{BB962C8B-B14F-4D97-AF65-F5344CB8AC3E}">
        <p14:creationId xmlns:p14="http://schemas.microsoft.com/office/powerpoint/2010/main" val="259330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직선 연결선 2"/>
          <p:cNvCxnSpPr/>
          <p:nvPr/>
        </p:nvCxnSpPr>
        <p:spPr>
          <a:xfrm>
            <a:off x="323528" y="980728"/>
            <a:ext cx="8352928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모서리가 둥근 직사각형 8"/>
          <p:cNvSpPr/>
          <p:nvPr/>
        </p:nvSpPr>
        <p:spPr>
          <a:xfrm>
            <a:off x="1547664" y="1069868"/>
            <a:ext cx="7366114" cy="78581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metal"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내    용</a:t>
            </a:r>
            <a:endParaRPr lang="en-US" altLang="ko-KR" sz="2000" dirty="0" smtClean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1" name="모서리가 둥근 직사각형 10"/>
          <p:cNvSpPr/>
          <p:nvPr/>
        </p:nvSpPr>
        <p:spPr>
          <a:xfrm>
            <a:off x="1547664" y="1927124"/>
            <a:ext cx="7366114" cy="4598220"/>
          </a:xfrm>
          <a:prstGeom prst="roundRect">
            <a:avLst>
              <a:gd name="adj" fmla="val 6547"/>
            </a:avLst>
          </a:prstGeom>
          <a:solidFill>
            <a:schemeClr val="bg1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metal"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ts val="3300"/>
              </a:lnSpc>
              <a:buFont typeface="Wingdings" pitchFamily="2" charset="2"/>
              <a:buChar char="§"/>
            </a:pP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김정은이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태어난 평북 창성의 관저를 사적지로 지정 </a:t>
            </a:r>
          </a:p>
          <a:p>
            <a:pPr marL="342900" indent="-342900">
              <a:lnSpc>
                <a:spcPts val="3300"/>
              </a:lnSpc>
              <a:buFont typeface="Wingdings" pitchFamily="2" charset="2"/>
              <a:buChar char="§"/>
            </a:pP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김정은의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북한사회에 대한 정책적 지도를 뒷받침할 정치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경제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군사 등의 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40~50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대 실력자들로 구성된 </a:t>
            </a:r>
            <a:r>
              <a:rPr lang="ko-KR" altLang="en-US" sz="20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실무팀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구성</a:t>
            </a:r>
          </a:p>
          <a:p>
            <a:pPr marL="342900" indent="-342900">
              <a:lnSpc>
                <a:spcPts val="3300"/>
              </a:lnSpc>
              <a:buFont typeface="Wingdings" pitchFamily="2" charset="2"/>
              <a:buChar char="§"/>
            </a:pP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김정일의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군부대 방문 수행 </a:t>
            </a:r>
            <a:endParaRPr lang="en-US" altLang="ko-KR" sz="2000" dirty="0" smtClean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  <a:p>
            <a:pPr marL="342900" indent="-342900">
              <a:lnSpc>
                <a:spcPts val="3300"/>
              </a:lnSpc>
              <a:buFont typeface="Wingdings" pitchFamily="2" charset="2"/>
              <a:buChar char="§"/>
            </a:pP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(2008</a:t>
            </a: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8</a:t>
            </a: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월 김정일이 </a:t>
            </a:r>
            <a:r>
              <a:rPr lang="ko-KR" altLang="en-US" sz="2000" dirty="0" err="1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뇌혈관계</a:t>
            </a: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이상으로 쓰러짐</a:t>
            </a: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)</a:t>
            </a:r>
            <a:endParaRPr lang="ko-KR" altLang="en-US" sz="2000" dirty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  <a:p>
            <a:pPr marL="342900" indent="-342900">
              <a:lnSpc>
                <a:spcPts val="3300"/>
              </a:lnSpc>
              <a:buFont typeface="Wingdings" pitchFamily="2" charset="2"/>
              <a:buChar char="§"/>
            </a:pP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2008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11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월 자강도 군수공업 부문에 대한 김정일 현지지도에 동행하여 군수공장과 군 부대 시찰 </a:t>
            </a:r>
          </a:p>
          <a:p>
            <a:pPr marL="342900" indent="-342900">
              <a:lnSpc>
                <a:spcPts val="3300"/>
              </a:lnSpc>
              <a:buFont typeface="Wingdings" pitchFamily="2" charset="2"/>
              <a:buChar char="§"/>
            </a:pP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2008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12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월 김정일의 자강도 </a:t>
            </a:r>
            <a:r>
              <a:rPr lang="ko-KR" altLang="en-US" sz="20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희천청년전기련합기업소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차조립장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현지지도와 </a:t>
            </a:r>
            <a:r>
              <a:rPr lang="ko-KR" altLang="en-US" sz="20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사리원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미곡협동농장 현지지도 동행</a:t>
            </a:r>
          </a:p>
          <a:p>
            <a:pPr marL="342900" indent="-342900">
              <a:lnSpc>
                <a:spcPts val="3300"/>
              </a:lnSpc>
              <a:buFont typeface="Wingdings" pitchFamily="2" charset="2"/>
              <a:buChar char="§"/>
            </a:pP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2008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12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월부터 군부에서 비공개로 김정은을 후계자로 지지하는 궐기모임 시작됨 </a:t>
            </a:r>
          </a:p>
        </p:txBody>
      </p:sp>
      <p:grpSp>
        <p:nvGrpSpPr>
          <p:cNvPr id="2" name="그룹 19"/>
          <p:cNvGrpSpPr/>
          <p:nvPr/>
        </p:nvGrpSpPr>
        <p:grpSpPr>
          <a:xfrm>
            <a:off x="135271" y="1112138"/>
            <a:ext cx="8858279" cy="5485214"/>
            <a:chOff x="135271" y="1052736"/>
            <a:chExt cx="8858279" cy="5114880"/>
          </a:xfrm>
        </p:grpSpPr>
        <p:sp>
          <p:nvSpPr>
            <p:cNvPr id="10" name="모서리가 둥근 직사각형 9"/>
            <p:cNvSpPr/>
            <p:nvPr/>
          </p:nvSpPr>
          <p:spPr>
            <a:xfrm>
              <a:off x="135271" y="1052736"/>
              <a:ext cx="8858279" cy="5114880"/>
            </a:xfrm>
            <a:prstGeom prst="roundRect">
              <a:avLst>
                <a:gd name="adj" fmla="val 4365"/>
              </a:avLst>
            </a:prstGeom>
            <a:noFill/>
            <a:ln w="38100" cap="rnd">
              <a:solidFill>
                <a:schemeClr val="tx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2" name="직선 연결선 11"/>
            <p:cNvCxnSpPr/>
            <p:nvPr/>
          </p:nvCxnSpPr>
          <p:spPr>
            <a:xfrm>
              <a:off x="214282" y="1841171"/>
              <a:ext cx="8779268" cy="0"/>
            </a:xfrm>
            <a:prstGeom prst="line">
              <a:avLst/>
            </a:prstGeom>
            <a:ln w="13970">
              <a:gradFill>
                <a:gsLst>
                  <a:gs pos="85000">
                    <a:schemeClr val="tx2">
                      <a:lumMod val="40000"/>
                      <a:lumOff val="60000"/>
                    </a:schemeClr>
                  </a:gs>
                  <a:gs pos="15000">
                    <a:schemeClr val="tx2">
                      <a:lumMod val="40000"/>
                      <a:lumOff val="60000"/>
                    </a:schemeClr>
                  </a:gs>
                  <a:gs pos="0">
                    <a:schemeClr val="bg1"/>
                  </a:gs>
                  <a:gs pos="50000">
                    <a:schemeClr val="tx2">
                      <a:lumMod val="75000"/>
                    </a:schemeClr>
                  </a:gs>
                  <a:gs pos="100000">
                    <a:schemeClr val="bg1"/>
                  </a:gs>
                </a:gsLst>
                <a:lin ang="10800000" scaled="0"/>
              </a:gradFill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모서리가 둥근 직사각형 12"/>
            <p:cNvSpPr/>
            <p:nvPr/>
          </p:nvSpPr>
          <p:spPr>
            <a:xfrm>
              <a:off x="214282" y="1112138"/>
              <a:ext cx="1333381" cy="743547"/>
            </a:xfrm>
            <a:prstGeom prst="roundRect">
              <a:avLst>
                <a:gd name="adj" fmla="val 25878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시</a:t>
              </a:r>
              <a:r>
                <a:rPr lang="ko-KR" altLang="en-US" dirty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기</a:t>
              </a:r>
            </a:p>
          </p:txBody>
        </p:sp>
        <p:sp>
          <p:nvSpPr>
            <p:cNvPr id="16" name="모서리가 둥근 직사각형 15"/>
            <p:cNvSpPr/>
            <p:nvPr/>
          </p:nvSpPr>
          <p:spPr>
            <a:xfrm>
              <a:off x="214282" y="1927124"/>
              <a:ext cx="1333382" cy="4214842"/>
            </a:xfrm>
            <a:prstGeom prst="roundRect">
              <a:avLst>
                <a:gd name="adj" fmla="val 16629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2006.12~2008.12</a:t>
              </a:r>
            </a:p>
          </p:txBody>
        </p:sp>
      </p:grpSp>
      <p:sp>
        <p:nvSpPr>
          <p:cNvPr id="14" name="제목 1"/>
          <p:cNvSpPr txBox="1">
            <a:spLocks/>
          </p:cNvSpPr>
          <p:nvPr/>
        </p:nvSpPr>
        <p:spPr>
          <a:xfrm>
            <a:off x="323528" y="418654"/>
            <a:ext cx="6963116" cy="634082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>
              <a:buNone/>
            </a:pPr>
            <a:r>
              <a:rPr lang="en-US" altLang="ko-KR" sz="2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3-5. </a:t>
            </a:r>
            <a:r>
              <a:rPr lang="ko-KR" altLang="en-US" sz="2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후계자 내정 단계에서의 김정은의 활동 </a:t>
            </a:r>
            <a:r>
              <a:rPr lang="en-US" altLang="ko-KR" sz="2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(1)</a:t>
            </a:r>
          </a:p>
        </p:txBody>
      </p:sp>
    </p:spTree>
    <p:extLst>
      <p:ext uri="{BB962C8B-B14F-4D97-AF65-F5344CB8AC3E}">
        <p14:creationId xmlns:p14="http://schemas.microsoft.com/office/powerpoint/2010/main" val="212524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직선 연결선 2"/>
          <p:cNvCxnSpPr/>
          <p:nvPr/>
        </p:nvCxnSpPr>
        <p:spPr>
          <a:xfrm>
            <a:off x="323528" y="1196752"/>
            <a:ext cx="8352928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_x91583208" descr="EMB0000165c05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187" y="1772816"/>
            <a:ext cx="4896545" cy="39975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직사각형 4"/>
          <p:cNvSpPr/>
          <p:nvPr/>
        </p:nvSpPr>
        <p:spPr>
          <a:xfrm>
            <a:off x="5796136" y="2870934"/>
            <a:ext cx="31683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우측 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현판에는 ‘존경하는 </a:t>
            </a:r>
            <a:endParaRPr lang="en-US" altLang="ko-KR" dirty="0" smtClean="0">
              <a:latin typeface="휴먼모음T" pitchFamily="18" charset="-127"/>
              <a:ea typeface="휴먼모음T" pitchFamily="18" charset="-127"/>
            </a:endParaRPr>
          </a:p>
          <a:p>
            <a:pPr marL="285750" indent="-285750"/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  </a:t>
            </a:r>
            <a:r>
              <a:rPr lang="ko-KR" altLang="en-US" dirty="0" err="1" smtClean="0">
                <a:latin typeface="휴먼모음T" pitchFamily="18" charset="-127"/>
                <a:ea typeface="휴먼모음T" pitchFamily="18" charset="-127"/>
              </a:rPr>
              <a:t>김정은대장동지께서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현지지도하신 </a:t>
            </a:r>
            <a:r>
              <a:rPr lang="ko-KR" altLang="en-US" dirty="0" err="1" smtClean="0">
                <a:latin typeface="휴먼모음T" pitchFamily="18" charset="-127"/>
                <a:ea typeface="휴먼모음T" pitchFamily="18" charset="-127"/>
              </a:rPr>
              <a:t>차조립장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 주체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97</a:t>
            </a:r>
          </a:p>
          <a:p>
            <a:pPr marL="285750" indent="-285750"/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   (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2008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년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) 12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월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 20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일’</a:t>
            </a:r>
            <a:endParaRPr lang="en-US" altLang="ko-KR" dirty="0" smtClean="0">
              <a:latin typeface="휴먼모음T" pitchFamily="18" charset="-127"/>
              <a:ea typeface="휴먼모음T" pitchFamily="18" charset="-127"/>
            </a:endParaRPr>
          </a:p>
          <a:p>
            <a:pPr marL="285750" indent="-285750"/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  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이라고 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적혀 있음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. </a:t>
            </a:r>
            <a:endParaRPr lang="en-US" altLang="ko-KR" dirty="0" smtClean="0">
              <a:latin typeface="휴먼모음T" pitchFamily="18" charset="-127"/>
              <a:ea typeface="휴먼모음T" pitchFamily="18" charset="-127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이미 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2008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년부터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김정은이‘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현지지도’를 시작한 것으로 표현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출처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: 『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조선중앙통신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』, 2010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12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월 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22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일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. </a:t>
            </a:r>
            <a:endParaRPr lang="ko-KR" altLang="en-US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323528" y="418654"/>
            <a:ext cx="8424936" cy="634082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>
              <a:buNone/>
            </a:pPr>
            <a:r>
              <a:rPr lang="en-US" altLang="ko-KR" sz="2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3-5. </a:t>
            </a:r>
            <a:r>
              <a:rPr lang="ko-KR" altLang="en-US" sz="2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후계자 내정 단계에서의 김정은의 활동 </a:t>
            </a:r>
            <a:r>
              <a:rPr lang="en-US" altLang="ko-KR" sz="2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(2)</a:t>
            </a:r>
          </a:p>
          <a:p>
            <a:pPr marL="0" indent="0" algn="l">
              <a:buNone/>
            </a:pPr>
            <a:r>
              <a:rPr lang="ko-KR" altLang="en-US" sz="1800" b="1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     </a:t>
            </a:r>
            <a:r>
              <a:rPr lang="en-US" altLang="ko-KR" sz="1800" b="1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- </a:t>
            </a:r>
            <a:r>
              <a:rPr lang="ko-KR" altLang="en-US" sz="1800" b="1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김정은의 </a:t>
            </a:r>
            <a:r>
              <a:rPr lang="en-US" altLang="ko-KR" sz="1800" b="1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2008</a:t>
            </a:r>
            <a:r>
              <a:rPr lang="ko-KR" altLang="en-US" sz="1800" b="1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1800" b="1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12</a:t>
            </a:r>
            <a:r>
              <a:rPr lang="ko-KR" altLang="en-US" sz="1800" b="1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월 </a:t>
            </a:r>
            <a:r>
              <a:rPr lang="ko-KR" altLang="en-US" sz="1800" b="1" dirty="0" err="1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희천청년련합기업소</a:t>
            </a:r>
            <a:r>
              <a:rPr lang="ko-KR" altLang="en-US" sz="1800" b="1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 현지지도 소개 현판 </a:t>
            </a:r>
            <a:r>
              <a:rPr lang="en-US" altLang="ko-KR" sz="1800" b="1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62398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043608" y="2420888"/>
            <a:ext cx="8083387" cy="1200329"/>
          </a:xfrm>
          <a:prstGeom prst="rect">
            <a:avLst/>
          </a:prstGeom>
          <a:solidFill>
            <a:srgbClr val="1F497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0" i="0" u="none" strike="noStrike" kern="0" cap="none" spc="0" normalizeH="0" baseline="0" noProof="0" dirty="0" smtClean="0">
                <a:ln>
                  <a:solidFill>
                    <a:sysClr val="window" lastClr="FFFFFF">
                      <a:alpha val="16000"/>
                    </a:sysClr>
                  </a:solidFill>
                </a:ln>
                <a:solidFill>
                  <a:sysClr val="window" lastClr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휴먼모음T" pitchFamily="18" charset="-127"/>
                <a:ea typeface="휴먼모음T" pitchFamily="18" charset="-127"/>
              </a:rPr>
              <a:t> </a:t>
            </a:r>
            <a:r>
              <a:rPr kumimoji="0" lang="en-US" altLang="ko-KR" sz="3600" b="0" i="0" u="none" strike="noStrike" kern="0" cap="none" spc="0" normalizeH="0" baseline="0" noProof="0" dirty="0" smtClean="0">
                <a:ln>
                  <a:solidFill>
                    <a:sysClr val="window" lastClr="FFFFFF">
                      <a:alpha val="16000"/>
                    </a:sysClr>
                  </a:solidFill>
                </a:ln>
                <a:solidFill>
                  <a:sysClr val="window" lastClr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휴먼모음T" pitchFamily="18" charset="-127"/>
                <a:ea typeface="휴먼모음T" pitchFamily="18" charset="-127"/>
              </a:rPr>
              <a:t>4</a:t>
            </a:r>
            <a:r>
              <a:rPr kumimoji="0" lang="en-US" altLang="ko-KR" sz="3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95000"/>
                  </a:sys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rPr>
              <a:t>. </a:t>
            </a:r>
            <a:r>
              <a:rPr kumimoji="0" lang="ko-KR" altLang="en-US" sz="3600" kern="0" dirty="0" smtClean="0">
                <a:solidFill>
                  <a:sysClr val="window" lastClr="FFFFFF">
                    <a:lumMod val="95000"/>
                  </a:sysClr>
                </a:solidFill>
                <a:latin typeface="휴먼모음T" pitchFamily="18" charset="-127"/>
                <a:ea typeface="휴먼모음T" pitchFamily="18" charset="-127"/>
              </a:rPr>
              <a:t>김정은 후계체계의 대내적 공식화와</a:t>
            </a:r>
            <a:endParaRPr kumimoji="0" lang="en-US" altLang="ko-KR" sz="3600" kern="0" dirty="0" smtClean="0">
              <a:solidFill>
                <a:sysClr val="window" lastClr="FFFFFF">
                  <a:lumMod val="95000"/>
                </a:sysClr>
              </a:solidFill>
              <a:latin typeface="휴먼모음T" pitchFamily="18" charset="-127"/>
              <a:ea typeface="휴먼모음T" pitchFamily="18" charset="-127"/>
            </a:endParaRPr>
          </a:p>
          <a:p>
            <a:pPr algn="r"/>
            <a:r>
              <a:rPr lang="ko-KR" altLang="en-US" sz="3600" dirty="0" smtClean="0">
                <a:ln>
                  <a:solidFill>
                    <a:schemeClr val="bg1">
                      <a:alpha val="16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휴먼모음T" pitchFamily="18" charset="-127"/>
                <a:ea typeface="휴먼모음T" pitchFamily="18" charset="-127"/>
              </a:rPr>
              <a:t>파워 엘리트 변동</a:t>
            </a:r>
            <a:r>
              <a:rPr lang="en-US" altLang="ko-KR" sz="3600" dirty="0" smtClean="0">
                <a:ln>
                  <a:solidFill>
                    <a:schemeClr val="bg1">
                      <a:alpha val="16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휴먼모음T" pitchFamily="18" charset="-127"/>
                <a:ea typeface="휴먼모음T" pitchFamily="18" charset="-127"/>
              </a:rPr>
              <a:t> </a:t>
            </a:r>
            <a:r>
              <a:rPr kumimoji="0" lang="ko-KR" altLang="en-US" sz="3600" kern="0" dirty="0" smtClean="0">
                <a:solidFill>
                  <a:sysClr val="window" lastClr="FFFFFF">
                    <a:lumMod val="95000"/>
                  </a:sysClr>
                </a:solidFill>
                <a:latin typeface="휴먼모음T" pitchFamily="18" charset="-127"/>
                <a:ea typeface="휴먼모음T" pitchFamily="18" charset="-127"/>
              </a:rPr>
              <a:t> 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4601165" y="3789040"/>
            <a:ext cx="4507339" cy="45719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solidFill>
                  <a:sysClr val="window" lastClr="FFFFFF">
                    <a:alpha val="15000"/>
                  </a:sysClr>
                </a:solidFill>
              </a:ln>
              <a:solidFill>
                <a:sysClr val="window" lastClr="FFFFFF"/>
              </a:solidFill>
              <a:effectLst/>
              <a:uLnTx/>
              <a:uFillTx/>
              <a:latin typeface="휴먼모음T" pitchFamily="18" charset="-127"/>
              <a:ea typeface="휴먼모음T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01229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모서리가 둥근 직사각형 6"/>
          <p:cNvSpPr/>
          <p:nvPr/>
        </p:nvSpPr>
        <p:spPr>
          <a:xfrm>
            <a:off x="370201" y="1700808"/>
            <a:ext cx="8064529" cy="2664296"/>
          </a:xfrm>
          <a:prstGeom prst="roundRect">
            <a:avLst>
              <a:gd name="adj" fmla="val 4886"/>
            </a:avLst>
          </a:prstGeom>
          <a:solidFill>
            <a:schemeClr val="bg1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metal"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kumimoji="0" lang="ko-KR" altLang="en-US" sz="1600" dirty="0" err="1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리제강</a:t>
            </a:r>
            <a:r>
              <a:rPr kumimoji="0" lang="ko-KR" altLang="en-US" sz="16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 제</a:t>
            </a:r>
            <a:r>
              <a:rPr kumimoji="0" lang="en-US" altLang="ko-KR" sz="16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1</a:t>
            </a:r>
            <a:r>
              <a:rPr kumimoji="0" lang="ko-KR" altLang="en-US" sz="16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부부장은 조직지도부의 과장급 이상 간부들을 긴급 소집</a:t>
            </a:r>
            <a:r>
              <a:rPr kumimoji="0" lang="en-US" altLang="ko-KR" sz="16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kumimoji="0" lang="ko-KR" altLang="en-US" sz="16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김정일의 결정 사항을 전달한 데 이어 각 도당으로까지 </a:t>
            </a:r>
            <a:r>
              <a:rPr kumimoji="0" lang="ko-KR" altLang="en-US" sz="1600" dirty="0" smtClean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후계 관련 </a:t>
            </a:r>
            <a:r>
              <a:rPr kumimoji="0" lang="ko-KR" altLang="en-US" sz="16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지시를 하달했으며</a:t>
            </a:r>
            <a:r>
              <a:rPr kumimoji="0" lang="en-US" altLang="ko-KR" sz="16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kumimoji="0" lang="ko-KR" altLang="en-US" sz="16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이에 따라 당의 핵심 엘리트들에게 후계자 결정에 관한 소식이 빠르게 </a:t>
            </a:r>
            <a:r>
              <a:rPr kumimoji="0" lang="ko-KR" altLang="en-US" sz="1600" dirty="0" smtClean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확산됨</a:t>
            </a:r>
            <a:r>
              <a:rPr kumimoji="0" lang="en-US" altLang="ko-KR" sz="1600" dirty="0" smtClean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  <a:endParaRPr kumimoji="0" lang="en-US" altLang="ko-KR" sz="1600" dirty="0">
              <a:solidFill>
                <a:srgbClr val="1F497D"/>
              </a:solidFill>
              <a:latin typeface="휴먼모음T" pitchFamily="18" charset="-127"/>
              <a:ea typeface="휴먼모음T" pitchFamily="18" charset="-127"/>
            </a:endParaRP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kumimoji="0" lang="ko-KR" altLang="en-US" sz="1600" dirty="0" smtClean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후계자 </a:t>
            </a:r>
            <a:r>
              <a:rPr kumimoji="0" lang="ko-KR" altLang="en-US" sz="16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결정 사실은 동시에 군대 내에서 </a:t>
            </a:r>
            <a:r>
              <a:rPr kumimoji="0" lang="ko-KR" altLang="en-US" sz="1600" dirty="0" err="1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당사업을</a:t>
            </a:r>
            <a:r>
              <a:rPr kumimoji="0" lang="ko-KR" altLang="en-US" sz="16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 진행하는 조선인민군 </a:t>
            </a:r>
            <a:r>
              <a:rPr kumimoji="0" lang="ko-KR" altLang="en-US" sz="1600" dirty="0" err="1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총정치국을</a:t>
            </a:r>
            <a:r>
              <a:rPr kumimoji="0" lang="ko-KR" altLang="en-US" sz="16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 통해 </a:t>
            </a:r>
            <a:endParaRPr kumimoji="0" lang="en-US" altLang="ko-KR" sz="1600" dirty="0" smtClean="0">
              <a:solidFill>
                <a:srgbClr val="1F497D"/>
              </a:solidFill>
              <a:latin typeface="휴먼모음T" pitchFamily="18" charset="-127"/>
              <a:ea typeface="휴먼모음T" pitchFamily="18" charset="-127"/>
            </a:endParaRP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600" dirty="0" smtClean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   북한군 </a:t>
            </a:r>
            <a:r>
              <a:rPr kumimoji="0" lang="ko-KR" altLang="en-US" sz="16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대좌</a:t>
            </a:r>
            <a:r>
              <a:rPr kumimoji="0" lang="en-US" altLang="ko-KR" sz="16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kumimoji="0" lang="ko-KR" altLang="en-US" sz="1600" dirty="0" err="1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대령급</a:t>
            </a:r>
            <a:r>
              <a:rPr kumimoji="0" lang="en-US" altLang="ko-KR" sz="16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) </a:t>
            </a:r>
            <a:r>
              <a:rPr kumimoji="0" lang="ko-KR" altLang="en-US" sz="16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수준까지도 </a:t>
            </a:r>
            <a:r>
              <a:rPr kumimoji="0" lang="ko-KR" altLang="en-US" sz="1600" dirty="0" smtClean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전달됨</a:t>
            </a:r>
            <a:r>
              <a:rPr kumimoji="0" lang="en-US" altLang="ko-KR" sz="1600" dirty="0" smtClean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.</a:t>
            </a:r>
            <a:endParaRPr kumimoji="0" lang="en-US" altLang="ko-KR" sz="1600" dirty="0">
              <a:solidFill>
                <a:srgbClr val="1F497D"/>
              </a:solidFill>
              <a:latin typeface="휴먼모음T" pitchFamily="18" charset="-127"/>
              <a:ea typeface="휴먼모음T" pitchFamily="18" charset="-127"/>
            </a:endParaRP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kumimoji="0" lang="en-US" altLang="ko-KR" sz="1600" dirty="0" smtClean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1</a:t>
            </a:r>
            <a:r>
              <a:rPr kumimoji="0" lang="ko-KR" altLang="en-US" sz="16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월</a:t>
            </a:r>
            <a:r>
              <a:rPr kumimoji="0" lang="en-US" altLang="ko-KR" sz="16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~2</a:t>
            </a:r>
            <a:r>
              <a:rPr kumimoji="0" lang="ko-KR" altLang="en-US" sz="16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월 </a:t>
            </a:r>
            <a:r>
              <a:rPr kumimoji="0" lang="ko-KR" altLang="en-US" sz="1600" dirty="0" err="1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국가안전보위부</a:t>
            </a:r>
            <a:r>
              <a:rPr kumimoji="0" lang="en-US" altLang="ko-KR" sz="16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kumimoji="0" lang="ko-KR" altLang="en-US" sz="1600" dirty="0" err="1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인민보안성</a:t>
            </a:r>
            <a:r>
              <a:rPr kumimoji="0" lang="en-US" altLang="ko-KR" sz="16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kumimoji="0" lang="ko-KR" altLang="en-US" sz="16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군대</a:t>
            </a:r>
            <a:r>
              <a:rPr kumimoji="0" lang="en-US" altLang="ko-KR" sz="16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kumimoji="0" lang="ko-KR" altLang="en-US" sz="16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중앙당에서 김정은에 대한 충성맹세 모임이 </a:t>
            </a:r>
            <a:endParaRPr kumimoji="0" lang="en-US" altLang="ko-KR" sz="1600" dirty="0" smtClean="0">
              <a:solidFill>
                <a:srgbClr val="1F497D"/>
              </a:solidFill>
              <a:latin typeface="휴먼모음T" pitchFamily="18" charset="-127"/>
              <a:ea typeface="휴먼모음T" pitchFamily="18" charset="-127"/>
            </a:endParaRP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600" dirty="0" smtClean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   </a:t>
            </a:r>
            <a:r>
              <a:rPr kumimoji="0" lang="ko-KR" altLang="en-US" sz="1600" dirty="0" smtClean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개최됨</a:t>
            </a:r>
            <a:r>
              <a:rPr kumimoji="0" lang="en-US" altLang="ko-KR" sz="1600" dirty="0" smtClean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  <a:endParaRPr kumimoji="0" lang="en-US" altLang="ko-KR" sz="1600" dirty="0">
              <a:solidFill>
                <a:srgbClr val="1F497D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370201" y="1052736"/>
            <a:ext cx="8111202" cy="64807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김정일은 김정은의 생일날인 </a:t>
            </a:r>
            <a:r>
              <a:rPr kumimoji="0"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2009</a:t>
            </a:r>
            <a:r>
              <a:rPr kumimoji="0"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kumimoji="0"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1</a:t>
            </a:r>
            <a:r>
              <a:rPr kumimoji="0"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월 </a:t>
            </a:r>
            <a:r>
              <a:rPr kumimoji="0"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8</a:t>
            </a:r>
            <a:r>
              <a:rPr kumimoji="0"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일 그를 후계자로 결정했다는 교시를 </a:t>
            </a:r>
            <a:endParaRPr kumimoji="0" lang="en-US" altLang="ko-KR" dirty="0" smtClean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 err="1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당중앙위원회</a:t>
            </a:r>
            <a:r>
              <a:rPr kumimoji="0" lang="ko-KR" altLang="en-US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kumimoji="0"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조직지도부의 </a:t>
            </a:r>
            <a:r>
              <a:rPr kumimoji="0" lang="ko-KR" altLang="en-US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리제강</a:t>
            </a:r>
            <a:r>
              <a:rPr kumimoji="0"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제</a:t>
            </a:r>
            <a:r>
              <a:rPr kumimoji="0"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1</a:t>
            </a:r>
            <a:r>
              <a:rPr kumimoji="0"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부부장에게 </a:t>
            </a:r>
            <a:r>
              <a:rPr kumimoji="0" lang="ko-KR" altLang="en-US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하달함</a:t>
            </a:r>
            <a:r>
              <a:rPr kumimoji="0" lang="en-US" altLang="ko-KR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.</a:t>
            </a:r>
            <a:endParaRPr kumimoji="0" lang="en-US" altLang="ko-KR" dirty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335787" y="5031610"/>
            <a:ext cx="8097247" cy="1493734"/>
          </a:xfrm>
          <a:prstGeom prst="roundRect">
            <a:avLst>
              <a:gd name="adj" fmla="val 4886"/>
            </a:avLst>
          </a:prstGeom>
          <a:solidFill>
            <a:schemeClr val="bg1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metal"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kumimoji="0" lang="ko-KR" altLang="en-US" sz="1600" dirty="0" smtClean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김정은은 </a:t>
            </a:r>
            <a:r>
              <a:rPr kumimoji="0" lang="ko-KR" altLang="en-US" sz="16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고 김일성 주석의 </a:t>
            </a:r>
            <a:r>
              <a:rPr kumimoji="0" lang="en-US" altLang="ko-KR" sz="16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97</a:t>
            </a:r>
            <a:r>
              <a:rPr kumimoji="0" lang="ko-KR" altLang="en-US" sz="16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회 생일</a:t>
            </a:r>
            <a:r>
              <a:rPr kumimoji="0" lang="en-US" altLang="ko-KR" sz="16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(4</a:t>
            </a:r>
            <a:r>
              <a:rPr kumimoji="0" lang="ko-KR" altLang="en-US" sz="16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월 </a:t>
            </a:r>
            <a:r>
              <a:rPr kumimoji="0" lang="en-US" altLang="ko-KR" sz="16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15</a:t>
            </a:r>
            <a:r>
              <a:rPr kumimoji="0" lang="ko-KR" altLang="en-US" sz="16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일</a:t>
            </a:r>
            <a:r>
              <a:rPr kumimoji="0" lang="en-US" altLang="ko-KR" sz="16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) ‘</a:t>
            </a:r>
            <a:r>
              <a:rPr kumimoji="0" lang="ko-KR" altLang="en-US" sz="16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축포야회</a:t>
            </a:r>
            <a:r>
              <a:rPr kumimoji="0" lang="en-US" altLang="ko-KR" sz="16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kumimoji="0" lang="ko-KR" altLang="en-US" sz="16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夜會</a:t>
            </a:r>
            <a:r>
              <a:rPr kumimoji="0" lang="en-US" altLang="ko-KR" sz="16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)’ </a:t>
            </a:r>
            <a:r>
              <a:rPr kumimoji="0" lang="ko-KR" altLang="en-US" sz="16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아이디어를 내고 </a:t>
            </a:r>
            <a:endParaRPr kumimoji="0" lang="en-US" altLang="ko-KR" sz="1600" dirty="0" smtClean="0">
              <a:solidFill>
                <a:srgbClr val="1F497D"/>
              </a:solidFill>
              <a:latin typeface="휴먼모음T" pitchFamily="18" charset="-127"/>
              <a:ea typeface="휴먼모음T" pitchFamily="18" charset="-127"/>
            </a:endParaRP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600" dirty="0" smtClean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   </a:t>
            </a:r>
            <a:r>
              <a:rPr kumimoji="0" lang="ko-KR" altLang="en-US" sz="1600" dirty="0" smtClean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치밀하게 </a:t>
            </a:r>
            <a:r>
              <a:rPr kumimoji="0" lang="ko-KR" altLang="en-US" sz="16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준비</a:t>
            </a:r>
            <a:r>
              <a:rPr kumimoji="0" lang="en-US" altLang="ko-KR" sz="16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kumimoji="0" lang="ko-KR" altLang="en-US" sz="16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김정일의 생일인 </a:t>
            </a:r>
            <a:r>
              <a:rPr kumimoji="0" lang="en-US" altLang="ko-KR" sz="16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2</a:t>
            </a:r>
            <a:r>
              <a:rPr kumimoji="0" lang="ko-KR" altLang="en-US" sz="16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월 </a:t>
            </a:r>
            <a:r>
              <a:rPr kumimoji="0" lang="en-US" altLang="ko-KR" sz="16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16</a:t>
            </a:r>
            <a:r>
              <a:rPr kumimoji="0" lang="ko-KR" altLang="en-US" sz="16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일 그 앞에서 시험발사를 선보여 그를 크게 </a:t>
            </a:r>
            <a:r>
              <a:rPr kumimoji="0" lang="ko-KR" altLang="en-US" sz="1600" dirty="0" smtClean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감동시킴</a:t>
            </a:r>
            <a:r>
              <a:rPr kumimoji="0" lang="en-US" altLang="ko-KR" sz="1600" dirty="0" smtClean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.</a:t>
            </a:r>
            <a:endParaRPr kumimoji="0" lang="en-US" altLang="ko-KR" sz="1600" dirty="0">
              <a:solidFill>
                <a:srgbClr val="1F497D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cxnSp>
        <p:nvCxnSpPr>
          <p:cNvPr id="21" name="직선 연결선 20"/>
          <p:cNvCxnSpPr/>
          <p:nvPr/>
        </p:nvCxnSpPr>
        <p:spPr>
          <a:xfrm>
            <a:off x="323528" y="980728"/>
            <a:ext cx="8352928" cy="0"/>
          </a:xfrm>
          <a:prstGeom prst="line">
            <a:avLst/>
          </a:prstGeom>
          <a:noFill/>
          <a:ln w="952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sp>
        <p:nvSpPr>
          <p:cNvPr id="25" name="모서리가 둥근 직사각형 24"/>
          <p:cNvSpPr/>
          <p:nvPr/>
        </p:nvSpPr>
        <p:spPr>
          <a:xfrm>
            <a:off x="370201" y="4509120"/>
            <a:ext cx="8111202" cy="64807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후계자로서 김정은의 활동은 지명 직후부터 </a:t>
            </a:r>
            <a:r>
              <a:rPr kumimoji="0" lang="ko-KR" altLang="en-US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본격적으로 시작됨</a:t>
            </a:r>
            <a:r>
              <a:rPr kumimoji="0" lang="en-US" altLang="ko-KR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  <a:endParaRPr kumimoji="0" lang="en-US" altLang="ko-KR" dirty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323528" y="418654"/>
            <a:ext cx="9001000" cy="634082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4-1. </a:t>
            </a:r>
            <a:r>
              <a:rPr kumimoji="0" lang="ko-KR" altLang="en-US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후계자 공식 결정과 북한군 수뇌부 개편 </a:t>
            </a:r>
            <a:r>
              <a:rPr kumimoji="0" lang="en-US" altLang="ko-KR" sz="20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(2009.1~2) </a:t>
            </a:r>
            <a:endParaRPr kumimoji="0" lang="en-US" altLang="ko-KR" sz="2000" dirty="0">
              <a:solidFill>
                <a:sysClr val="window" lastClr="FFFFFF">
                  <a:lumMod val="50000"/>
                </a:sysClr>
              </a:solidFill>
              <a:latin typeface="휴먼모음T" pitchFamily="18" charset="-127"/>
              <a:ea typeface="휴먼모음T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254284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모서리가 둥근 직사각형 6"/>
          <p:cNvSpPr/>
          <p:nvPr/>
        </p:nvSpPr>
        <p:spPr>
          <a:xfrm>
            <a:off x="370201" y="2540000"/>
            <a:ext cx="8306255" cy="864096"/>
          </a:xfrm>
          <a:prstGeom prst="roundRect">
            <a:avLst>
              <a:gd name="adj" fmla="val 26722"/>
            </a:avLst>
          </a:prstGeom>
          <a:solidFill>
            <a:schemeClr val="bg1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metal"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kumimoji="0" lang="ko-KR" altLang="en-US" sz="16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이는 김정일이 김정은의 군 장악을 위해 </a:t>
            </a:r>
            <a:r>
              <a:rPr kumimoji="0" lang="ko-KR" altLang="en-US" sz="1600" dirty="0" err="1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당중앙군사위원회에서</a:t>
            </a:r>
            <a:r>
              <a:rPr kumimoji="0" lang="ko-KR" altLang="en-US" sz="16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 중요한 조치를 내렸음을 시사하는 것임</a:t>
            </a:r>
            <a:endParaRPr kumimoji="0" lang="en-US" altLang="ko-KR" sz="1600" dirty="0">
              <a:solidFill>
                <a:srgbClr val="1F497D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370200" y="1052736"/>
            <a:ext cx="8352885" cy="1487264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앞에서 인용한 「위대성 교양자료」는 간부들이 김정은의 영도를 </a:t>
            </a:r>
            <a:r>
              <a:rPr kumimoji="0" lang="ko-KR" altLang="en-US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충직히</a:t>
            </a:r>
            <a:r>
              <a:rPr kumimoji="0"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받들 것을 강조하면서 “경애하는 장군님은 </a:t>
            </a:r>
            <a:r>
              <a:rPr kumimoji="0" lang="ko-KR" alt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올해</a:t>
            </a:r>
            <a:r>
              <a:rPr kumimoji="0" lang="en-US" altLang="ko-KR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(2009</a:t>
            </a:r>
            <a:r>
              <a:rPr kumimoji="0" lang="ko-KR" alt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년</a:t>
            </a:r>
            <a:r>
              <a:rPr kumimoji="0" lang="en-US" altLang="ko-KR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) 2</a:t>
            </a:r>
            <a:r>
              <a:rPr kumimoji="0" lang="ko-KR" alt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월 </a:t>
            </a:r>
            <a:r>
              <a:rPr kumimoji="0" lang="en-US" altLang="ko-KR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11</a:t>
            </a:r>
            <a:r>
              <a:rPr kumimoji="0" lang="ko-KR" alt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일과</a:t>
            </a:r>
            <a:r>
              <a:rPr kumimoji="0"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작년</a:t>
            </a:r>
            <a:r>
              <a:rPr kumimoji="0"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(2008</a:t>
            </a:r>
            <a:r>
              <a:rPr kumimoji="0"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년</a:t>
            </a:r>
            <a:r>
              <a:rPr kumimoji="0"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) 3</a:t>
            </a:r>
            <a:r>
              <a:rPr kumimoji="0"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월 </a:t>
            </a:r>
            <a:r>
              <a:rPr kumimoji="0"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27</a:t>
            </a:r>
            <a:r>
              <a:rPr kumimoji="0"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일 </a:t>
            </a:r>
            <a:endParaRPr kumimoji="0" lang="en-US" altLang="ko-KR" dirty="0" smtClean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당중앙군사위원회에서</a:t>
            </a:r>
            <a:r>
              <a:rPr kumimoji="0" lang="ko-KR" altLang="en-US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kumimoji="0"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일꾼들의 혁명화와 전투준비에 속도를 가하는데 대한 문제</a:t>
            </a:r>
            <a:r>
              <a:rPr kumimoji="0"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kumimoji="0"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부대 지휘관리를 개선하고 군기를 확립하기 위한 사업</a:t>
            </a:r>
            <a:r>
              <a:rPr kumimoji="0"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kumimoji="0"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중대를 강화하기 위한 사업에서 나타난 결함을 시급히 대처하는데 대한 강령적인 과제를 제시하시었다”고 지적하고 있음</a:t>
            </a:r>
            <a:r>
              <a:rPr kumimoji="0"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</p:txBody>
      </p:sp>
      <p:sp>
        <p:nvSpPr>
          <p:cNvPr id="16" name="모서리가 둥근 직사각형 15"/>
          <p:cNvSpPr/>
          <p:nvPr/>
        </p:nvSpPr>
        <p:spPr>
          <a:xfrm>
            <a:off x="335787" y="4656020"/>
            <a:ext cx="8340668" cy="1778882"/>
          </a:xfrm>
          <a:prstGeom prst="roundRect">
            <a:avLst>
              <a:gd name="adj" fmla="val 10597"/>
            </a:avLst>
          </a:prstGeom>
          <a:solidFill>
            <a:schemeClr val="bg1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metal"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kumimoji="0" lang="ko-KR" altLang="en-US" sz="16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김정일은  이날 국방위원회와 </a:t>
            </a:r>
            <a:r>
              <a:rPr kumimoji="0" lang="ko-KR" altLang="en-US" sz="1600" dirty="0" err="1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당중앙군사위원회</a:t>
            </a:r>
            <a:r>
              <a:rPr kumimoji="0" lang="ko-KR" altLang="en-US" sz="16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 결정으로 김영춘 국방위원회 </a:t>
            </a:r>
            <a:r>
              <a:rPr kumimoji="0" lang="ko-KR" altLang="en-US" sz="1600" dirty="0" smtClean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부위원장을 </a:t>
            </a:r>
            <a:r>
              <a:rPr kumimoji="0" lang="ko-KR" altLang="en-US" sz="16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인민무력부장에</a:t>
            </a:r>
            <a:r>
              <a:rPr kumimoji="0" lang="en-US" altLang="ko-KR" sz="16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kumimoji="0" lang="ko-KR" altLang="en-US" sz="16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리영호</a:t>
            </a:r>
            <a:r>
              <a:rPr kumimoji="0" lang="ko-KR" altLang="en-US" sz="16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 평양방어사령관을 </a:t>
            </a:r>
            <a:r>
              <a:rPr kumimoji="0" lang="ko-KR" altLang="en-US" sz="1600" dirty="0" err="1" smtClean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총참모장에</a:t>
            </a:r>
            <a:r>
              <a:rPr kumimoji="0" lang="ko-KR" altLang="en-US" sz="1600" dirty="0" smtClean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kumimoji="0" lang="ko-KR" altLang="en-US" sz="16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임명했음</a:t>
            </a:r>
            <a:r>
              <a:rPr kumimoji="0" lang="en-US" altLang="ko-KR" sz="16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kumimoji="0" lang="ko-KR" altLang="en-US" sz="1600" dirty="0" smtClean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이 </a:t>
            </a:r>
            <a:r>
              <a:rPr kumimoji="0" lang="ko-KR" altLang="en-US" sz="16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때 </a:t>
            </a:r>
            <a:r>
              <a:rPr kumimoji="0" lang="ko-KR" altLang="en-US" sz="1600" dirty="0" err="1" smtClean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총참모장에</a:t>
            </a:r>
            <a:r>
              <a:rPr kumimoji="0" lang="ko-KR" altLang="en-US" sz="1600" dirty="0" smtClean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kumimoji="0" lang="ko-KR" altLang="en-US" sz="16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임명된 </a:t>
            </a:r>
            <a:r>
              <a:rPr kumimoji="0" lang="ko-KR" altLang="en-US" sz="1600" dirty="0" err="1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리영호가</a:t>
            </a:r>
            <a:r>
              <a:rPr kumimoji="0" lang="ko-KR" altLang="en-US" sz="16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kumimoji="0" lang="ko-KR" altLang="en-US" sz="1600" dirty="0" smtClean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김정은의 </a:t>
            </a:r>
            <a:r>
              <a:rPr kumimoji="0" lang="ko-KR" altLang="en-US" sz="16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군대에 대한 명령지휘체계 수립과 관련해 핵심적 역할을 </a:t>
            </a:r>
            <a:r>
              <a:rPr kumimoji="0" lang="ko-KR" altLang="en-US" sz="1600" dirty="0" smtClean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수행함으로써 </a:t>
            </a:r>
            <a:r>
              <a:rPr kumimoji="0" lang="ko-KR" altLang="en-US" sz="16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김정은의 군부 </a:t>
            </a:r>
            <a:r>
              <a:rPr kumimoji="0" lang="ko-KR" altLang="en-US" sz="16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장악은 </a:t>
            </a:r>
            <a:r>
              <a:rPr kumimoji="0" lang="ko-KR" altLang="en-US" sz="16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이미 </a:t>
            </a:r>
            <a:r>
              <a:rPr kumimoji="0" lang="en-US" altLang="ko-KR" sz="16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2009</a:t>
            </a:r>
            <a:r>
              <a:rPr kumimoji="0" lang="ko-KR" altLang="en-US" sz="16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년 상반기부터 본격적</a:t>
            </a:r>
            <a:r>
              <a:rPr kumimoji="0" lang="ko-KR" altLang="en-US" sz="16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으로 </a:t>
            </a:r>
            <a:r>
              <a:rPr kumimoji="0" lang="ko-KR" altLang="en-US" sz="16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시작</a:t>
            </a:r>
            <a:r>
              <a:rPr kumimoji="0" lang="ko-KR" altLang="en-US" sz="1600" dirty="0" smtClean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되었음</a:t>
            </a:r>
            <a:r>
              <a:rPr kumimoji="0" lang="en-US" altLang="ko-KR" sz="16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</p:txBody>
      </p:sp>
      <p:cxnSp>
        <p:nvCxnSpPr>
          <p:cNvPr id="21" name="직선 연결선 20"/>
          <p:cNvCxnSpPr/>
          <p:nvPr/>
        </p:nvCxnSpPr>
        <p:spPr>
          <a:xfrm>
            <a:off x="323528" y="980728"/>
            <a:ext cx="8352928" cy="0"/>
          </a:xfrm>
          <a:prstGeom prst="line">
            <a:avLst/>
          </a:prstGeom>
          <a:noFill/>
          <a:ln w="952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sp>
        <p:nvSpPr>
          <p:cNvPr id="25" name="모서리가 둥근 직사각형 24"/>
          <p:cNvSpPr/>
          <p:nvPr/>
        </p:nvSpPr>
        <p:spPr>
          <a:xfrm>
            <a:off x="370200" y="3686494"/>
            <a:ext cx="8306255" cy="111065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ko-KR" altLang="en-US" b="1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김정은이 후계자로 결정되고 나서 약 한 달 </a:t>
            </a:r>
            <a:r>
              <a:rPr lang="ko-KR" altLang="en-US" b="1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후인 </a:t>
            </a:r>
            <a:r>
              <a:rPr lang="en-US" altLang="ko-KR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2009</a:t>
            </a:r>
            <a:r>
              <a:rPr lang="ko-KR" alt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2</a:t>
            </a:r>
            <a:r>
              <a:rPr lang="ko-KR" alt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월 </a:t>
            </a:r>
            <a:r>
              <a:rPr lang="en-US" altLang="ko-KR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11</a:t>
            </a:r>
            <a:r>
              <a:rPr lang="ko-KR" alt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일 </a:t>
            </a:r>
            <a:r>
              <a:rPr lang="ko-KR" altLang="en-US" b="1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당중앙군사위원회 </a:t>
            </a:r>
            <a:r>
              <a:rPr lang="ko-KR" altLang="en-US" b="1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회의가 </a:t>
            </a:r>
            <a:r>
              <a:rPr lang="ko-KR" altLang="en-US" b="1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개최되고</a:t>
            </a:r>
            <a:r>
              <a:rPr lang="en-US" altLang="ko-KR" b="1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,</a:t>
            </a:r>
            <a:r>
              <a:rPr lang="ko-KR" alt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b="1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북한군 </a:t>
            </a:r>
            <a:r>
              <a:rPr lang="en-US" altLang="ko-KR" b="1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3</a:t>
            </a:r>
            <a:r>
              <a:rPr lang="ko-KR" altLang="en-US" b="1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대 핵심직책</a:t>
            </a:r>
            <a:r>
              <a:rPr lang="en-US" altLang="ko-KR" b="1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b="1" dirty="0" err="1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총정치국장</a:t>
            </a:r>
            <a:r>
              <a:rPr lang="en-US" altLang="ko-KR" b="1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b="1" dirty="0" err="1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총참모장</a:t>
            </a:r>
            <a:r>
              <a:rPr lang="en-US" altLang="ko-KR" b="1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b="1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인민무력부장</a:t>
            </a:r>
            <a:r>
              <a:rPr lang="en-US" altLang="ko-KR" b="1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) </a:t>
            </a:r>
            <a:r>
              <a:rPr lang="ko-KR" altLang="en-US" b="1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중 두 직책의 책임자가 교체되는 등 군 수뇌부의 대규모 개편이 </a:t>
            </a:r>
            <a:r>
              <a:rPr lang="ko-KR" altLang="en-US" b="1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이루어짐</a:t>
            </a:r>
            <a:endParaRPr kumimoji="0" lang="en-US" altLang="ko-KR" b="1" dirty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323528" y="418654"/>
            <a:ext cx="9001000" cy="634082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4-1. </a:t>
            </a:r>
            <a:r>
              <a:rPr kumimoji="0" lang="ko-KR" altLang="en-US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후계자 공식 결정과 북한군 수뇌부 개편 </a:t>
            </a:r>
            <a:r>
              <a:rPr kumimoji="0" lang="en-US" altLang="ko-KR" sz="20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(2009.1~2) </a:t>
            </a:r>
            <a:endParaRPr kumimoji="0" lang="en-US" altLang="ko-KR" sz="2000" dirty="0">
              <a:solidFill>
                <a:sysClr val="window" lastClr="FFFFFF">
                  <a:lumMod val="50000"/>
                </a:sysClr>
              </a:solidFill>
              <a:latin typeface="휴먼모음T" pitchFamily="18" charset="-127"/>
              <a:ea typeface="휴먼모음T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621319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직선 연결선 20"/>
          <p:cNvCxnSpPr/>
          <p:nvPr/>
        </p:nvCxnSpPr>
        <p:spPr>
          <a:xfrm>
            <a:off x="323528" y="980728"/>
            <a:ext cx="8352928" cy="0"/>
          </a:xfrm>
          <a:prstGeom prst="line">
            <a:avLst/>
          </a:prstGeom>
          <a:noFill/>
          <a:ln w="952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pic>
        <p:nvPicPr>
          <p:cNvPr id="67" name="_x73512696" descr="EMB0000053468d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1"/>
            <a:ext cx="2044735" cy="2376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8" name="모서리가 둥근 직사각형 67"/>
          <p:cNvSpPr/>
          <p:nvPr/>
        </p:nvSpPr>
        <p:spPr>
          <a:xfrm>
            <a:off x="2771801" y="1052736"/>
            <a:ext cx="5688632" cy="5040559"/>
          </a:xfrm>
          <a:prstGeom prst="roundRect">
            <a:avLst>
              <a:gd name="adj" fmla="val 5149"/>
            </a:avLst>
          </a:prstGeom>
          <a:solidFill>
            <a:schemeClr val="bg1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metal"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Wingdings" pitchFamily="2" charset="2"/>
              <a:buChar char="§"/>
            </a:pP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1942.10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강원도 </a:t>
            </a:r>
            <a:r>
              <a:rPr lang="ko-KR" altLang="en-US" sz="20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통천군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출생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2002.4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중장 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2003.9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평양방어사령관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상장</a:t>
            </a:r>
            <a:endParaRPr lang="en-US" altLang="ko-KR" sz="2000" dirty="0" smtClean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just"/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 </a:t>
            </a:r>
            <a:r>
              <a:rPr lang="en-US" altLang="ko-KR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중장에서 상장으로 </a:t>
            </a:r>
            <a:r>
              <a:rPr lang="ko-KR" altLang="en-US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승진하는데 </a:t>
            </a:r>
            <a:r>
              <a:rPr lang="en-US" altLang="ko-KR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1</a:t>
            </a:r>
            <a:r>
              <a:rPr lang="ko-KR" altLang="en-US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년</a:t>
            </a:r>
            <a:r>
              <a:rPr lang="en-US" altLang="ko-KR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5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개월 소요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)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2009.2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인민군 </a:t>
            </a:r>
            <a:r>
              <a:rPr lang="ko-KR" altLang="en-US" sz="20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총참모장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대장</a:t>
            </a:r>
            <a:endParaRPr lang="en-US" altLang="ko-KR" sz="2000" dirty="0" smtClean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just"/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 </a:t>
            </a:r>
            <a:r>
              <a:rPr lang="en-US" altLang="ko-KR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상장에서 대장으로 승진하는데 </a:t>
            </a:r>
            <a:r>
              <a:rPr lang="en-US" altLang="ko-KR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5</a:t>
            </a:r>
            <a:r>
              <a:rPr lang="ko-KR" altLang="en-US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년</a:t>
            </a:r>
            <a:r>
              <a:rPr lang="en-US" altLang="ko-KR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5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개월 소요</a:t>
            </a:r>
            <a:r>
              <a:rPr lang="en-US" altLang="ko-KR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)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2010.9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차수 </a:t>
            </a: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승진</a:t>
            </a:r>
            <a:endParaRPr lang="en-US" altLang="ko-KR" sz="2000" dirty="0" smtClean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just"/>
            <a:r>
              <a:rPr lang="en-US" altLang="ko-KR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  (</a:t>
            </a:r>
            <a:r>
              <a:rPr lang="ko-KR" altLang="en-US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대장에서 차수로 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승진하는데 </a:t>
            </a:r>
            <a:r>
              <a:rPr lang="en-US" altLang="ko-KR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1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7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개월 소요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)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2010.9 </a:t>
            </a:r>
            <a:r>
              <a:rPr lang="ko-KR" altLang="en-US" sz="20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당중앙위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정치국 </a:t>
            </a: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상무위원</a:t>
            </a:r>
            <a:endParaRPr lang="en-US" altLang="ko-KR" sz="2000" dirty="0" smtClean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  <a:p>
            <a:pPr marL="342900" indent="-342900" algn="just">
              <a:buFont typeface="Wingdings" pitchFamily="2" charset="2"/>
              <a:buChar char="§"/>
            </a:pPr>
            <a:r>
              <a:rPr lang="ko-KR" altLang="en-US" sz="2000" dirty="0" err="1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당중앙군사위</a:t>
            </a: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부위원장에 선출 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능력과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충성심을 인정받아 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2000</a:t>
            </a: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년대 초부터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초고속 승진을 거듭함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군대에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대한 김정은의 </a:t>
            </a: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명령지휘체계 수립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관련 핵심적 역할 수행 </a:t>
            </a:r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323528" y="418654"/>
            <a:ext cx="8640960" cy="634082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4-1. </a:t>
            </a:r>
            <a:r>
              <a:rPr kumimoji="0" lang="ko-KR" altLang="en-US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후계자 공식 결정과 북한군 수뇌부 개편 </a:t>
            </a:r>
            <a:r>
              <a:rPr kumimoji="0" lang="en-US" altLang="ko-KR" sz="20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– </a:t>
            </a:r>
            <a:r>
              <a:rPr kumimoji="0" lang="ko-KR" altLang="en-US" sz="2000" dirty="0" err="1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리영호</a:t>
            </a:r>
            <a:r>
              <a:rPr kumimoji="0" lang="ko-KR" altLang="en-US" sz="20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kumimoji="0" lang="ko-KR" altLang="en-US" sz="2000" dirty="0" err="1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총참모장</a:t>
            </a:r>
            <a:r>
              <a:rPr kumimoji="0" lang="ko-KR" altLang="en-US" sz="20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kumimoji="0" lang="en-US" altLang="ko-KR" sz="20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- </a:t>
            </a:r>
            <a:endParaRPr kumimoji="0" lang="en-US" altLang="ko-KR" sz="2000" dirty="0">
              <a:solidFill>
                <a:sysClr val="window" lastClr="FFFFFF">
                  <a:lumMod val="50000"/>
                </a:sysClr>
              </a:solidFill>
              <a:latin typeface="휴먼모음T" pitchFamily="18" charset="-127"/>
              <a:ea typeface="휴먼모음T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163974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2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직선 연결선 20"/>
          <p:cNvCxnSpPr/>
          <p:nvPr/>
        </p:nvCxnSpPr>
        <p:spPr>
          <a:xfrm>
            <a:off x="323528" y="980728"/>
            <a:ext cx="8352928" cy="0"/>
          </a:xfrm>
          <a:prstGeom prst="line">
            <a:avLst/>
          </a:prstGeom>
          <a:noFill/>
          <a:ln w="952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sp>
        <p:nvSpPr>
          <p:cNvPr id="10" name="모서리가 둥근 직사각형 9"/>
          <p:cNvSpPr/>
          <p:nvPr/>
        </p:nvSpPr>
        <p:spPr>
          <a:xfrm>
            <a:off x="2843808" y="1268760"/>
            <a:ext cx="5904656" cy="5040559"/>
          </a:xfrm>
          <a:prstGeom prst="roundRect">
            <a:avLst>
              <a:gd name="adj" fmla="val 5149"/>
            </a:avLst>
          </a:prstGeom>
          <a:solidFill>
            <a:schemeClr val="bg1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metal"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1936.3.4 </a:t>
            </a:r>
            <a:r>
              <a:rPr lang="ko-KR" altLang="en-US" sz="20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량강도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보천군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출생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1956.7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인민군 입대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ko-KR" altLang="en-US" sz="2000" dirty="0" err="1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김일성군사종합대학졸업</a:t>
            </a:r>
            <a:endParaRPr lang="ko-KR" altLang="en-US" sz="2000" dirty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군단 </a:t>
            </a:r>
            <a:r>
              <a:rPr lang="ko-KR" altLang="en-US" sz="20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작전부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부부장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총참모부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정찰국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참모장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국장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부총참모장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겸 작전국장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훈련소 소장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군수동원총국장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군단사령관 거침  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1995.10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인민군 차수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 err="1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총참모장</a:t>
            </a:r>
            <a:endParaRPr lang="ko-KR" altLang="en-US" sz="2000" dirty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2007.4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국방위원회 부위원장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2009.2 </a:t>
            </a: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인민무력부장</a:t>
            </a:r>
            <a:endParaRPr lang="ko-KR" altLang="en-US" sz="2000" dirty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2010.9 </a:t>
            </a:r>
            <a:r>
              <a:rPr lang="ko-KR" altLang="en-US" sz="20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당중앙위원회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정치국 위원</a:t>
            </a: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        </a:t>
            </a:r>
            <a:r>
              <a:rPr lang="ko-KR" altLang="en-US" sz="2000" dirty="0" err="1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당중앙군사위원</a:t>
            </a: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endParaRPr lang="ko-KR" altLang="en-US" sz="2000" dirty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11" name="_x81857560" descr="EMB00000d787b6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1340768"/>
            <a:ext cx="2088231" cy="24954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9" name="제목 1"/>
          <p:cNvSpPr txBox="1">
            <a:spLocks/>
          </p:cNvSpPr>
          <p:nvPr/>
        </p:nvSpPr>
        <p:spPr>
          <a:xfrm>
            <a:off x="323528" y="418654"/>
            <a:ext cx="8496944" cy="634082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4-1. </a:t>
            </a:r>
            <a:r>
              <a:rPr kumimoji="0" lang="ko-KR" altLang="en-US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후계자 공식 결정과 북한군 수뇌부 개편 </a:t>
            </a:r>
            <a:r>
              <a:rPr kumimoji="0" lang="en-US" altLang="ko-KR" sz="20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– </a:t>
            </a:r>
            <a:r>
              <a:rPr kumimoji="0" lang="ko-KR" altLang="en-US" sz="20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김영춘 인민무력부장 </a:t>
            </a:r>
            <a:r>
              <a:rPr kumimoji="0" lang="en-US" altLang="ko-KR" sz="20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- </a:t>
            </a:r>
            <a:endParaRPr kumimoji="0" lang="en-US" altLang="ko-KR" sz="2000" dirty="0">
              <a:solidFill>
                <a:sysClr val="window" lastClr="FFFFFF">
                  <a:lumMod val="50000"/>
                </a:sysClr>
              </a:solidFill>
              <a:latin typeface="휴먼모음T" pitchFamily="18" charset="-127"/>
              <a:ea typeface="휴먼모음T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333071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/>
              </a:solidFill>
              <a:latin typeface="08서울남산체 B"/>
              <a:ea typeface="08서울남산체 B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00562" y="2994538"/>
            <a:ext cx="4626433" cy="646331"/>
          </a:xfrm>
          <a:prstGeom prst="rect">
            <a:avLst/>
          </a:prstGeom>
          <a:solidFill>
            <a:srgbClr val="1F497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0" i="0" u="none" strike="noStrike" kern="0" cap="none" spc="0" normalizeH="0" baseline="0" noProof="0" dirty="0" smtClean="0">
                <a:ln>
                  <a:solidFill>
                    <a:sysClr val="window" lastClr="FFFFFF">
                      <a:alpha val="16000"/>
                    </a:sysClr>
                  </a:solidFill>
                </a:ln>
                <a:solidFill>
                  <a:sysClr val="window" lastClr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휴먼모음T" pitchFamily="18" charset="-127"/>
                <a:ea typeface="휴먼모음T" pitchFamily="18" charset="-127"/>
              </a:rPr>
              <a:t>  </a:t>
            </a:r>
            <a:r>
              <a:rPr kumimoji="0" lang="en-US" altLang="ko-KR" sz="3600" b="0" i="0" u="none" strike="noStrike" kern="0" cap="none" spc="0" normalizeH="0" baseline="0" noProof="0" dirty="0" smtClean="0">
                <a:ln>
                  <a:solidFill>
                    <a:sysClr val="window" lastClr="FFFFFF">
                      <a:alpha val="16000"/>
                    </a:sysClr>
                  </a:solidFill>
                </a:ln>
                <a:solidFill>
                  <a:sysClr val="window" lastClr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휴먼모음T" pitchFamily="18" charset="-127"/>
                <a:ea typeface="휴먼모음T" pitchFamily="18" charset="-127"/>
              </a:rPr>
              <a:t>1</a:t>
            </a:r>
            <a:r>
              <a:rPr kumimoji="0" lang="en-US" altLang="ko-KR" sz="3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95000"/>
                  </a:sys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rPr>
              <a:t>. </a:t>
            </a:r>
            <a:r>
              <a:rPr kumimoji="0" lang="ko-KR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95000"/>
                  </a:sys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rPr>
              <a:t>문제의 제기 </a:t>
            </a:r>
            <a:endParaRPr kumimoji="0" lang="ko-KR" altLang="en-US" sz="3600" b="0" i="0" u="none" strike="noStrike" kern="0" cap="none" spc="0" normalizeH="0" baseline="0" noProof="0" dirty="0">
              <a:ln>
                <a:noFill/>
              </a:ln>
              <a:solidFill>
                <a:sysClr val="window" lastClr="FFFFFF">
                  <a:lumMod val="95000"/>
                </a:sysClr>
              </a:solidFill>
              <a:effectLst/>
              <a:uLnTx/>
              <a:uFillTx/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4857753" y="3694404"/>
            <a:ext cx="4507339" cy="45719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solidFill>
                  <a:sysClr val="window" lastClr="FFFFFF">
                    <a:alpha val="15000"/>
                  </a:sysClr>
                </a:solidFill>
              </a:ln>
              <a:solidFill>
                <a:sysClr val="window" lastClr="FFFFFF"/>
              </a:solidFill>
              <a:effectLst/>
              <a:uLnTx/>
              <a:uFillTx/>
              <a:latin typeface="휴먼모음T" pitchFamily="18" charset="-127"/>
              <a:ea typeface="휴먼모음T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01229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직선 연결선 20"/>
          <p:cNvCxnSpPr/>
          <p:nvPr/>
        </p:nvCxnSpPr>
        <p:spPr>
          <a:xfrm>
            <a:off x="323528" y="1196752"/>
            <a:ext cx="8352928" cy="0"/>
          </a:xfrm>
          <a:prstGeom prst="line">
            <a:avLst/>
          </a:prstGeom>
          <a:noFill/>
          <a:ln w="952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sp>
        <p:nvSpPr>
          <p:cNvPr id="9" name="제목 1"/>
          <p:cNvSpPr txBox="1">
            <a:spLocks/>
          </p:cNvSpPr>
          <p:nvPr/>
        </p:nvSpPr>
        <p:spPr>
          <a:xfrm>
            <a:off x="323528" y="404664"/>
            <a:ext cx="9001000" cy="864096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4-1. </a:t>
            </a:r>
            <a:r>
              <a:rPr kumimoji="0" lang="ko-KR" altLang="en-US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후계자 공식 결정과 북한군 수뇌부 개편</a:t>
            </a: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 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    </a:t>
            </a:r>
            <a:r>
              <a:rPr kumimoji="0" lang="en-US" altLang="ko-KR" sz="20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- </a:t>
            </a:r>
            <a:r>
              <a:rPr kumimoji="0" lang="ko-KR" altLang="en-US" sz="20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김원홍 </a:t>
            </a:r>
            <a:r>
              <a:rPr kumimoji="0" lang="ko-KR" altLang="en-US" sz="2000" dirty="0" err="1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총정치국</a:t>
            </a:r>
            <a:r>
              <a:rPr kumimoji="0" lang="ko-KR" altLang="en-US" sz="20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kumimoji="0" lang="ko-KR" altLang="en-US" sz="2000" dirty="0" err="1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조직부국장</a:t>
            </a:r>
            <a:r>
              <a:rPr kumimoji="0" lang="ko-KR" altLang="en-US" sz="20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kumimoji="0" lang="en-US" altLang="ko-KR" sz="20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-  </a:t>
            </a:r>
            <a:endParaRPr kumimoji="0" lang="en-US" altLang="ko-KR" sz="2000" dirty="0">
              <a:solidFill>
                <a:sysClr val="window" lastClr="FFFFFF">
                  <a:lumMod val="50000"/>
                </a:sys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10" name="_x73322408" descr="EMB000005301d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28799"/>
            <a:ext cx="1656184" cy="23021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2" name="모서리가 둥근 직사각형 11"/>
          <p:cNvSpPr/>
          <p:nvPr/>
        </p:nvSpPr>
        <p:spPr>
          <a:xfrm>
            <a:off x="2339752" y="1412776"/>
            <a:ext cx="6336704" cy="5301208"/>
          </a:xfrm>
          <a:prstGeom prst="roundRect">
            <a:avLst>
              <a:gd name="adj" fmla="val 5149"/>
            </a:avLst>
          </a:prstGeom>
          <a:solidFill>
            <a:schemeClr val="bg1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metal"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rIns="54000" rtlCol="0" anchor="ctr"/>
          <a:lstStyle/>
          <a:p>
            <a:pPr algn="just">
              <a:lnSpc>
                <a:spcPct val="150000"/>
              </a:lnSpc>
            </a:pPr>
            <a:r>
              <a:rPr lang="en-US" altLang="ko-KR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- </a:t>
            </a:r>
            <a:r>
              <a:rPr lang="ko-KR" altLang="en-US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김원홍은 </a:t>
            </a:r>
            <a:r>
              <a:rPr lang="en-US" altLang="ko-KR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1995</a:t>
            </a:r>
            <a:r>
              <a:rPr lang="ko-KR" altLang="en-US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년 평양방어사령부 정치위원</a:t>
            </a:r>
            <a:r>
              <a:rPr lang="en-US" altLang="ko-KR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, 1997</a:t>
            </a:r>
            <a:r>
              <a:rPr lang="ko-KR" altLang="en-US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7</a:t>
            </a:r>
            <a:r>
              <a:rPr lang="ko-KR" altLang="en-US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군단 정치위원을 거쳐 </a:t>
            </a:r>
            <a:r>
              <a:rPr lang="en-US" altLang="ko-KR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2003</a:t>
            </a:r>
            <a:r>
              <a:rPr lang="ko-KR" altLang="en-US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7</a:t>
            </a:r>
            <a:r>
              <a:rPr lang="ko-KR" altLang="en-US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월부터 보위사령관직을 수행했음</a:t>
            </a:r>
            <a:r>
              <a:rPr lang="en-US" altLang="ko-KR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altLang="ko-KR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- </a:t>
            </a:r>
            <a:r>
              <a:rPr lang="ko-KR" altLang="en-US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김원홍은 </a:t>
            </a:r>
            <a:r>
              <a:rPr lang="en-US" altLang="ko-KR" sz="1600" b="1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2009</a:t>
            </a:r>
            <a:r>
              <a:rPr lang="ko-KR" altLang="en-US" sz="1600" b="1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1600" b="1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</a:t>
            </a:r>
            <a:r>
              <a:rPr lang="ko-KR" altLang="en-US" sz="1600" b="1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월 </a:t>
            </a:r>
            <a:r>
              <a:rPr lang="ko-KR" altLang="en-US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김정은의 군부 장악을 지원하기 위한 조치로 </a:t>
            </a:r>
            <a:r>
              <a:rPr lang="ko-KR" altLang="en-US" sz="1600" dirty="0" err="1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총정치국에서</a:t>
            </a:r>
            <a:r>
              <a:rPr lang="ko-KR" altLang="en-US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제</a:t>
            </a:r>
            <a:r>
              <a:rPr lang="en-US" altLang="ko-KR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1</a:t>
            </a:r>
            <a:r>
              <a:rPr lang="ko-KR" altLang="en-US" sz="1600" dirty="0" err="1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부국장</a:t>
            </a:r>
            <a:r>
              <a:rPr lang="ko-KR" altLang="en-US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다음으로 중요한 </a:t>
            </a:r>
            <a:r>
              <a:rPr lang="ko-KR" altLang="en-US" sz="1600" dirty="0" err="1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조직부국장에</a:t>
            </a:r>
            <a:r>
              <a:rPr lang="ko-KR" altLang="en-US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임명되었음</a:t>
            </a:r>
            <a:r>
              <a:rPr lang="en-US" altLang="ko-KR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600" dirty="0" err="1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총정치국에는</a:t>
            </a:r>
            <a:r>
              <a:rPr lang="ko-KR" altLang="en-US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1600" dirty="0" err="1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조직부국장과</a:t>
            </a:r>
            <a:r>
              <a:rPr lang="ko-KR" altLang="en-US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1600" dirty="0" err="1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선전부국장이</a:t>
            </a:r>
            <a:r>
              <a:rPr lang="ko-KR" altLang="en-US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있음</a:t>
            </a:r>
            <a:r>
              <a:rPr lang="en-US" altLang="ko-KR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). </a:t>
            </a:r>
          </a:p>
          <a:p>
            <a:pPr algn="just">
              <a:lnSpc>
                <a:spcPct val="150000"/>
              </a:lnSpc>
            </a:pPr>
            <a:r>
              <a:rPr lang="en-US" altLang="ko-KR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- </a:t>
            </a:r>
            <a:r>
              <a:rPr lang="ko-KR" altLang="en-US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김원홍은 김정은이 후계자로 결정된 후 처음으로 실시된 </a:t>
            </a:r>
            <a:r>
              <a:rPr lang="en-US" altLang="ko-KR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2009</a:t>
            </a:r>
            <a:r>
              <a:rPr lang="ko-KR" altLang="en-US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4</a:t>
            </a:r>
            <a:r>
              <a:rPr lang="ko-KR" altLang="en-US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월의 군 간부 인사에서 인민군 상장</a:t>
            </a:r>
            <a:r>
              <a:rPr lang="en-US" altLang="ko-KR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한국의 중장에 해당</a:t>
            </a:r>
            <a:r>
              <a:rPr lang="en-US" altLang="ko-KR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)</a:t>
            </a:r>
            <a:r>
              <a:rPr lang="ko-KR" altLang="en-US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중 유일하게 대장으로 승진</a:t>
            </a:r>
            <a:r>
              <a:rPr lang="en-US" altLang="ko-KR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(2003</a:t>
            </a:r>
            <a:r>
              <a:rPr lang="ko-KR" altLang="en-US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7</a:t>
            </a:r>
            <a:r>
              <a:rPr lang="ko-KR" altLang="en-US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월에 상장으로 승진한지 </a:t>
            </a:r>
            <a:r>
              <a:rPr lang="en-US" altLang="ko-KR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5</a:t>
            </a:r>
            <a:r>
              <a:rPr lang="ko-KR" altLang="en-US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9</a:t>
            </a:r>
            <a:r>
              <a:rPr lang="ko-KR" altLang="en-US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개월 만에 대장으로 승진</a:t>
            </a:r>
            <a:r>
              <a:rPr lang="en-US" altLang="ko-KR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)</a:t>
            </a:r>
            <a:r>
              <a:rPr lang="ko-KR" altLang="en-US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한 데 이어 </a:t>
            </a:r>
            <a:r>
              <a:rPr lang="en-US" altLang="ko-KR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2010</a:t>
            </a:r>
            <a:r>
              <a:rPr lang="ko-KR" altLang="en-US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9</a:t>
            </a:r>
            <a:r>
              <a:rPr lang="ko-KR" altLang="en-US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월 제</a:t>
            </a:r>
            <a:r>
              <a:rPr lang="en-US" altLang="ko-KR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3</a:t>
            </a:r>
            <a:r>
              <a:rPr lang="ko-KR" altLang="en-US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차 </a:t>
            </a:r>
            <a:r>
              <a:rPr lang="ko-KR" altLang="en-US" sz="1600" dirty="0" err="1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당대표자회에서는</a:t>
            </a:r>
            <a:r>
              <a:rPr lang="ko-KR" altLang="en-US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1600" dirty="0" err="1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당중앙군사위원직에도</a:t>
            </a:r>
            <a:r>
              <a:rPr lang="ko-KR" altLang="en-US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임명되었음</a:t>
            </a:r>
            <a:r>
              <a:rPr lang="en-US" altLang="ko-KR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altLang="ko-KR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- </a:t>
            </a:r>
            <a:r>
              <a:rPr lang="ko-KR" altLang="en-US" sz="1600" dirty="0" err="1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당중앙군사위원회에서</a:t>
            </a:r>
            <a:r>
              <a:rPr lang="ko-KR" altLang="en-US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그의 이름이 김경옥 </a:t>
            </a:r>
            <a:r>
              <a:rPr lang="ko-KR" altLang="en-US" sz="1600" dirty="0" err="1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당중앙위원회</a:t>
            </a:r>
            <a:r>
              <a:rPr lang="ko-KR" altLang="en-US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조직지도부 군사 담당 제</a:t>
            </a:r>
            <a:r>
              <a:rPr lang="en-US" altLang="ko-KR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1</a:t>
            </a:r>
            <a:r>
              <a:rPr lang="ko-KR" altLang="en-US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부부장 바로 다음에 호명된 것은 그가 김경옥의 지도하에 군 </a:t>
            </a:r>
            <a:r>
              <a:rPr lang="ko-KR" altLang="en-US" sz="1600" dirty="0" err="1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총정치국에서</a:t>
            </a:r>
            <a:r>
              <a:rPr lang="ko-KR" altLang="en-US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군부 엘리트들의 조직과 인사 문제를 담당하고 있었던 상황을 반영하는 것이었음</a:t>
            </a:r>
            <a:r>
              <a:rPr lang="en-US" altLang="ko-KR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252200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제목 1"/>
          <p:cNvSpPr txBox="1">
            <a:spLocks/>
          </p:cNvSpPr>
          <p:nvPr/>
        </p:nvSpPr>
        <p:spPr>
          <a:xfrm>
            <a:off x="323528" y="418654"/>
            <a:ext cx="9001000" cy="634082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4-1. </a:t>
            </a:r>
            <a:r>
              <a:rPr kumimoji="0" lang="ko-KR" altLang="en-US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후계자 공식 결정과 북한군 수뇌부 개편 </a:t>
            </a:r>
            <a:r>
              <a:rPr kumimoji="0" lang="en-US" altLang="ko-KR" sz="20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(2009.1~2) </a:t>
            </a:r>
            <a:endParaRPr kumimoji="0" lang="en-US" altLang="ko-KR" sz="2000" dirty="0">
              <a:solidFill>
                <a:sysClr val="window" lastClr="FFFFFF">
                  <a:lumMod val="50000"/>
                </a:sys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cxnSp>
        <p:nvCxnSpPr>
          <p:cNvPr id="21" name="직선 연결선 20"/>
          <p:cNvCxnSpPr/>
          <p:nvPr/>
        </p:nvCxnSpPr>
        <p:spPr>
          <a:xfrm>
            <a:off x="323528" y="980728"/>
            <a:ext cx="8352928" cy="0"/>
          </a:xfrm>
          <a:prstGeom prst="line">
            <a:avLst/>
          </a:prstGeom>
          <a:noFill/>
          <a:ln w="952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sp>
        <p:nvSpPr>
          <p:cNvPr id="10" name="모서리가 둥근 직사각형 9"/>
          <p:cNvSpPr/>
          <p:nvPr/>
        </p:nvSpPr>
        <p:spPr>
          <a:xfrm>
            <a:off x="396422" y="1340768"/>
            <a:ext cx="8367683" cy="2160240"/>
          </a:xfrm>
          <a:prstGeom prst="roundRect">
            <a:avLst>
              <a:gd name="adj" fmla="val 5149"/>
            </a:avLst>
          </a:prstGeom>
          <a:solidFill>
            <a:schemeClr val="bg1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metal"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ko-KR" altLang="en-US" sz="20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● 김영춘 차수가 </a:t>
            </a:r>
            <a:r>
              <a:rPr lang="ko-KR" altLang="en-US" sz="2000" dirty="0" err="1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인민무력부장직을</a:t>
            </a:r>
            <a:r>
              <a:rPr lang="ko-KR" altLang="en-US" sz="20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 맡으면서 이 직책을 맡고 있던 </a:t>
            </a:r>
            <a:r>
              <a:rPr lang="ko-KR" altLang="en-US" sz="20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김일철</a:t>
            </a:r>
            <a:r>
              <a:rPr lang="ko-KR" altLang="en-US" sz="20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은 </a:t>
            </a:r>
            <a:r>
              <a:rPr lang="ko-KR" altLang="en-US" sz="2000" dirty="0" err="1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인민무력부</a:t>
            </a:r>
            <a:r>
              <a:rPr lang="ko-KR" altLang="en-US" sz="20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 제</a:t>
            </a:r>
            <a:r>
              <a:rPr lang="en-US" altLang="ko-KR" sz="20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1</a:t>
            </a:r>
            <a:r>
              <a:rPr lang="ko-KR" altLang="en-US" sz="20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부부장으로 </a:t>
            </a:r>
            <a:r>
              <a:rPr lang="ko-KR" altLang="en-US" sz="2000" dirty="0" smtClean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강등되었음</a:t>
            </a:r>
            <a:endParaRPr lang="en-US" altLang="ko-KR" sz="2000" dirty="0" smtClean="0">
              <a:solidFill>
                <a:srgbClr val="1F497D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just"/>
            <a:r>
              <a:rPr lang="en-US" altLang="ko-KR" dirty="0" smtClean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 </a:t>
            </a:r>
          </a:p>
          <a:p>
            <a:pPr algn="just"/>
            <a:r>
              <a:rPr lang="en-US" altLang="ko-KR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  - </a:t>
            </a:r>
            <a:r>
              <a:rPr lang="ko-KR" altLang="en-US" dirty="0" smtClean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김영춘에 </a:t>
            </a:r>
            <a:r>
              <a:rPr lang="ko-KR" altLang="en-US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비해 김정일의 신임이 적은 김일철은 </a:t>
            </a:r>
            <a:r>
              <a:rPr lang="en-US" altLang="ko-KR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2010</a:t>
            </a:r>
            <a:r>
              <a:rPr lang="ko-KR" altLang="en-US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5</a:t>
            </a:r>
            <a:r>
              <a:rPr lang="ko-KR" altLang="en-US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월 </a:t>
            </a:r>
            <a:r>
              <a:rPr lang="en-US" altLang="ko-KR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13</a:t>
            </a:r>
            <a:r>
              <a:rPr lang="ko-KR" altLang="en-US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일 국방위원회 결정에 의해 국방위원회 </a:t>
            </a:r>
            <a:r>
              <a:rPr lang="ko-KR" altLang="en-US" dirty="0" err="1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위원직과</a:t>
            </a:r>
            <a:r>
              <a:rPr lang="ko-KR" altLang="en-US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dirty="0" err="1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인민무력부</a:t>
            </a:r>
            <a:r>
              <a:rPr lang="ko-KR" altLang="en-US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 제</a:t>
            </a:r>
            <a:r>
              <a:rPr lang="en-US" altLang="ko-KR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1</a:t>
            </a:r>
            <a:r>
              <a:rPr lang="ko-KR" altLang="en-US" dirty="0" err="1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부부장직에서</a:t>
            </a:r>
            <a:r>
              <a:rPr lang="ko-KR" altLang="en-US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 해임되어 은퇴하게 되었음</a:t>
            </a:r>
            <a:r>
              <a:rPr lang="en-US" altLang="ko-KR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  <a:p>
            <a:pPr algn="just"/>
            <a:r>
              <a:rPr lang="en-US" altLang="ko-KR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  - </a:t>
            </a:r>
            <a:r>
              <a:rPr lang="ko-KR" altLang="en-US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북한 지도부가 김일철을 ‘연령상의 관계</a:t>
            </a:r>
            <a:r>
              <a:rPr lang="en-US" altLang="ko-KR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(80</a:t>
            </a:r>
            <a:r>
              <a:rPr lang="ko-KR" altLang="en-US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살</a:t>
            </a:r>
            <a:r>
              <a:rPr lang="en-US" altLang="ko-KR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)’</a:t>
            </a:r>
            <a:r>
              <a:rPr lang="ko-KR" altLang="en-US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로 해임한 것은 그가 군부 세대교체 차원에서 물러나게 되었음을 시사함</a:t>
            </a:r>
            <a:r>
              <a:rPr lang="en-US" altLang="ko-KR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</p:txBody>
      </p:sp>
      <p:sp>
        <p:nvSpPr>
          <p:cNvPr id="14" name="모서리가 둥근 직사각형 13"/>
          <p:cNvSpPr/>
          <p:nvPr/>
        </p:nvSpPr>
        <p:spPr>
          <a:xfrm>
            <a:off x="406414" y="3717032"/>
            <a:ext cx="8367683" cy="2813631"/>
          </a:xfrm>
          <a:prstGeom prst="roundRect">
            <a:avLst>
              <a:gd name="adj" fmla="val 5149"/>
            </a:avLst>
          </a:prstGeom>
          <a:solidFill>
            <a:schemeClr val="bg1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metal"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ko-KR" altLang="en-US" sz="2000" dirty="0" smtClean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● </a:t>
            </a:r>
            <a:r>
              <a:rPr lang="ko-KR" altLang="en-US" sz="2000" dirty="0" err="1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리영호와</a:t>
            </a:r>
            <a:r>
              <a:rPr lang="ko-KR" altLang="en-US" sz="20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 김영춘에 대한 인사와는 별도로 김정일은 </a:t>
            </a:r>
            <a:r>
              <a:rPr lang="en-US" altLang="ko-KR" sz="2000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2009</a:t>
            </a:r>
            <a:r>
              <a:rPr lang="ko-KR" altLang="en-US" sz="2000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2000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2</a:t>
            </a:r>
            <a:r>
              <a:rPr lang="ko-KR" altLang="en-US" sz="2000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월 </a:t>
            </a:r>
            <a:r>
              <a:rPr lang="en-US" altLang="ko-KR" sz="2000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20</a:t>
            </a:r>
            <a:r>
              <a:rPr lang="ko-KR" altLang="en-US" sz="2000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일 오극렬 </a:t>
            </a:r>
            <a:r>
              <a:rPr lang="ko-KR" altLang="en-US" sz="2000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당중앙위원회</a:t>
            </a:r>
            <a:r>
              <a:rPr lang="ko-KR" altLang="en-US" sz="2000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 작전부장을 </a:t>
            </a:r>
            <a:r>
              <a:rPr lang="ko-KR" altLang="en-US" sz="20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국방위원회 </a:t>
            </a:r>
            <a:r>
              <a:rPr lang="ko-KR" altLang="en-US" sz="2000" dirty="0" smtClean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부위원장에 </a:t>
            </a:r>
            <a:r>
              <a:rPr lang="ko-KR" altLang="en-US" sz="20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임명하여 대남 침투와 공작 등을 담당하는 정찰총국을 지도하게 함</a:t>
            </a:r>
            <a:r>
              <a:rPr lang="en-US" altLang="ko-KR" sz="2000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algn="just"/>
            <a:r>
              <a:rPr lang="en-US" altLang="ko-KR" sz="2000" dirty="0" smtClean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 </a:t>
            </a:r>
          </a:p>
          <a:p>
            <a:pPr algn="just"/>
            <a:r>
              <a:rPr lang="en-US" altLang="ko-KR" sz="2000" dirty="0" smtClean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  - </a:t>
            </a:r>
            <a:r>
              <a:rPr lang="ko-KR" altLang="en-US" dirty="0" err="1" smtClean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오극렬은</a:t>
            </a:r>
            <a:r>
              <a:rPr lang="ko-KR" altLang="en-US" dirty="0" smtClean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dirty="0" err="1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리영호와</a:t>
            </a:r>
            <a:r>
              <a:rPr lang="ko-KR" altLang="en-US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 김영춘에 비해 김정은의 군부 장악에 기여하지 못한 결과 </a:t>
            </a:r>
            <a:r>
              <a:rPr lang="en-US" altLang="ko-KR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2010</a:t>
            </a:r>
            <a:r>
              <a:rPr lang="ko-KR" altLang="en-US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9</a:t>
            </a:r>
            <a:r>
              <a:rPr lang="ko-KR" altLang="en-US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월에 개최된 </a:t>
            </a:r>
            <a:r>
              <a:rPr lang="ko-KR" altLang="en-US" dirty="0" err="1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당대표자회에서</a:t>
            </a:r>
            <a:r>
              <a:rPr lang="ko-KR" altLang="en-US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dirty="0" err="1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당중앙위원회</a:t>
            </a:r>
            <a:r>
              <a:rPr lang="ko-KR" altLang="en-US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dirty="0" err="1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위원직에는</a:t>
            </a:r>
            <a:r>
              <a:rPr lang="ko-KR" altLang="en-US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 선출되었으나 </a:t>
            </a:r>
            <a:r>
              <a:rPr lang="ko-KR" altLang="en-US" dirty="0" err="1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당중앙위원회</a:t>
            </a:r>
            <a:r>
              <a:rPr lang="ko-KR" altLang="en-US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 정치국과 </a:t>
            </a:r>
            <a:r>
              <a:rPr lang="ko-KR" altLang="en-US" dirty="0" err="1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당중앙군사위원회의</a:t>
            </a:r>
            <a:r>
              <a:rPr lang="ko-KR" altLang="en-US" dirty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 어느 곳에도 진출하지 </a:t>
            </a:r>
            <a:r>
              <a:rPr lang="ko-KR" altLang="en-US" dirty="0" smtClean="0">
                <a:solidFill>
                  <a:srgbClr val="1F497D"/>
                </a:solidFill>
                <a:latin typeface="휴먼모음T" pitchFamily="18" charset="-127"/>
                <a:ea typeface="휴먼모음T" pitchFamily="18" charset="-127"/>
              </a:rPr>
              <a:t>못함 </a:t>
            </a:r>
            <a:endParaRPr lang="en-US" altLang="ko-KR" dirty="0">
              <a:solidFill>
                <a:srgbClr val="1F497D"/>
              </a:solidFill>
              <a:latin typeface="휴먼모음T" pitchFamily="18" charset="-127"/>
              <a:ea typeface="휴먼모음T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000640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323528" y="418654"/>
            <a:ext cx="8424936" cy="634082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4-2. </a:t>
            </a:r>
            <a:r>
              <a:rPr kumimoji="0" lang="ko-KR" altLang="en-US" sz="2400" dirty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김정은 측근 실세의 국방위원회 진입과 </a:t>
            </a:r>
            <a:r>
              <a:rPr kumimoji="0" lang="ko-KR" altLang="en-US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승진</a:t>
            </a: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 – </a:t>
            </a:r>
            <a:r>
              <a:rPr kumimoji="0" lang="ko-KR" altLang="en-US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장성택 </a:t>
            </a: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–  </a:t>
            </a:r>
            <a:endParaRPr kumimoji="0" lang="en-US" altLang="ko-KR" sz="2400" dirty="0">
              <a:solidFill>
                <a:sysClr val="window" lastClr="FFFFFF">
                  <a:lumMod val="50000"/>
                </a:sys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323528" y="980728"/>
            <a:ext cx="8352928" cy="0"/>
          </a:xfrm>
          <a:prstGeom prst="line">
            <a:avLst/>
          </a:prstGeom>
          <a:noFill/>
          <a:ln w="952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pic>
        <p:nvPicPr>
          <p:cNvPr id="6" name="_x76942352" descr="EMB00000d7034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2776"/>
            <a:ext cx="1872208" cy="2400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모서리가 둥근 직사각형 6"/>
          <p:cNvSpPr/>
          <p:nvPr/>
        </p:nvSpPr>
        <p:spPr>
          <a:xfrm>
            <a:off x="2339752" y="1353704"/>
            <a:ext cx="6624735" cy="5027623"/>
          </a:xfrm>
          <a:prstGeom prst="roundRect">
            <a:avLst>
              <a:gd name="adj" fmla="val 5149"/>
            </a:avLst>
          </a:prstGeom>
          <a:solidFill>
            <a:schemeClr val="bg1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metal"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ko-KR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2009</a:t>
            </a:r>
            <a:r>
              <a:rPr lang="ko-KR" alt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4</a:t>
            </a:r>
            <a:r>
              <a:rPr lang="ko-KR" alt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월에는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또한 김정은의 후계체계 구축에서 중심적 역할을 맡고 있던 장성택 </a:t>
            </a:r>
            <a:r>
              <a:rPr lang="ko-KR" altLang="en-US" sz="20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당중앙위원회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행정부장이 </a:t>
            </a:r>
            <a:r>
              <a:rPr lang="ko-KR" alt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국방위원회 위원에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선출됨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장성택은 </a:t>
            </a:r>
            <a:r>
              <a:rPr lang="en-US" altLang="ko-KR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2010</a:t>
            </a:r>
            <a:r>
              <a:rPr lang="ko-KR" alt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6</a:t>
            </a:r>
            <a:r>
              <a:rPr lang="ko-KR" alt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월 국방위원회 부위원장으로 승진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하여 그 위상이 더욱 높아짐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2010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9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월 제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3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차 </a:t>
            </a:r>
            <a:r>
              <a:rPr lang="ko-KR" altLang="en-US" sz="20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당대표자회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개최 전까지 장성택은 </a:t>
            </a:r>
            <a:r>
              <a:rPr lang="ko-KR" altLang="en-US" sz="20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리제강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조직지도부 제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1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부부장과 함께 김정은을 보좌하여 주요 엘리트에 대한 인사와 정책결정에 </a:t>
            </a: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관여하였음</a:t>
            </a: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그러나 장성택은</a:t>
            </a: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dirty="0" err="1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당대표자회</a:t>
            </a: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개최 전날 김경희와 김정은이 대장 칭호를 받을 때 함께 받지 못했고</a:t>
            </a: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 err="1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당대표자회에서는</a:t>
            </a: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dirty="0" err="1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당중앙위원회</a:t>
            </a: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정치국 후보위원 직책에 만족해야 했음</a:t>
            </a: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.</a:t>
            </a:r>
            <a:endParaRPr lang="ko-KR" altLang="en-US" sz="2000" dirty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927310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>
            <a:off x="323528" y="980728"/>
            <a:ext cx="8352928" cy="0"/>
          </a:xfrm>
          <a:prstGeom prst="line">
            <a:avLst/>
          </a:prstGeom>
          <a:noFill/>
          <a:ln w="952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sp>
        <p:nvSpPr>
          <p:cNvPr id="7" name="모서리가 둥근 직사각형 6"/>
          <p:cNvSpPr/>
          <p:nvPr/>
        </p:nvSpPr>
        <p:spPr>
          <a:xfrm>
            <a:off x="415009" y="1353763"/>
            <a:ext cx="8352928" cy="4811600"/>
          </a:xfrm>
          <a:prstGeom prst="roundRect">
            <a:avLst>
              <a:gd name="adj" fmla="val 5149"/>
            </a:avLst>
          </a:prstGeom>
          <a:solidFill>
            <a:schemeClr val="bg1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metal"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● 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2009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4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월 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9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일 최고인민회의 제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12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기 제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1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차 회의에서 </a:t>
            </a:r>
            <a:r>
              <a:rPr lang="ko-KR" altLang="en-US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김정각</a:t>
            </a:r>
            <a:r>
              <a:rPr lang="ko-KR" alt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 군 </a:t>
            </a:r>
            <a:r>
              <a:rPr lang="ko-KR" altLang="en-US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총정치국</a:t>
            </a:r>
            <a:r>
              <a:rPr lang="ko-KR" alt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 제</a:t>
            </a:r>
            <a:r>
              <a:rPr lang="en-US" altLang="ko-KR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1</a:t>
            </a:r>
            <a:r>
              <a:rPr lang="ko-KR" alt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부국장도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국방위원회 </a:t>
            </a:r>
            <a:r>
              <a:rPr lang="ko-KR" altLang="en-US" sz="20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위원직에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선출됨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  <a:p>
            <a:pPr algn="just"/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 </a:t>
            </a:r>
            <a:r>
              <a:rPr lang="en-US" altLang="ko-KR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- </a:t>
            </a:r>
            <a:r>
              <a:rPr lang="ko-KR" altLang="en-US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이는 그가 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총정치국을 통한 김정은의 군부 </a:t>
            </a:r>
            <a:r>
              <a:rPr lang="ko-KR" altLang="en-US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장악 관련 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핵심적인 </a:t>
            </a:r>
            <a:r>
              <a:rPr lang="ko-KR" altLang="en-US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역할을</a:t>
            </a:r>
            <a:r>
              <a:rPr lang="en-US" altLang="ko-KR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수행한 점을 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고려한 </a:t>
            </a:r>
            <a:r>
              <a:rPr lang="ko-KR" altLang="en-US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인사임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  <a:endParaRPr lang="en-US" altLang="ko-KR" dirty="0" smtClean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just"/>
            <a:endParaRPr lang="en-US" altLang="ko-KR" dirty="0" smtClean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just"/>
            <a:endParaRPr lang="en-US" altLang="ko-KR" dirty="0" smtClean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just"/>
            <a:endParaRPr lang="en-US" altLang="ko-KR" dirty="0" smtClean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just"/>
            <a:endParaRPr lang="en-US" altLang="ko-KR" dirty="0" smtClean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just"/>
            <a:endParaRPr lang="en-US" altLang="ko-KR" dirty="0" smtClean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just"/>
            <a:endParaRPr lang="en-US" altLang="ko-KR" dirty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just"/>
            <a:endParaRPr lang="en-US" altLang="ko-KR" dirty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just"/>
            <a:endParaRPr lang="en-US" altLang="ko-KR" dirty="0" smtClean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just"/>
            <a:endParaRPr lang="en-US" altLang="ko-KR" dirty="0" smtClean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just"/>
            <a:endParaRPr lang="en-US" altLang="ko-KR" dirty="0" smtClean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just"/>
            <a:endParaRPr lang="en-US" altLang="ko-KR" dirty="0" smtClean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just"/>
            <a:endParaRPr lang="ko-KR" altLang="en-US" dirty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208159" y="1031416"/>
            <a:ext cx="8766629" cy="5456294"/>
          </a:xfrm>
          <a:prstGeom prst="roundRect">
            <a:avLst>
              <a:gd name="adj" fmla="val 4365"/>
            </a:avLst>
          </a:prstGeom>
          <a:noFill/>
          <a:ln w="38100" cap="rnd"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L" pitchFamily="18" charset="-127"/>
              <a:ea typeface="08서울남산체 L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323528" y="418654"/>
            <a:ext cx="8640960" cy="634082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4-2. </a:t>
            </a:r>
            <a:r>
              <a:rPr kumimoji="0" lang="ko-KR" altLang="en-US" sz="2400" dirty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김정은 측근 실세의 국방위원회 진입과 </a:t>
            </a:r>
            <a:r>
              <a:rPr kumimoji="0" lang="ko-KR" altLang="en-US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승진</a:t>
            </a: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 – </a:t>
            </a:r>
            <a:r>
              <a:rPr kumimoji="0" lang="ko-KR" altLang="en-US" sz="2400" dirty="0" err="1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김정각</a:t>
            </a:r>
            <a:r>
              <a:rPr kumimoji="0" lang="ko-KR" altLang="en-US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–   </a:t>
            </a:r>
            <a:endParaRPr kumimoji="0" lang="en-US" altLang="ko-KR" sz="2400" dirty="0">
              <a:solidFill>
                <a:sysClr val="window" lastClr="FFFFFF">
                  <a:lumMod val="50000"/>
                </a:sys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2555776" y="2914594"/>
            <a:ext cx="6048672" cy="3250710"/>
          </a:xfrm>
          <a:prstGeom prst="roundRect">
            <a:avLst>
              <a:gd name="adj" fmla="val 5149"/>
            </a:avLst>
          </a:prstGeom>
          <a:solidFill>
            <a:schemeClr val="bg1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metal"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Wingdings" pitchFamily="2" charset="2"/>
              <a:buChar char="§"/>
            </a:pP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1941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년생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1992.4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인민군 상장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2002.4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인민군 대장 </a:t>
            </a:r>
            <a:endParaRPr lang="en-US" altLang="ko-KR" sz="2000" dirty="0" smtClean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just"/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  (</a:t>
            </a: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상장에서 대장으로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승진하는데 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10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년 소요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)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2007.3 </a:t>
            </a:r>
            <a:r>
              <a:rPr lang="ko-KR" altLang="en-US" sz="2000" dirty="0" err="1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총정치국</a:t>
            </a: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제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1</a:t>
            </a:r>
            <a:r>
              <a:rPr lang="ko-KR" altLang="en-US" sz="2000" dirty="0" err="1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부국장</a:t>
            </a: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임명 이후 </a:t>
            </a:r>
            <a:endParaRPr lang="en-US" altLang="ko-KR" sz="2000" dirty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just"/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        </a:t>
            </a:r>
            <a:r>
              <a:rPr lang="ko-KR" altLang="en-US" sz="2000" dirty="0" err="1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조명록</a:t>
            </a: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군 </a:t>
            </a:r>
            <a:r>
              <a:rPr lang="ko-KR" altLang="en-US" sz="20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총정치국장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역할 대행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2009.4 </a:t>
            </a: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국방위원</a:t>
            </a:r>
            <a:endParaRPr lang="ko-KR" altLang="en-US" sz="2000" dirty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  <a:p>
            <a:pPr marL="342900" indent="-342900" algn="just">
              <a:buFont typeface="Wingdings" pitchFamily="2" charset="2"/>
              <a:buChar char="§"/>
            </a:pP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2010.9 </a:t>
            </a:r>
            <a:r>
              <a:rPr lang="ko-KR" altLang="en-US" sz="20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당중앙위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정치국 후보위원</a:t>
            </a: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,</a:t>
            </a:r>
            <a:r>
              <a:rPr lang="ko-KR" altLang="en-US" sz="2000" dirty="0" err="1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당중앙군사위원</a:t>
            </a:r>
            <a:endParaRPr lang="ko-KR" altLang="en-US" sz="2000" dirty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  <a:p>
            <a:pPr marL="342900" indent="-342900" algn="just">
              <a:buFont typeface="Wingdings" pitchFamily="2" charset="2"/>
              <a:buChar char="§"/>
            </a:pP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2009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년부터 김정은의 군부 </a:t>
            </a: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엘리트 장악을 위해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핵심적 역할 </a:t>
            </a: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수행</a:t>
            </a:r>
            <a:endParaRPr lang="en-US" altLang="ko-KR" sz="2000" dirty="0" smtClean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10" name="_x74465424" descr="EMB0000053468d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1" y="2924944"/>
            <a:ext cx="1800200" cy="229067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9584018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4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>
            <a:off x="323528" y="980728"/>
            <a:ext cx="8352928" cy="0"/>
          </a:xfrm>
          <a:prstGeom prst="line">
            <a:avLst/>
          </a:prstGeom>
          <a:noFill/>
          <a:ln w="952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sp>
        <p:nvSpPr>
          <p:cNvPr id="7" name="모서리가 둥근 직사각형 6"/>
          <p:cNvSpPr/>
          <p:nvPr/>
        </p:nvSpPr>
        <p:spPr>
          <a:xfrm>
            <a:off x="415009" y="1124744"/>
            <a:ext cx="8352928" cy="5315598"/>
          </a:xfrm>
          <a:prstGeom prst="roundRect">
            <a:avLst>
              <a:gd name="adj" fmla="val 5149"/>
            </a:avLst>
          </a:prstGeom>
          <a:solidFill>
            <a:schemeClr val="bg1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metal"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● 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2009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4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월 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9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일 최고인민회의 제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12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기 제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1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차 회의에서 </a:t>
            </a:r>
            <a:r>
              <a:rPr lang="ko-KR" altLang="en-US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우동측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국가안전보위부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부부장도 국방위원회 </a:t>
            </a:r>
            <a:r>
              <a:rPr lang="ko-KR" altLang="en-US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위원직에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선출됨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  <a:p>
            <a:pPr algn="just"/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 - </a:t>
            </a:r>
            <a:r>
              <a:rPr lang="ko-KR" altLang="en-US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우동측은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4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월 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14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일 최고사령관 명령에 의해 인민군 상장으로 승진함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  <a:p>
            <a:pPr algn="just"/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 - 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이는 그가 중장에 임명된 지 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17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년의 승진임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  <a:p>
            <a:pPr algn="just"/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 - </a:t>
            </a:r>
            <a:r>
              <a:rPr lang="ko-KR" altLang="en-US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우동측은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2009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9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월에는 </a:t>
            </a:r>
            <a:r>
              <a:rPr lang="ko-KR" altLang="en-US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국가안전보위부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제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1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부부장으로 승진함</a:t>
            </a:r>
          </a:p>
          <a:p>
            <a:pPr algn="just"/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 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- 2010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4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월 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14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일에는 </a:t>
            </a:r>
            <a:r>
              <a:rPr lang="ko-KR" alt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상장으로 승진한지 </a:t>
            </a:r>
            <a:r>
              <a:rPr lang="en-US" altLang="ko-KR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12</a:t>
            </a:r>
            <a:r>
              <a:rPr lang="ko-KR" alt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개월 만에 인민군 대장에 </a:t>
            </a:r>
            <a:r>
              <a:rPr lang="ko-KR" alt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임명되는</a:t>
            </a:r>
            <a:r>
              <a:rPr lang="en-US" altLang="ko-KR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초고속 </a:t>
            </a:r>
            <a:r>
              <a:rPr lang="ko-KR" alt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승진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을 보임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  <a:p>
            <a:pPr algn="just"/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 - 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이는 </a:t>
            </a:r>
            <a:r>
              <a:rPr lang="ko-KR" altLang="en-US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우동측이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2009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4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월경 </a:t>
            </a:r>
            <a:r>
              <a:rPr lang="ko-KR" altLang="en-US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국가안전보위장직을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맡게 된 김정은을 </a:t>
            </a:r>
            <a:r>
              <a:rPr lang="ko-KR" altLang="en-US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위해</a:t>
            </a:r>
            <a:r>
              <a:rPr lang="en-US" altLang="ko-KR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파워 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엘리트들에 대한 감시와 통제에 핵심적인 역할을 수행하는 있는 것을 </a:t>
            </a:r>
            <a:r>
              <a:rPr lang="ko-KR" altLang="en-US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고려한 인사임</a:t>
            </a:r>
            <a:endParaRPr lang="en-US" altLang="ko-KR" dirty="0" smtClean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just"/>
            <a:endParaRPr lang="en-US" altLang="ko-KR" dirty="0" smtClean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just"/>
            <a:endParaRPr lang="en-US" altLang="ko-KR" dirty="0" smtClean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just"/>
            <a:endParaRPr lang="en-US" altLang="ko-KR" dirty="0" smtClean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just"/>
            <a:endParaRPr lang="en-US" altLang="ko-KR" dirty="0" smtClean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just"/>
            <a:endParaRPr lang="en-US" altLang="ko-KR" dirty="0" smtClean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just"/>
            <a:endParaRPr lang="en-US" altLang="ko-KR" dirty="0" smtClean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just"/>
            <a:endParaRPr lang="en-US" altLang="ko-KR" dirty="0" smtClean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just"/>
            <a:endParaRPr lang="en-US" altLang="ko-KR" dirty="0" smtClean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just"/>
            <a:endParaRPr lang="ko-KR" altLang="en-US" dirty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208159" y="1031416"/>
            <a:ext cx="8766629" cy="5456294"/>
          </a:xfrm>
          <a:prstGeom prst="roundRect">
            <a:avLst>
              <a:gd name="adj" fmla="val 4365"/>
            </a:avLst>
          </a:prstGeom>
          <a:noFill/>
          <a:ln w="38100" cap="rnd"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L" pitchFamily="18" charset="-127"/>
              <a:ea typeface="08서울남산체 L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323528" y="418654"/>
            <a:ext cx="8820472" cy="634082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4-2. </a:t>
            </a:r>
            <a:r>
              <a:rPr kumimoji="0" lang="ko-KR" altLang="en-US" sz="2400" dirty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김정은 측근 실세의 국방위원회 진입과 </a:t>
            </a:r>
            <a:r>
              <a:rPr kumimoji="0" lang="ko-KR" altLang="en-US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승진</a:t>
            </a: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 – </a:t>
            </a:r>
            <a:r>
              <a:rPr kumimoji="0" lang="ko-KR" altLang="en-US" sz="2400" dirty="0" err="1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우동측</a:t>
            </a:r>
            <a:r>
              <a:rPr kumimoji="0" lang="ko-KR" altLang="en-US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–  </a:t>
            </a:r>
            <a:endParaRPr kumimoji="0" lang="en-US" altLang="ko-KR" sz="2400" dirty="0">
              <a:solidFill>
                <a:sysClr val="window" lastClr="FFFFFF">
                  <a:lumMod val="50000"/>
                </a:sys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10" name="_x82061976" descr="EMB00000d787b6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005064"/>
            <a:ext cx="1728192" cy="221866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모서리가 둥근 직사각형 10"/>
          <p:cNvSpPr/>
          <p:nvPr/>
        </p:nvSpPr>
        <p:spPr>
          <a:xfrm>
            <a:off x="2771800" y="4077072"/>
            <a:ext cx="5868144" cy="2197878"/>
          </a:xfrm>
          <a:prstGeom prst="roundRect">
            <a:avLst>
              <a:gd name="adj" fmla="val 5149"/>
            </a:avLst>
          </a:prstGeom>
          <a:solidFill>
            <a:schemeClr val="bg1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metal"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Wingdings" pitchFamily="2" charset="2"/>
              <a:buChar char="§"/>
            </a:pP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1942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년생 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1992.4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인민군 중장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2009.4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국방위원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인민군 상장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2009.9 </a:t>
            </a:r>
            <a:r>
              <a:rPr lang="ko-KR" altLang="en-US" sz="20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국가안전보위부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제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1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부부장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2010.4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인민군 대장 </a:t>
            </a: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 </a:t>
            </a:r>
            <a:endParaRPr lang="en-US" altLang="ko-KR" sz="2000" dirty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  <a:p>
            <a:pPr marL="342900" indent="-342900" algn="just">
              <a:buFont typeface="Wingdings" pitchFamily="2" charset="2"/>
              <a:buChar char="§"/>
            </a:pP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2010.9 </a:t>
            </a:r>
            <a:r>
              <a:rPr lang="ko-KR" altLang="en-US" sz="20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당중앙위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정치국 후보위원</a:t>
            </a: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 err="1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당중앙군사위원</a:t>
            </a:r>
            <a:endParaRPr lang="en-US" altLang="ko-KR" sz="2000" dirty="0" smtClean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  <a:p>
            <a:pPr marL="342900" indent="-342900" algn="just">
              <a:buFont typeface="Wingdings" pitchFamily="2" charset="2"/>
              <a:buChar char="§"/>
            </a:pP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(2012</a:t>
            </a: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3</a:t>
            </a: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월경 뇌출혈로 쓰러짐</a:t>
            </a: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)</a:t>
            </a: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endParaRPr lang="ko-KR" altLang="en-US" sz="2000" dirty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584018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4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323528" y="418654"/>
            <a:ext cx="9001000" cy="634082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4-3. </a:t>
            </a:r>
            <a:r>
              <a:rPr kumimoji="0" lang="ko-KR" altLang="en-US" sz="2400" dirty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김정은 후계체계 구축 진전과 정책 관여 확대 </a:t>
            </a:r>
            <a:r>
              <a:rPr kumimoji="0" lang="en-US" altLang="ko-KR" sz="2400" dirty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(1</a:t>
            </a: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) </a:t>
            </a:r>
            <a:endParaRPr kumimoji="0" lang="en-US" altLang="ko-KR" sz="2000" dirty="0">
              <a:solidFill>
                <a:sysClr val="window" lastClr="FFFFFF">
                  <a:lumMod val="50000"/>
                </a:sys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323528" y="980728"/>
            <a:ext cx="8352928" cy="0"/>
          </a:xfrm>
          <a:prstGeom prst="line">
            <a:avLst/>
          </a:prstGeom>
          <a:noFill/>
          <a:ln w="952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sp>
        <p:nvSpPr>
          <p:cNvPr id="6" name="모서리가 둥근 직사각형 5"/>
          <p:cNvSpPr/>
          <p:nvPr/>
        </p:nvSpPr>
        <p:spPr>
          <a:xfrm>
            <a:off x="356097" y="1482321"/>
            <a:ext cx="8577270" cy="5266934"/>
          </a:xfrm>
          <a:prstGeom prst="roundRect">
            <a:avLst>
              <a:gd name="adj" fmla="val 5149"/>
            </a:avLst>
          </a:prstGeom>
          <a:solidFill>
            <a:schemeClr val="bg1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metal"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Wingdings" pitchFamily="2" charset="2"/>
              <a:buChar char="§"/>
            </a:pP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4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월경 국가안전보위부장에 임명 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4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월 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5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일 김정일의 위성관제조종종합지휘소 시찰에 동행 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4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월 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14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일 ‘강성대국의 </a:t>
            </a:r>
            <a:r>
              <a:rPr lang="ko-KR" altLang="en-US" sz="20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불보라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’라는 이름으로 김정일도 참석한 가운데 성대하게 김일성의 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97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회 생일 기념 ‘축포야회’ 개최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4</a:t>
            </a: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월 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20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일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~9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월 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16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일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대중 총동원 증산운동인 ‘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150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일 전투’ 지휘 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4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월 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26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일 김정일의 원산농업대학 시찰에 동행 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5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월 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1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일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국제노동절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)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북한 전역에서 금속공업과 연관부문의 노동자 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1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만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5000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여 명을 평양에 불러들여 김정일과 함께 국가공훈합창단 공연과 축포야회를 비롯해 다양한 경축공연을 관람토록 하는 성대한 행사 조직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김정일의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군 관련 기관에 대한 현지지도 사전 준비 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ko-KR" altLang="en-US" sz="2000" dirty="0" err="1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당중앙위원회</a:t>
            </a: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조직지도부를 통해 파워 엘리트 인사에 관여 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김정은에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의한 권력승계 정당화 문건 및 찬양가요 배포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김정일의 </a:t>
            </a:r>
            <a:r>
              <a:rPr lang="ko-KR" altLang="en-US" sz="20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희천련하기계종합공장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현지지도에 동행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(5.9)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5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월 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25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일 제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차 핵실험 후 해외공관장에게 후계자 결정 사실 통보 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대략 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6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월말까지 단계적으로 각 조직의 상층부에서 하층부로 후계자 결정 통보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군이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서서히 ‘김정일의 군대’에서 ‘김정일과 김정은의 군대’로 변화됨 </a:t>
            </a:r>
          </a:p>
        </p:txBody>
      </p:sp>
      <p:grpSp>
        <p:nvGrpSpPr>
          <p:cNvPr id="2" name="그룹 16"/>
          <p:cNvGrpSpPr/>
          <p:nvPr/>
        </p:nvGrpSpPr>
        <p:grpSpPr>
          <a:xfrm>
            <a:off x="356097" y="1071518"/>
            <a:ext cx="6663684" cy="419100"/>
            <a:chOff x="458366" y="3240232"/>
            <a:chExt cx="3286147" cy="419100"/>
          </a:xfrm>
        </p:grpSpPr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8366" y="3240232"/>
              <a:ext cx="3286147" cy="4191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10210" y="3265116"/>
              <a:ext cx="29485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solidFill>
                    <a:schemeClr val="bg1">
                      <a:lumMod val="9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공안기관과 </a:t>
              </a:r>
              <a:r>
                <a:rPr lang="ko-KR" altLang="en-US" dirty="0">
                  <a:solidFill>
                    <a:schemeClr val="bg1">
                      <a:lumMod val="9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군대에 대한 지도 및 정책 </a:t>
              </a:r>
              <a:r>
                <a:rPr lang="ko-KR" altLang="en-US" dirty="0" smtClean="0">
                  <a:solidFill>
                    <a:schemeClr val="bg1">
                      <a:lumMod val="9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관여 </a:t>
              </a:r>
              <a:r>
                <a:rPr lang="en-US" altLang="ko-KR" dirty="0" smtClean="0">
                  <a:solidFill>
                    <a:schemeClr val="bg1">
                      <a:lumMod val="9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(</a:t>
              </a:r>
              <a:r>
                <a:rPr lang="en-US" altLang="ko-KR" dirty="0">
                  <a:solidFill>
                    <a:schemeClr val="bg1">
                      <a:lumMod val="9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2009.4~6)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6516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>
            <a:off x="323528" y="980728"/>
            <a:ext cx="8352928" cy="0"/>
          </a:xfrm>
          <a:prstGeom prst="line">
            <a:avLst/>
          </a:prstGeom>
          <a:noFill/>
          <a:ln w="952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grpSp>
        <p:nvGrpSpPr>
          <p:cNvPr id="2" name="그룹 16"/>
          <p:cNvGrpSpPr/>
          <p:nvPr/>
        </p:nvGrpSpPr>
        <p:grpSpPr>
          <a:xfrm>
            <a:off x="356097" y="1071518"/>
            <a:ext cx="7312247" cy="419100"/>
            <a:chOff x="458366" y="3240232"/>
            <a:chExt cx="4032104" cy="419100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8366" y="3240232"/>
              <a:ext cx="4032104" cy="4191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10210" y="3265116"/>
              <a:ext cx="37420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solidFill>
                    <a:schemeClr val="bg1">
                      <a:lumMod val="9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김정일의 위성관제종합지휘소 시찰에 동행</a:t>
              </a:r>
              <a:r>
                <a:rPr lang="en-US" altLang="ko-KR" dirty="0" smtClean="0">
                  <a:solidFill>
                    <a:schemeClr val="bg1">
                      <a:lumMod val="9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, </a:t>
              </a:r>
              <a:r>
                <a:rPr lang="ko-KR" altLang="en-US" dirty="0" err="1" smtClean="0">
                  <a:solidFill>
                    <a:schemeClr val="bg1">
                      <a:lumMod val="9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반타격전</a:t>
              </a:r>
              <a:r>
                <a:rPr lang="ko-KR" altLang="en-US" dirty="0" smtClean="0">
                  <a:solidFill>
                    <a:schemeClr val="bg1">
                      <a:lumMod val="9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 지휘</a:t>
              </a:r>
              <a:r>
                <a:rPr lang="en-US" altLang="ko-KR" dirty="0" smtClean="0">
                  <a:solidFill>
                    <a:schemeClr val="bg1">
                      <a:lumMod val="9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(2009.4.5) </a:t>
              </a:r>
              <a:endParaRPr lang="en-US" altLang="ko-KR" dirty="0">
                <a:solidFill>
                  <a:schemeClr val="bg1">
                    <a:lumMod val="95000"/>
                  </a:schemeClr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395536" y="5373216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주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북한은 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2012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1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월 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8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일 김정일의 생일날 김정은의 과거활동을 미화하는 기록영화를 통해 김정은의 위성관제종합지휘소 시찰 사진을 공개했음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.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당시 </a:t>
            </a:r>
            <a:r>
              <a:rPr lang="ko-KR" altLang="en-US" dirty="0" err="1" smtClean="0">
                <a:latin typeface="휴먼모음T" pitchFamily="18" charset="-127"/>
                <a:ea typeface="휴먼모음T" pitchFamily="18" charset="-127"/>
              </a:rPr>
              <a:t>로동신문은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 김정은의 사진을 공개하지 않았음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.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붉은 선 안의 인물이 김정은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.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 </a:t>
            </a:r>
            <a:endParaRPr lang="en-US" altLang="ko-KR" dirty="0">
              <a:latin typeface="휴먼모음T" pitchFamily="18" charset="-127"/>
              <a:ea typeface="휴먼모음T" pitchFamily="18" charset="-127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출처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『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연합뉴스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』, 2012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1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월 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8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일</a:t>
            </a:r>
            <a:endParaRPr lang="ko-KR" altLang="en-US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121" name="_x86873664" descr="EMB000005807c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700808"/>
            <a:ext cx="8280920" cy="3524912"/>
          </a:xfrm>
          <a:prstGeom prst="rect">
            <a:avLst/>
          </a:prstGeom>
          <a:noFill/>
        </p:spPr>
      </p:pic>
      <p:sp>
        <p:nvSpPr>
          <p:cNvPr id="13" name="제목 1"/>
          <p:cNvSpPr txBox="1">
            <a:spLocks/>
          </p:cNvSpPr>
          <p:nvPr/>
        </p:nvSpPr>
        <p:spPr>
          <a:xfrm>
            <a:off x="323528" y="418654"/>
            <a:ext cx="9001000" cy="634082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4-3. </a:t>
            </a:r>
            <a:r>
              <a:rPr kumimoji="0" lang="ko-KR" altLang="en-US" sz="2400" dirty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김정은 후계체계 구축 진전과 정책 관여 확대 </a:t>
            </a: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(2) </a:t>
            </a:r>
            <a:endParaRPr kumimoji="0" lang="en-US" altLang="ko-KR" sz="2000" dirty="0">
              <a:solidFill>
                <a:sysClr val="window" lastClr="FFFFFF">
                  <a:lumMod val="50000"/>
                </a:sysClr>
              </a:solidFill>
              <a:latin typeface="휴먼모음T" pitchFamily="18" charset="-127"/>
              <a:ea typeface="휴먼모음T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254271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>
            <a:off x="323528" y="980728"/>
            <a:ext cx="8352928" cy="0"/>
          </a:xfrm>
          <a:prstGeom prst="line">
            <a:avLst/>
          </a:prstGeom>
          <a:noFill/>
          <a:ln w="952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grpSp>
        <p:nvGrpSpPr>
          <p:cNvPr id="2" name="그룹 16"/>
          <p:cNvGrpSpPr/>
          <p:nvPr/>
        </p:nvGrpSpPr>
        <p:grpSpPr>
          <a:xfrm>
            <a:off x="356097" y="1071518"/>
            <a:ext cx="7312247" cy="419100"/>
            <a:chOff x="458366" y="3240232"/>
            <a:chExt cx="4032104" cy="419100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8366" y="3240232"/>
              <a:ext cx="4032104" cy="4191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10210" y="3265116"/>
              <a:ext cx="37420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solidFill>
                    <a:schemeClr val="bg1">
                      <a:lumMod val="9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김정일의 위성관제종합지휘소 시찰에 동행</a:t>
              </a:r>
              <a:r>
                <a:rPr lang="en-US" altLang="ko-KR" dirty="0" smtClean="0">
                  <a:solidFill>
                    <a:schemeClr val="bg1">
                      <a:lumMod val="9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, </a:t>
              </a:r>
              <a:r>
                <a:rPr lang="ko-KR" altLang="en-US" dirty="0" err="1" smtClean="0">
                  <a:solidFill>
                    <a:schemeClr val="bg1">
                      <a:lumMod val="9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반타격전</a:t>
              </a:r>
              <a:r>
                <a:rPr lang="ko-KR" altLang="en-US" dirty="0" smtClean="0">
                  <a:solidFill>
                    <a:schemeClr val="bg1">
                      <a:lumMod val="9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 지휘</a:t>
              </a:r>
              <a:r>
                <a:rPr lang="en-US" altLang="ko-KR" dirty="0" smtClean="0">
                  <a:solidFill>
                    <a:schemeClr val="bg1">
                      <a:lumMod val="9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(2009.4.5) </a:t>
              </a:r>
              <a:endParaRPr lang="en-US" altLang="ko-KR" dirty="0">
                <a:solidFill>
                  <a:schemeClr val="bg1">
                    <a:lumMod val="95000"/>
                  </a:schemeClr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114908" y="4581128"/>
            <a:ext cx="37282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주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전병호 군수 담당 </a:t>
            </a:r>
            <a:r>
              <a:rPr lang="ko-KR" altLang="en-US" dirty="0" err="1" smtClean="0">
                <a:latin typeface="휴먼모음T" pitchFamily="18" charset="-127"/>
                <a:ea typeface="휴먼모음T" pitchFamily="18" charset="-127"/>
              </a:rPr>
              <a:t>당중앙위원회</a:t>
            </a:r>
            <a:endParaRPr lang="en-US" altLang="ko-KR" dirty="0" smtClean="0">
              <a:latin typeface="휴먼모음T" pitchFamily="18" charset="-127"/>
              <a:ea typeface="휴먼모음T" pitchFamily="18" charset="-127"/>
            </a:endParaRPr>
          </a:p>
          <a:p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  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 비서와 악수하는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김정은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.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 </a:t>
            </a:r>
            <a:endParaRPr lang="en-US" altLang="ko-KR" dirty="0">
              <a:latin typeface="휴먼모음T" pitchFamily="18" charset="-127"/>
              <a:ea typeface="휴먼모음T" pitchFamily="18" charset="-127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출처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『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연합뉴스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』, 2012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1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월</a:t>
            </a:r>
            <a:endParaRPr lang="en-US" altLang="ko-KR" dirty="0" smtClean="0">
              <a:latin typeface="휴먼모음T" pitchFamily="18" charset="-127"/>
              <a:ea typeface="휴먼모음T" pitchFamily="18" charset="-127"/>
            </a:endParaRPr>
          </a:p>
          <a:p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     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20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일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.</a:t>
            </a:r>
            <a:endParaRPr lang="ko-KR" altLang="en-US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3" name="제목 1"/>
          <p:cNvSpPr txBox="1">
            <a:spLocks/>
          </p:cNvSpPr>
          <p:nvPr/>
        </p:nvSpPr>
        <p:spPr>
          <a:xfrm>
            <a:off x="323528" y="418654"/>
            <a:ext cx="8640960" cy="634082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4-3. </a:t>
            </a:r>
            <a:r>
              <a:rPr kumimoji="0" lang="ko-KR" altLang="en-US" sz="2400" dirty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김정은 후계체계 구축 진전과 정책 관여 확대 </a:t>
            </a: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(3) </a:t>
            </a:r>
            <a:endParaRPr kumimoji="0" lang="en-US" altLang="ko-KR" sz="2000" dirty="0">
              <a:solidFill>
                <a:sysClr val="window" lastClr="FFFFFF">
                  <a:lumMod val="50000"/>
                </a:sys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209267768" descr="EMB00000d6473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46" y="1680037"/>
            <a:ext cx="3472460" cy="266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Cheong02(저서-KJU)\15김정은 활동.위상 기사(chro)\2012-12-14-03 RDSM(김정은의 위성관제종합지휘소 방문_2009.4.5 현지지도 현판)g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862" y="1666850"/>
            <a:ext cx="4541552" cy="3115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직사각형 13"/>
          <p:cNvSpPr/>
          <p:nvPr/>
        </p:nvSpPr>
        <p:spPr>
          <a:xfrm>
            <a:off x="4186964" y="5013176"/>
            <a:ext cx="45134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주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김정은의 위성관제종합지휘소 현지지도</a:t>
            </a:r>
            <a:endParaRPr lang="en-US" altLang="ko-KR" dirty="0" smtClean="0">
              <a:latin typeface="휴먼모음T" pitchFamily="18" charset="-127"/>
              <a:ea typeface="휴먼모음T" pitchFamily="18" charset="-127"/>
            </a:endParaRPr>
          </a:p>
          <a:p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   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 소개 현판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.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 </a:t>
            </a:r>
            <a:endParaRPr lang="en-US" altLang="ko-KR" dirty="0">
              <a:latin typeface="휴먼모음T" pitchFamily="18" charset="-127"/>
              <a:ea typeface="휴먼모음T" pitchFamily="18" charset="-127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출처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『</a:t>
            </a:r>
            <a:r>
              <a:rPr lang="ko-KR" altLang="en-US" dirty="0" err="1" smtClean="0">
                <a:latin typeface="휴먼모음T" pitchFamily="18" charset="-127"/>
                <a:ea typeface="휴먼모음T" pitchFamily="18" charset="-127"/>
              </a:rPr>
              <a:t>로동신</a:t>
            </a:r>
            <a:r>
              <a:rPr lang="ko-KR" altLang="en-US" dirty="0" err="1">
                <a:latin typeface="휴먼모음T" pitchFamily="18" charset="-127"/>
                <a:ea typeface="휴먼모음T" pitchFamily="18" charset="-127"/>
              </a:rPr>
              <a:t>문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』, 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2012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12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월 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14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일</a:t>
            </a:r>
            <a:endParaRPr lang="ko-KR" altLang="en-US" dirty="0">
              <a:latin typeface="휴먼모음T" pitchFamily="18" charset="-127"/>
              <a:ea typeface="휴먼모음T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95874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>
            <a:off x="323528" y="980728"/>
            <a:ext cx="8352928" cy="0"/>
          </a:xfrm>
          <a:prstGeom prst="line">
            <a:avLst/>
          </a:prstGeom>
          <a:noFill/>
          <a:ln w="952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grpSp>
        <p:nvGrpSpPr>
          <p:cNvPr id="2" name="그룹 16"/>
          <p:cNvGrpSpPr/>
          <p:nvPr/>
        </p:nvGrpSpPr>
        <p:grpSpPr>
          <a:xfrm>
            <a:off x="356097" y="1071518"/>
            <a:ext cx="6663684" cy="419100"/>
            <a:chOff x="458366" y="3240232"/>
            <a:chExt cx="3286147" cy="419100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8366" y="3240232"/>
              <a:ext cx="3286147" cy="4191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10210" y="3265116"/>
              <a:ext cx="29485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solidFill>
                    <a:schemeClr val="bg1">
                      <a:lumMod val="9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김일성의 </a:t>
              </a:r>
              <a:r>
                <a:rPr lang="en-US" altLang="ko-KR" dirty="0">
                  <a:solidFill>
                    <a:schemeClr val="bg1">
                      <a:lumMod val="9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97</a:t>
              </a:r>
              <a:r>
                <a:rPr lang="ko-KR" altLang="en-US" dirty="0">
                  <a:solidFill>
                    <a:schemeClr val="bg1">
                      <a:lumMod val="9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회 생일 기념 축포야회 개최 </a:t>
              </a:r>
              <a:r>
                <a:rPr lang="en-US" altLang="ko-KR" dirty="0">
                  <a:solidFill>
                    <a:schemeClr val="bg1">
                      <a:lumMod val="9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(2009.4.14) </a:t>
              </a:r>
            </a:p>
          </p:txBody>
        </p:sp>
      </p:grpSp>
      <p:pic>
        <p:nvPicPr>
          <p:cNvPr id="9" name="Picture 2" descr="D:\Cheong01e(KJU_SCN)\8김정은-관련사진\2009-04-14강성대국불보라(스캔)\스캔0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228" y="1646379"/>
            <a:ext cx="7927196" cy="37988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직사각형 9"/>
          <p:cNvSpPr/>
          <p:nvPr/>
        </p:nvSpPr>
        <p:spPr>
          <a:xfrm>
            <a:off x="719572" y="5564380"/>
            <a:ext cx="7560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주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김정은은 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2009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4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월 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14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일 김정일이 참석한 가운데 ‘강성대국의 불보라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’라는 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이름으로 성대하게 김일성의 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97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회 생일 기념 축포야회 개최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출처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: 『</a:t>
            </a:r>
            <a:r>
              <a:rPr lang="ko-KR" altLang="en-US" dirty="0" err="1">
                <a:latin typeface="휴먼모음T" pitchFamily="18" charset="-127"/>
                <a:ea typeface="휴먼모음T" pitchFamily="18" charset="-127"/>
              </a:rPr>
              <a:t>로동신문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』, 2009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4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월 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15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일</a:t>
            </a:r>
          </a:p>
        </p:txBody>
      </p:sp>
      <p:sp>
        <p:nvSpPr>
          <p:cNvPr id="11" name="제목 1"/>
          <p:cNvSpPr txBox="1">
            <a:spLocks/>
          </p:cNvSpPr>
          <p:nvPr/>
        </p:nvSpPr>
        <p:spPr>
          <a:xfrm>
            <a:off x="323528" y="418654"/>
            <a:ext cx="8568952" cy="634082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4-3. </a:t>
            </a:r>
            <a:r>
              <a:rPr kumimoji="0" lang="ko-KR" altLang="en-US" sz="2400" dirty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김정은 후계체계 구축 진전과 정책 관여 확대 </a:t>
            </a: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(4) </a:t>
            </a:r>
            <a:endParaRPr kumimoji="0" lang="en-US" altLang="ko-KR" sz="2000" dirty="0">
              <a:solidFill>
                <a:sysClr val="window" lastClr="FFFFFF">
                  <a:lumMod val="50000"/>
                </a:sysClr>
              </a:solidFill>
              <a:latin typeface="휴먼모음T" pitchFamily="18" charset="-127"/>
              <a:ea typeface="휴먼모음T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254271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>
            <a:off x="323528" y="980728"/>
            <a:ext cx="8352928" cy="0"/>
          </a:xfrm>
          <a:prstGeom prst="line">
            <a:avLst/>
          </a:prstGeom>
          <a:noFill/>
          <a:ln w="952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grpSp>
        <p:nvGrpSpPr>
          <p:cNvPr id="2" name="그룹 16"/>
          <p:cNvGrpSpPr/>
          <p:nvPr/>
        </p:nvGrpSpPr>
        <p:grpSpPr>
          <a:xfrm>
            <a:off x="356097" y="1071518"/>
            <a:ext cx="6663684" cy="419100"/>
            <a:chOff x="458366" y="3240232"/>
            <a:chExt cx="3286147" cy="419100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8366" y="3240232"/>
              <a:ext cx="3286147" cy="4191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10210" y="3265116"/>
              <a:ext cx="29485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solidFill>
                    <a:schemeClr val="bg1">
                      <a:lumMod val="9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김정일의 </a:t>
              </a:r>
              <a:r>
                <a:rPr lang="ko-KR" altLang="en-US" dirty="0">
                  <a:solidFill>
                    <a:schemeClr val="bg1">
                      <a:lumMod val="9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원산농업대학 현지지도에 동행 </a:t>
              </a:r>
              <a:r>
                <a:rPr lang="en-US" altLang="ko-KR" dirty="0">
                  <a:solidFill>
                    <a:schemeClr val="bg1">
                      <a:lumMod val="9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(2009.4.26) </a:t>
              </a:r>
            </a:p>
          </p:txBody>
        </p:sp>
      </p:grpSp>
      <p:pic>
        <p:nvPicPr>
          <p:cNvPr id="9" name="Picture 2" descr="http://www1.dailynk.com/file/20110721/DNKF_5497_296729_1311233396_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0458" y="1584378"/>
            <a:ext cx="7889974" cy="400486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직사각형 10"/>
          <p:cNvSpPr/>
          <p:nvPr/>
        </p:nvSpPr>
        <p:spPr>
          <a:xfrm>
            <a:off x="570458" y="5680849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주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김정일과 김정은이 방문한 원산농업대학 내 온실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출처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: 『</a:t>
            </a:r>
            <a:r>
              <a:rPr lang="ko-KR" altLang="en-US" dirty="0" err="1">
                <a:latin typeface="휴먼모음T" pitchFamily="18" charset="-127"/>
                <a:ea typeface="휴먼모음T" pitchFamily="18" charset="-127"/>
              </a:rPr>
              <a:t>데일리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NK』, 2011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7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월 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21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일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사진 제공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: RENK) </a:t>
            </a:r>
            <a:endParaRPr lang="ko-KR" altLang="en-US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2" name="제목 1"/>
          <p:cNvSpPr txBox="1">
            <a:spLocks/>
          </p:cNvSpPr>
          <p:nvPr/>
        </p:nvSpPr>
        <p:spPr>
          <a:xfrm>
            <a:off x="323528" y="418654"/>
            <a:ext cx="8640960" cy="634082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4-3. </a:t>
            </a:r>
            <a:r>
              <a:rPr kumimoji="0" lang="ko-KR" altLang="en-US" sz="2400" dirty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김정은 후계체계 구축 진전과 정책 관여 확대 </a:t>
            </a: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(5) </a:t>
            </a:r>
            <a:endParaRPr kumimoji="0" lang="en-US" altLang="ko-KR" sz="2000" dirty="0">
              <a:solidFill>
                <a:sysClr val="window" lastClr="FFFFFF">
                  <a:lumMod val="50000"/>
                </a:sysClr>
              </a:solidFill>
              <a:latin typeface="휴먼모음T" pitchFamily="18" charset="-127"/>
              <a:ea typeface="휴먼모음T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505085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323528" y="418654"/>
            <a:ext cx="6963116" cy="634082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>
              <a:buNone/>
            </a:pPr>
            <a:r>
              <a:rPr lang="en-US" altLang="ko-KR" sz="2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1. </a:t>
            </a:r>
            <a:r>
              <a:rPr lang="ko-KR" altLang="en-US" sz="2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문제의 제기 </a:t>
            </a:r>
            <a:r>
              <a:rPr lang="en-US" altLang="ko-KR" sz="2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1</a:t>
            </a:r>
            <a:r>
              <a:rPr lang="en-US" altLang="ko-KR" sz="2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)</a:t>
            </a:r>
            <a:endParaRPr lang="ko-KR" altLang="en-US" sz="2400" dirty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323528" y="980728"/>
            <a:ext cx="8352928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모서리가 둥근 직사각형 26"/>
          <p:cNvSpPr/>
          <p:nvPr/>
        </p:nvSpPr>
        <p:spPr>
          <a:xfrm>
            <a:off x="755576" y="1844824"/>
            <a:ext cx="7920880" cy="4248472"/>
          </a:xfrm>
          <a:prstGeom prst="roundRect">
            <a:avLst>
              <a:gd name="adj" fmla="val 4243"/>
            </a:avLst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etal"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just">
              <a:buFont typeface="Wingdings" pitchFamily="2" charset="2"/>
              <a:buChar char="§"/>
            </a:pPr>
            <a:r>
              <a:rPr lang="ko-KR" altLang="en-US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북한은 ‘수령’이라고 불리는 일인 절대 권력자가 </a:t>
            </a:r>
            <a:r>
              <a:rPr lang="ko-KR" altLang="en-US" sz="2000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조선로동당을</a:t>
            </a:r>
            <a:r>
              <a:rPr lang="ko-KR" altLang="en-US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통해 국가기구와 군대</a:t>
            </a:r>
            <a:r>
              <a:rPr lang="en-US" altLang="ko-KR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근로단체 등을 통제하는 수령 중심의 당</a:t>
            </a:r>
            <a:r>
              <a:rPr lang="en-US" altLang="ko-KR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·</a:t>
            </a:r>
            <a:r>
              <a:rPr lang="ko-KR" altLang="en-US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국가체제임</a:t>
            </a:r>
            <a:r>
              <a:rPr lang="en-US" altLang="ko-KR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  <a:p>
            <a:pPr lvl="0" algn="just"/>
            <a:r>
              <a:rPr lang="en-US" altLang="ko-KR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- </a:t>
            </a:r>
            <a:r>
              <a:rPr lang="ko-KR" altLang="en-US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이는 북한이 레닌식 집단지도체제가 아니라 </a:t>
            </a:r>
            <a:r>
              <a:rPr lang="ko-KR" altLang="en-US" sz="2000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스탈린식</a:t>
            </a:r>
            <a:r>
              <a:rPr lang="ko-KR" altLang="en-US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개인 절대권력에 의해 통치되고 있다는 것을 의미함</a:t>
            </a:r>
            <a:r>
              <a:rPr lang="en-US" altLang="ko-KR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  <a:endParaRPr lang="ko-KR" altLang="en-US" sz="2000" dirty="0" smtClean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  <a:p>
            <a:pPr lvl="0" algn="just">
              <a:buFontTx/>
              <a:buChar char="-"/>
            </a:pPr>
            <a:r>
              <a:rPr lang="ko-KR" altLang="en-US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북한체제가 스탈린주의적이라는 점은 ‘수령’과 ‘수령의 후계자’의 권위를 절대화하고 지시를 무조건적으로 집행할 것을 요구하는 「당의 유일사상체계 확립의 </a:t>
            </a:r>
            <a:r>
              <a:rPr lang="en-US" altLang="ko-KR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10</a:t>
            </a:r>
            <a:r>
              <a:rPr lang="ko-KR" altLang="en-US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대 원칙」이라는 문건에서 분명하게 드러남</a:t>
            </a:r>
            <a:r>
              <a:rPr lang="en-US" altLang="ko-KR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  <a:p>
            <a:r>
              <a:rPr lang="en-US" altLang="ko-KR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</a:p>
          <a:p>
            <a:pPr algn="just">
              <a:buFont typeface="Wingdings" pitchFamily="2" charset="2"/>
              <a:buChar char="§"/>
            </a:pPr>
            <a:r>
              <a:rPr lang="en-US" altLang="ko-KR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북한체제는 군주제적인 성격도 가지고 있음</a:t>
            </a:r>
            <a:r>
              <a:rPr lang="en-US" altLang="ko-KR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</a:t>
            </a:r>
            <a:endParaRPr lang="ko-KR" altLang="en-US" sz="2000" dirty="0" smtClean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  <a:p>
            <a:r>
              <a:rPr lang="en-US" altLang="ko-KR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- 1974</a:t>
            </a:r>
            <a:r>
              <a:rPr lang="ko-KR" altLang="en-US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년에 김일성의 장남 김정일이 후계자로 결정된 이후 </a:t>
            </a:r>
            <a:r>
              <a:rPr lang="en-US" altLang="ko-KR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1994</a:t>
            </a:r>
            <a:r>
              <a:rPr lang="ko-KR" altLang="en-US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년 김일성 사망 까지 그리고 </a:t>
            </a:r>
            <a:r>
              <a:rPr lang="en-US" altLang="ko-KR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2009</a:t>
            </a:r>
            <a:r>
              <a:rPr lang="ko-KR" altLang="en-US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년에 김정일의 삼남 김정은이 후계자로 결정된 이후 </a:t>
            </a:r>
            <a:r>
              <a:rPr lang="en-US" altLang="ko-KR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2011</a:t>
            </a:r>
            <a:r>
              <a:rPr lang="ko-KR" altLang="en-US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년까지 ‘수령’과 그의 아들의 공동통치 그리고 김정일 사후 김정은에 의한 </a:t>
            </a:r>
            <a:r>
              <a:rPr lang="en-US" altLang="ko-KR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3</a:t>
            </a:r>
            <a:r>
              <a:rPr lang="ko-KR" altLang="en-US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대 권력세습은 군주제적인 요소가 북한체제에서 하나의 중요한 특성으로 자리 잡았음을 의미함</a:t>
            </a:r>
            <a:r>
              <a:rPr lang="en-US" altLang="ko-KR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  <a:endParaRPr lang="ko-KR" altLang="en-US" sz="2000" dirty="0" smtClean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611560" y="1196753"/>
            <a:ext cx="82809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북한체제의 특성에 대해서는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 ‘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군주제적 스탈린주의체제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’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라고 규정할 수 있음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.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 </a:t>
            </a:r>
          </a:p>
        </p:txBody>
      </p:sp>
      <p:sp>
        <p:nvSpPr>
          <p:cNvPr id="19" name="타원 18"/>
          <p:cNvSpPr/>
          <p:nvPr/>
        </p:nvSpPr>
        <p:spPr>
          <a:xfrm>
            <a:off x="467544" y="1277904"/>
            <a:ext cx="156716" cy="1567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모서리가 둥근 직사각형 12"/>
          <p:cNvSpPr/>
          <p:nvPr/>
        </p:nvSpPr>
        <p:spPr>
          <a:xfrm flipH="1">
            <a:off x="611560" y="1772816"/>
            <a:ext cx="91438" cy="4392488"/>
          </a:xfrm>
          <a:prstGeom prst="roundRect">
            <a:avLst>
              <a:gd name="adj" fmla="val 36508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21112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>
            <a:off x="323528" y="980728"/>
            <a:ext cx="8352928" cy="0"/>
          </a:xfrm>
          <a:prstGeom prst="line">
            <a:avLst/>
          </a:prstGeom>
          <a:noFill/>
          <a:ln w="952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grpSp>
        <p:nvGrpSpPr>
          <p:cNvPr id="2" name="그룹 16"/>
          <p:cNvGrpSpPr/>
          <p:nvPr/>
        </p:nvGrpSpPr>
        <p:grpSpPr>
          <a:xfrm>
            <a:off x="356097" y="1071518"/>
            <a:ext cx="6663684" cy="419100"/>
            <a:chOff x="458366" y="3240232"/>
            <a:chExt cx="3286147" cy="419100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8366" y="3240232"/>
              <a:ext cx="3286147" cy="4191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10210" y="3265116"/>
              <a:ext cx="29485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solidFill>
                    <a:schemeClr val="bg1">
                      <a:lumMod val="9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김정은의 </a:t>
              </a:r>
              <a:r>
                <a:rPr lang="en-US" altLang="ko-KR" dirty="0">
                  <a:solidFill>
                    <a:schemeClr val="bg1">
                      <a:lumMod val="9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2009</a:t>
              </a:r>
              <a:r>
                <a:rPr lang="ko-KR" altLang="en-US" dirty="0">
                  <a:solidFill>
                    <a:schemeClr val="bg1">
                      <a:lumMod val="9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년 </a:t>
              </a:r>
              <a:r>
                <a:rPr lang="en-US" altLang="ko-KR" dirty="0">
                  <a:solidFill>
                    <a:schemeClr val="bg1">
                      <a:lumMod val="9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5</a:t>
              </a:r>
              <a:r>
                <a:rPr lang="ko-KR" altLang="en-US" dirty="0">
                  <a:solidFill>
                    <a:schemeClr val="bg1">
                      <a:lumMod val="9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월 </a:t>
              </a:r>
              <a:r>
                <a:rPr lang="en-US" altLang="ko-KR" dirty="0">
                  <a:solidFill>
                    <a:schemeClr val="bg1">
                      <a:lumMod val="9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9</a:t>
              </a:r>
              <a:r>
                <a:rPr lang="ko-KR" altLang="en-US" dirty="0">
                  <a:solidFill>
                    <a:schemeClr val="bg1">
                      <a:lumMod val="9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일 공장 방문 소개 </a:t>
              </a:r>
              <a:r>
                <a:rPr lang="ko-KR" altLang="en-US" dirty="0" smtClean="0">
                  <a:solidFill>
                    <a:schemeClr val="bg1">
                      <a:lumMod val="9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현판</a:t>
              </a:r>
              <a:endParaRPr lang="en-US" altLang="ko-KR" dirty="0">
                <a:solidFill>
                  <a:schemeClr val="bg1">
                    <a:lumMod val="95000"/>
                  </a:schemeClr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</p:grpSp>
      <p:sp>
        <p:nvSpPr>
          <p:cNvPr id="11" name="직사각형 10"/>
          <p:cNvSpPr/>
          <p:nvPr/>
        </p:nvSpPr>
        <p:spPr>
          <a:xfrm>
            <a:off x="395536" y="5949280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주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김정은의 </a:t>
            </a:r>
            <a:r>
              <a:rPr lang="ko-KR" altLang="en-US" dirty="0" err="1">
                <a:latin typeface="휴먼모음T" pitchFamily="18" charset="-127"/>
                <a:ea typeface="휴먼모음T" pitchFamily="18" charset="-127"/>
              </a:rPr>
              <a:t>희천련하기계종합공장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 방문 소개 현판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출처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: 『</a:t>
            </a:r>
            <a:r>
              <a:rPr lang="ko-KR" altLang="en-US" dirty="0" err="1">
                <a:latin typeface="휴먼모음T" pitchFamily="18" charset="-127"/>
                <a:ea typeface="휴먼모음T" pitchFamily="18" charset="-127"/>
              </a:rPr>
              <a:t>로동신문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』, 2010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12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월 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22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일</a:t>
            </a:r>
          </a:p>
        </p:txBody>
      </p:sp>
      <p:pic>
        <p:nvPicPr>
          <p:cNvPr id="15" name="Picture 2" descr="D:\Cheong01e(KJU_SCN)\8김정은-관련사진\2009-05-09KJU방문 사진(로동신문101222)\2009-05-09KJU의 희천련하기계종합공장 방문 현판(로동신문, 10122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052" y="1654848"/>
            <a:ext cx="8307844" cy="422242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제목 1"/>
          <p:cNvSpPr txBox="1">
            <a:spLocks/>
          </p:cNvSpPr>
          <p:nvPr/>
        </p:nvSpPr>
        <p:spPr>
          <a:xfrm>
            <a:off x="323528" y="418654"/>
            <a:ext cx="8424936" cy="634082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4-3. </a:t>
            </a:r>
            <a:r>
              <a:rPr kumimoji="0" lang="ko-KR" altLang="en-US" sz="2400" dirty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김정은 후계체계 구축 진전과 정책 관여 확대 </a:t>
            </a: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(6) </a:t>
            </a:r>
            <a:endParaRPr kumimoji="0" lang="en-US" altLang="ko-KR" sz="2000" dirty="0">
              <a:solidFill>
                <a:sysClr val="window" lastClr="FFFFFF">
                  <a:lumMod val="50000"/>
                </a:sysClr>
              </a:solidFill>
              <a:latin typeface="휴먼모음T" pitchFamily="18" charset="-127"/>
              <a:ea typeface="휴먼모음T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30820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>
            <a:off x="323528" y="980728"/>
            <a:ext cx="8352928" cy="0"/>
          </a:xfrm>
          <a:prstGeom prst="line">
            <a:avLst/>
          </a:prstGeom>
          <a:noFill/>
          <a:ln w="952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sp>
        <p:nvSpPr>
          <p:cNvPr id="16" name="모서리가 둥근 직사각형 15"/>
          <p:cNvSpPr/>
          <p:nvPr/>
        </p:nvSpPr>
        <p:spPr>
          <a:xfrm>
            <a:off x="372110" y="1203955"/>
            <a:ext cx="8438725" cy="5111216"/>
          </a:xfrm>
          <a:prstGeom prst="roundRect">
            <a:avLst>
              <a:gd name="adj" fmla="val 5149"/>
            </a:avLst>
          </a:prstGeom>
          <a:solidFill>
            <a:schemeClr val="bg1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metal"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Wingdings" pitchFamily="2" charset="2"/>
              <a:buChar char="l"/>
            </a:pPr>
            <a:r>
              <a:rPr lang="ko-KR" altLang="en-US" sz="24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24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2009</a:t>
            </a:r>
            <a:r>
              <a:rPr lang="ko-KR" altLang="en-US" sz="24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24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5~6</a:t>
            </a:r>
            <a:r>
              <a:rPr lang="ko-KR" altLang="en-US" sz="24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월경 작성되어 북한 군대에서 학습된 것으로 추정되는 「위대성 교양자료」는 김일성과 김정일</a:t>
            </a:r>
            <a:r>
              <a:rPr lang="en-US" altLang="ko-KR" sz="24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4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김정은을 동일시하고 있으며</a:t>
            </a:r>
            <a:r>
              <a:rPr lang="en-US" altLang="ko-KR" sz="24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4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김정은을 ‘누구도 따라올 수 없는 천재적 영지와 지략을 지닌 군사의 영재’</a:t>
            </a:r>
            <a:r>
              <a:rPr lang="en-US" altLang="ko-KR" sz="24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, ‘</a:t>
            </a:r>
            <a:r>
              <a:rPr lang="ko-KR" altLang="en-US" sz="24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현대군사과학과 기술에 정통한 천재’</a:t>
            </a:r>
            <a:r>
              <a:rPr lang="ko-KR" altLang="en-US" sz="24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로</a:t>
            </a:r>
            <a:r>
              <a:rPr lang="ko-KR" altLang="en-US" sz="24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4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선전함</a:t>
            </a: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algn="just"/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endParaRPr lang="en-US" altLang="ko-KR" sz="2000" dirty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  <a:p>
            <a:pPr marL="800100" lvl="1" indent="-342900" algn="just">
              <a:buFont typeface="휴먼모음T" pitchFamily="18" charset="-127"/>
              <a:buChar char="-"/>
            </a:pP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그리고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김정은의 군 지도체계를 의미하는 김정은의 ‘영군체계’ 수립을 </a:t>
            </a: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강조하고</a:t>
            </a: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‘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경애하는 장군님과 꼭 </a:t>
            </a:r>
            <a:r>
              <a:rPr lang="ko-KR" altLang="en-US" sz="20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빼닮은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존경하는 김정은 대장 동지에게 운명도 미래도 모두 위임’할 것을 군 장병들에게 </a:t>
            </a: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요구함</a:t>
            </a: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.  </a:t>
            </a:r>
            <a:endParaRPr lang="en-US" altLang="ko-KR" sz="2000" dirty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  <a:p>
            <a:pPr marL="800100" lvl="1" indent="-342900" algn="just">
              <a:buFont typeface="휴먼모음T" pitchFamily="18" charset="-127"/>
              <a:buChar char="-"/>
            </a:pP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이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문건은 북한군이 이미 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2009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년 상반기부터 ‘김정일의 군대’에서 </a:t>
            </a: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‘김정일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․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김정은의 군대’로 바뀌어가기 시작했음을 보여주는 것임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323528" y="418654"/>
            <a:ext cx="8424936" cy="634082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4-3. </a:t>
            </a:r>
            <a:r>
              <a:rPr kumimoji="0" lang="ko-KR" altLang="en-US" sz="2400" dirty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김정은 후계체계 구축 진전과 정책 관여 확대 </a:t>
            </a: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(7) </a:t>
            </a:r>
            <a:endParaRPr kumimoji="0" lang="en-US" altLang="ko-KR" sz="2000" dirty="0">
              <a:solidFill>
                <a:sysClr val="window" lastClr="FFFFFF">
                  <a:lumMod val="50000"/>
                </a:sysClr>
              </a:solidFill>
              <a:latin typeface="휴먼모음T" pitchFamily="18" charset="-127"/>
              <a:ea typeface="휴먼모음T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523090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>
            <a:off x="323528" y="980728"/>
            <a:ext cx="8352928" cy="0"/>
          </a:xfrm>
          <a:prstGeom prst="line">
            <a:avLst/>
          </a:prstGeom>
          <a:noFill/>
          <a:ln w="952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sp>
        <p:nvSpPr>
          <p:cNvPr id="16" name="모서리가 둥근 직사각형 15"/>
          <p:cNvSpPr/>
          <p:nvPr/>
        </p:nvSpPr>
        <p:spPr>
          <a:xfrm>
            <a:off x="356097" y="1083838"/>
            <a:ext cx="8577270" cy="5266934"/>
          </a:xfrm>
          <a:prstGeom prst="roundRect">
            <a:avLst>
              <a:gd name="adj" fmla="val 5149"/>
            </a:avLst>
          </a:prstGeom>
          <a:solidFill>
            <a:schemeClr val="bg1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metal"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Wingdings" pitchFamily="2" charset="2"/>
              <a:buChar char="l"/>
            </a:pPr>
            <a:r>
              <a:rPr lang="ko-KR" altLang="en-US" sz="24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북한은 후계자 결정 후 약 </a:t>
            </a:r>
            <a:r>
              <a:rPr lang="en-US" altLang="ko-KR" sz="24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6</a:t>
            </a:r>
            <a:r>
              <a:rPr lang="ko-KR" altLang="en-US" sz="24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개월이라는 비교적 짧은 기간에 상층부에서부터 주민들에게로 후계자 결정 사실을 단계적으로 공지했음</a:t>
            </a:r>
            <a:r>
              <a:rPr lang="en-US" altLang="ko-KR" sz="24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  <a:p>
            <a:pPr marL="800100" lvl="1" indent="-342900" algn="just">
              <a:buFont typeface="휴먼모음T" pitchFamily="18" charset="-127"/>
              <a:buChar char="-"/>
            </a:pP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주목할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만한 사실은 이미 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2009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년 상반기에 북한의 핵심 권력기관과 엘리트들이 참여하는 김정은 후계체계의 상부구조가 확립된 것임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  <a:p>
            <a:pPr marL="800100" lvl="1" indent="-342900" algn="just">
              <a:buFont typeface="휴먼모음T" pitchFamily="18" charset="-127"/>
              <a:buChar char="-"/>
            </a:pP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김정은의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후계체계 구축에는 김정일의 매제로서 </a:t>
            </a:r>
            <a:r>
              <a:rPr lang="ko-KR" altLang="en-US" sz="20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국가안전보위부와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인민보안성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20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인민보안부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)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등을 지도하는 장성택 </a:t>
            </a:r>
            <a:r>
              <a:rPr lang="ko-KR" altLang="en-US" sz="20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당중앙위원회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행정부장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북한의 당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·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군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·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정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20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黨軍政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)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파워 엘리트들에 대한 인사와 통제권을 행사하는 </a:t>
            </a:r>
            <a:r>
              <a:rPr lang="ko-KR" altLang="en-US" sz="20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당중앙위원회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조직지도부의 </a:t>
            </a:r>
            <a:r>
              <a:rPr lang="ko-KR" altLang="en-US" sz="20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리제강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·</a:t>
            </a:r>
            <a:r>
              <a:rPr lang="ko-KR" altLang="en-US" sz="20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리용철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·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김경옥 제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1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부부장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김정은 개인숭배 문건과 찬양 가요 등을 제작하고 후계체계를 이론적으로 정당화하는 </a:t>
            </a:r>
            <a:r>
              <a:rPr lang="ko-KR" altLang="en-US" sz="20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당중앙위원회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선전선동부의 </a:t>
            </a:r>
            <a:r>
              <a:rPr lang="ko-KR" altLang="en-US" sz="20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리재일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제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1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부부장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김정은의 군대 장악에서 핵심적인 역할을 하는 조선인민군 </a:t>
            </a:r>
            <a:r>
              <a:rPr lang="ko-KR" altLang="en-US" sz="20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총정치국의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김정각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제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1</a:t>
            </a:r>
            <a:r>
              <a:rPr lang="ko-KR" altLang="en-US" sz="20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부국장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후계체계 구축 과정에서 엘리트와 주민들의 이반 또는 </a:t>
            </a: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동요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방지 업무를 수행하는 </a:t>
            </a: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국가안전보위부의 </a:t>
            </a:r>
            <a:r>
              <a:rPr lang="ko-KR" altLang="en-US" sz="2000" dirty="0" err="1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우동측</a:t>
            </a: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부부장 등이 적극적인 역할을 수행한 것으로 판단됨</a:t>
            </a: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  <a:endParaRPr lang="en-US" altLang="ko-KR" sz="2000" dirty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323528" y="418654"/>
            <a:ext cx="8424936" cy="634082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4-3. </a:t>
            </a:r>
            <a:r>
              <a:rPr kumimoji="0" lang="ko-KR" altLang="en-US" sz="2400" dirty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김정은 후계체계 구축 진전과 정책 관여 확대 </a:t>
            </a: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(8) </a:t>
            </a:r>
            <a:endParaRPr kumimoji="0" lang="en-US" altLang="ko-KR" sz="2000" dirty="0">
              <a:solidFill>
                <a:sysClr val="window" lastClr="FFFFFF">
                  <a:lumMod val="50000"/>
                </a:sysClr>
              </a:solidFill>
              <a:latin typeface="휴먼모음T" pitchFamily="18" charset="-127"/>
              <a:ea typeface="휴먼모음T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189906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>
            <a:off x="323528" y="980728"/>
            <a:ext cx="8352928" cy="0"/>
          </a:xfrm>
          <a:prstGeom prst="line">
            <a:avLst/>
          </a:prstGeom>
          <a:noFill/>
          <a:ln w="952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sp>
        <p:nvSpPr>
          <p:cNvPr id="16" name="모서리가 둥근 직사각형 15"/>
          <p:cNvSpPr/>
          <p:nvPr/>
        </p:nvSpPr>
        <p:spPr>
          <a:xfrm>
            <a:off x="356097" y="1083838"/>
            <a:ext cx="8577270" cy="5266934"/>
          </a:xfrm>
          <a:prstGeom prst="roundRect">
            <a:avLst>
              <a:gd name="adj" fmla="val 5149"/>
            </a:avLst>
          </a:prstGeom>
          <a:solidFill>
            <a:schemeClr val="bg1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metal"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150000"/>
              </a:lnSpc>
              <a:buFont typeface="Wingdings" pitchFamily="2" charset="2"/>
              <a:buChar char="l"/>
            </a:pPr>
            <a:r>
              <a:rPr lang="ko-KR" altLang="en-US" sz="24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중요 </a:t>
            </a:r>
            <a:r>
              <a:rPr lang="ko-KR" altLang="en-US" sz="24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정책 결정 및 공안기관과 군대에 대한 확고한 통제 </a:t>
            </a:r>
            <a:endParaRPr lang="en-US" altLang="ko-KR" sz="2400" dirty="0" smtClean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4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 (2009</a:t>
            </a:r>
            <a:r>
              <a:rPr lang="ko-KR" altLang="en-US" sz="24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년 하반기</a:t>
            </a:r>
            <a:r>
              <a:rPr lang="en-US" altLang="ko-KR" sz="24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)</a:t>
            </a:r>
          </a:p>
          <a:p>
            <a:pPr marL="800100" lvl="1" indent="-342900" algn="just">
              <a:lnSpc>
                <a:spcPct val="150000"/>
              </a:lnSpc>
              <a:buFont typeface="휴먼모음T" pitchFamily="18" charset="-127"/>
              <a:buChar char="-"/>
            </a:pP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김정일이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직접 챙겨야 할 핵심적 사안을 제외하고는 </a:t>
            </a:r>
            <a:r>
              <a:rPr lang="ko-KR" altLang="en-US" sz="20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당중앙위원회의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장성택 행정부장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리제강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조직지도부 제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1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부부장과 합의하여 </a:t>
            </a: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당과 군대의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중요 </a:t>
            </a: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정책들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결정 </a:t>
            </a:r>
          </a:p>
          <a:p>
            <a:pPr marL="800100" lvl="1" indent="-342900" algn="just">
              <a:lnSpc>
                <a:spcPct val="150000"/>
              </a:lnSpc>
              <a:buFont typeface="휴먼모음T" pitchFamily="18" charset="-127"/>
              <a:buChar char="-"/>
            </a:pP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김정은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주도의 북한 </a:t>
            </a: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개혁</a:t>
            </a: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·</a:t>
            </a: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개방전략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수립 팀 가동 </a:t>
            </a:r>
          </a:p>
          <a:p>
            <a:pPr marL="800100" lvl="1" indent="-342900" algn="just">
              <a:lnSpc>
                <a:spcPct val="150000"/>
              </a:lnSpc>
              <a:buFont typeface="휴먼모음T" pitchFamily="18" charset="-127"/>
              <a:buChar char="-"/>
            </a:pP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군 </a:t>
            </a:r>
            <a:r>
              <a:rPr lang="ko-KR" altLang="en-US" sz="20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총정치국과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공안기관들의 김정은에 대한 </a:t>
            </a:r>
            <a:r>
              <a:rPr lang="ko-KR" altLang="en-US" sz="20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직보체계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수립</a:t>
            </a:r>
          </a:p>
          <a:p>
            <a:pPr marL="800100" lvl="1" indent="-342900" algn="just">
              <a:lnSpc>
                <a:spcPct val="150000"/>
              </a:lnSpc>
              <a:buFont typeface="휴먼모음T" pitchFamily="18" charset="-127"/>
              <a:buChar char="-"/>
            </a:pP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일부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공공장소에 김정은 선전벽보 및 김정은 찬양가요 ‘발걸음’ 게시 </a:t>
            </a:r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323528" y="418654"/>
            <a:ext cx="8424936" cy="634082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4-3. </a:t>
            </a:r>
            <a:r>
              <a:rPr kumimoji="0" lang="ko-KR" altLang="en-US" sz="2400" dirty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김정은 후계체계 구축 진전과 정책 관여 확대 </a:t>
            </a: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(9) </a:t>
            </a:r>
            <a:endParaRPr kumimoji="0" lang="en-US" altLang="ko-KR" sz="2000" dirty="0">
              <a:solidFill>
                <a:sysClr val="window" lastClr="FFFFFF">
                  <a:lumMod val="50000"/>
                </a:sysClr>
              </a:solidFill>
              <a:latin typeface="휴먼모음T" pitchFamily="18" charset="-127"/>
              <a:ea typeface="휴먼모음T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585828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>
            <a:off x="323528" y="980728"/>
            <a:ext cx="8352928" cy="0"/>
          </a:xfrm>
          <a:prstGeom prst="line">
            <a:avLst/>
          </a:prstGeom>
          <a:noFill/>
          <a:ln w="952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pic>
        <p:nvPicPr>
          <p:cNvPr id="8" name="Picture 2" descr="D:\Photo(Etudes)\2009-07모리 교수 방북사진\2009_07_12\IMG_4618(발걸음 가사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442" y="1916832"/>
            <a:ext cx="3443116" cy="440718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직사각형 2"/>
          <p:cNvSpPr/>
          <p:nvPr/>
        </p:nvSpPr>
        <p:spPr>
          <a:xfrm>
            <a:off x="2286000" y="28288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altLang="ko-KR" dirty="0"/>
          </a:p>
        </p:txBody>
      </p:sp>
      <p:grpSp>
        <p:nvGrpSpPr>
          <p:cNvPr id="4" name="그룹 16"/>
          <p:cNvGrpSpPr/>
          <p:nvPr/>
        </p:nvGrpSpPr>
        <p:grpSpPr>
          <a:xfrm>
            <a:off x="356096" y="1071517"/>
            <a:ext cx="8787904" cy="671216"/>
            <a:chOff x="458366" y="3240231"/>
            <a:chExt cx="3286147" cy="671216"/>
          </a:xfrm>
        </p:grpSpPr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8366" y="3240231"/>
              <a:ext cx="3286147" cy="67121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10210" y="3265116"/>
              <a:ext cx="29485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FontTx/>
                <a:buChar char="-"/>
              </a:pPr>
              <a:r>
                <a:rPr lang="en-US" altLang="ko-KR" dirty="0" smtClean="0">
                  <a:solidFill>
                    <a:schemeClr val="bg1">
                      <a:lumMod val="9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 2009</a:t>
              </a:r>
              <a:r>
                <a:rPr lang="ko-KR" altLang="en-US" dirty="0" smtClean="0">
                  <a:solidFill>
                    <a:schemeClr val="bg1">
                      <a:lumMod val="9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년 </a:t>
              </a:r>
              <a:r>
                <a:rPr lang="en-US" altLang="ko-KR" dirty="0" smtClean="0">
                  <a:solidFill>
                    <a:schemeClr val="bg1">
                      <a:lumMod val="9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7</a:t>
              </a:r>
              <a:r>
                <a:rPr lang="ko-KR" altLang="en-US" dirty="0" smtClean="0">
                  <a:solidFill>
                    <a:schemeClr val="bg1">
                      <a:lumMod val="9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월 </a:t>
              </a:r>
              <a:r>
                <a:rPr lang="en-US" altLang="ko-KR" dirty="0" smtClean="0">
                  <a:solidFill>
                    <a:schemeClr val="bg1">
                      <a:lumMod val="9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12</a:t>
              </a:r>
              <a:r>
                <a:rPr lang="ko-KR" altLang="en-US" dirty="0" smtClean="0">
                  <a:solidFill>
                    <a:schemeClr val="bg1">
                      <a:lumMod val="9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일 일본인 대학 교수가 북한 황해북도 사리원시 </a:t>
              </a:r>
              <a:endParaRPr lang="en-US" altLang="ko-KR" dirty="0" smtClean="0">
                <a:solidFill>
                  <a:schemeClr val="bg1">
                    <a:lumMod val="95000"/>
                  </a:schemeClr>
                </a:solidFill>
                <a:latin typeface="휴먼모음T" pitchFamily="18" charset="-127"/>
                <a:ea typeface="휴먼모음T" pitchFamily="18" charset="-127"/>
              </a:endParaRPr>
            </a:p>
            <a:p>
              <a:pPr algn="ctr"/>
              <a:r>
                <a:rPr lang="ko-KR" altLang="en-US" dirty="0" smtClean="0">
                  <a:solidFill>
                    <a:schemeClr val="bg1">
                      <a:lumMod val="9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  미곡협동농장에서 찍은 김정은 찬양가요 ‘발걸음’ 노래 가사</a:t>
              </a:r>
              <a:r>
                <a:rPr lang="en-US" altLang="ko-KR" dirty="0" smtClean="0">
                  <a:solidFill>
                    <a:schemeClr val="bg1">
                      <a:lumMod val="9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 - </a:t>
              </a:r>
              <a:endParaRPr lang="en-US" altLang="ko-KR" dirty="0">
                <a:solidFill>
                  <a:schemeClr val="bg1">
                    <a:lumMod val="95000"/>
                  </a:schemeClr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</p:grpSp>
      <p:sp>
        <p:nvSpPr>
          <p:cNvPr id="18" name="모서리가 둥근 직사각형 17"/>
          <p:cNvSpPr/>
          <p:nvPr/>
        </p:nvSpPr>
        <p:spPr>
          <a:xfrm>
            <a:off x="4211960" y="1927714"/>
            <a:ext cx="4721407" cy="4396306"/>
          </a:xfrm>
          <a:prstGeom prst="roundRect">
            <a:avLst>
              <a:gd name="adj" fmla="val 5149"/>
            </a:avLst>
          </a:prstGeom>
          <a:solidFill>
            <a:schemeClr val="bg1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metal"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ko-KR" altLang="en-US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척척 </a:t>
            </a:r>
            <a:r>
              <a:rPr lang="ko-KR" altLang="en-US" sz="16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척척척</a:t>
            </a:r>
            <a:r>
              <a:rPr lang="ko-KR" altLang="en-US" sz="16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발걸음 우리 </a:t>
            </a:r>
            <a:r>
              <a:rPr lang="ko-KR" altLang="en-US" sz="16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김대장 발걸음</a:t>
            </a:r>
          </a:p>
          <a:p>
            <a:pPr algn="just">
              <a:lnSpc>
                <a:spcPct val="150000"/>
              </a:lnSpc>
            </a:pPr>
            <a:r>
              <a:rPr lang="en-US" altLang="ko-KR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</a:t>
            </a:r>
            <a:r>
              <a:rPr lang="ko-KR" altLang="en-US" sz="16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월의 정기 </a:t>
            </a:r>
            <a:r>
              <a:rPr lang="ko-KR" altLang="en-US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뿌리며 앞으로 </a:t>
            </a:r>
            <a:r>
              <a:rPr lang="ko-KR" altLang="en-US" sz="16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척척척</a:t>
            </a:r>
            <a:endParaRPr lang="ko-KR" altLang="en-US" sz="1600" dirty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16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발걸음 발걸음 힘차게 구르면</a:t>
            </a:r>
          </a:p>
          <a:p>
            <a:pPr algn="just">
              <a:lnSpc>
                <a:spcPct val="150000"/>
              </a:lnSpc>
            </a:pPr>
            <a:r>
              <a:rPr lang="ko-KR" altLang="en-US" sz="16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온나라</a:t>
            </a:r>
            <a:r>
              <a:rPr lang="ko-KR" altLang="en-US" sz="16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강산이 반기며 척척</a:t>
            </a:r>
          </a:p>
          <a:p>
            <a:pPr algn="just">
              <a:lnSpc>
                <a:spcPct val="150000"/>
              </a:lnSpc>
            </a:pPr>
            <a:endParaRPr lang="ko-KR" altLang="en-US" sz="1600" dirty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</a:t>
            </a:r>
            <a:r>
              <a:rPr lang="ko-KR" altLang="en-US" sz="16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월의 기상 떨치며 </a:t>
            </a:r>
            <a:r>
              <a:rPr lang="ko-KR" altLang="en-US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앞으로 </a:t>
            </a:r>
            <a:r>
              <a:rPr lang="ko-KR" altLang="en-US" sz="16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척척척</a:t>
            </a:r>
            <a:endParaRPr lang="ko-KR" altLang="en-US" sz="1600" dirty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16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발걸음 발걸음 힘차게 한번 구르면</a:t>
            </a:r>
          </a:p>
          <a:p>
            <a:pPr algn="just">
              <a:lnSpc>
                <a:spcPct val="150000"/>
              </a:lnSpc>
            </a:pPr>
            <a:r>
              <a:rPr lang="ko-KR" altLang="en-US" sz="16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온나라</a:t>
            </a:r>
            <a:r>
              <a:rPr lang="ko-KR" altLang="en-US" sz="16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인민이 따라서 </a:t>
            </a:r>
            <a:r>
              <a:rPr lang="ko-KR" altLang="en-US" sz="16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척척척</a:t>
            </a:r>
            <a:r>
              <a:rPr lang="ko-KR" altLang="en-US" sz="16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</a:t>
            </a:r>
          </a:p>
          <a:p>
            <a:pPr algn="just">
              <a:lnSpc>
                <a:spcPct val="150000"/>
              </a:lnSpc>
            </a:pPr>
            <a:endParaRPr lang="ko-KR" altLang="en-US" sz="1600" dirty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</a:t>
            </a:r>
            <a:r>
              <a:rPr lang="ko-KR" altLang="en-US" sz="16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월의 위업 받들어 </a:t>
            </a:r>
            <a:r>
              <a:rPr lang="ko-KR" altLang="en-US" sz="16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앞으로 </a:t>
            </a:r>
            <a:r>
              <a:rPr lang="ko-KR" altLang="en-US" sz="16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척척척</a:t>
            </a:r>
            <a:r>
              <a:rPr lang="ko-KR" altLang="en-US" sz="16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ko-KR" altLang="en-US" sz="16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발걸음 발걸음 더 높이 울려 퍼져라</a:t>
            </a:r>
          </a:p>
          <a:p>
            <a:pPr algn="just">
              <a:lnSpc>
                <a:spcPct val="150000"/>
              </a:lnSpc>
            </a:pPr>
            <a:r>
              <a:rPr lang="ko-KR" altLang="en-US" sz="16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찬란한 미래를 앞당겨 </a:t>
            </a:r>
            <a:r>
              <a:rPr lang="ko-KR" altLang="en-US" sz="16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척척척</a:t>
            </a:r>
            <a:endParaRPr lang="ko-KR" altLang="en-US" sz="1600" dirty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6" name="제목 1"/>
          <p:cNvSpPr txBox="1">
            <a:spLocks/>
          </p:cNvSpPr>
          <p:nvPr/>
        </p:nvSpPr>
        <p:spPr>
          <a:xfrm>
            <a:off x="323528" y="418654"/>
            <a:ext cx="8424936" cy="634082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4-3. </a:t>
            </a:r>
            <a:r>
              <a:rPr kumimoji="0" lang="ko-KR" altLang="en-US" sz="2400" dirty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김정은 후계체계 구축 진전과 정책 관여 확대 </a:t>
            </a: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(10) </a:t>
            </a:r>
            <a:endParaRPr kumimoji="0" lang="en-US" altLang="ko-KR" sz="2000" dirty="0">
              <a:solidFill>
                <a:sysClr val="window" lastClr="FFFFFF">
                  <a:lumMod val="50000"/>
                </a:sysClr>
              </a:solidFill>
              <a:latin typeface="휴먼모음T" pitchFamily="18" charset="-127"/>
              <a:ea typeface="휴먼모음T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13718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>
            <a:off x="323528" y="980728"/>
            <a:ext cx="8352928" cy="0"/>
          </a:xfrm>
          <a:prstGeom prst="line">
            <a:avLst/>
          </a:prstGeom>
          <a:noFill/>
          <a:ln w="952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sp>
        <p:nvSpPr>
          <p:cNvPr id="3" name="직사각형 2"/>
          <p:cNvSpPr/>
          <p:nvPr/>
        </p:nvSpPr>
        <p:spPr>
          <a:xfrm>
            <a:off x="2286000" y="28288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altLang="ko-KR" dirty="0"/>
          </a:p>
        </p:txBody>
      </p:sp>
      <p:grpSp>
        <p:nvGrpSpPr>
          <p:cNvPr id="4" name="그룹 16"/>
          <p:cNvGrpSpPr/>
          <p:nvPr/>
        </p:nvGrpSpPr>
        <p:grpSpPr>
          <a:xfrm>
            <a:off x="467544" y="1071516"/>
            <a:ext cx="8052702" cy="773309"/>
            <a:chOff x="398902" y="3240230"/>
            <a:chExt cx="3376586" cy="1069614"/>
          </a:xfrm>
        </p:grpSpPr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8366" y="3240230"/>
              <a:ext cx="3286147" cy="106961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98902" y="3273990"/>
              <a:ext cx="3376586" cy="89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solidFill>
                    <a:schemeClr val="bg1">
                      <a:lumMod val="9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대만 </a:t>
              </a:r>
              <a:r>
                <a:rPr lang="ko-KR" altLang="en-US" dirty="0">
                  <a:solidFill>
                    <a:schemeClr val="bg1">
                      <a:lumMod val="9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사진작가가 </a:t>
              </a:r>
              <a:r>
                <a:rPr lang="ko-KR" altLang="en-US" dirty="0" err="1" smtClean="0">
                  <a:solidFill>
                    <a:schemeClr val="bg1">
                      <a:lumMod val="9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방북해</a:t>
              </a:r>
              <a:r>
                <a:rPr lang="ko-KR" altLang="en-US" dirty="0" smtClean="0">
                  <a:solidFill>
                    <a:schemeClr val="bg1">
                      <a:lumMod val="9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 우연히 찍은 </a:t>
              </a:r>
              <a:r>
                <a:rPr lang="ko-KR" altLang="en-US" dirty="0">
                  <a:solidFill>
                    <a:schemeClr val="bg1">
                      <a:lumMod val="9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김정은 개인숭배 벽보 </a:t>
              </a:r>
              <a:r>
                <a:rPr lang="en-US" altLang="ko-KR" dirty="0">
                  <a:solidFill>
                    <a:schemeClr val="bg1">
                      <a:lumMod val="9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(2009.9.18</a:t>
              </a:r>
              <a:r>
                <a:rPr lang="en-US" altLang="ko-KR" dirty="0" smtClean="0">
                  <a:solidFill>
                    <a:schemeClr val="bg1">
                      <a:lumMod val="9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)</a:t>
              </a:r>
            </a:p>
            <a:p>
              <a:pPr algn="ctr"/>
              <a:r>
                <a:rPr lang="ko-KR" altLang="en-US" dirty="0">
                  <a:solidFill>
                    <a:schemeClr val="bg1">
                      <a:lumMod val="9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이 벽보를 통해 후계자의 이름이 ‘김정운’이 아니라 ‘김정은’임이 밝혀짐 </a:t>
              </a:r>
              <a:endParaRPr lang="en-US" altLang="ko-KR" dirty="0">
                <a:solidFill>
                  <a:schemeClr val="bg1">
                    <a:lumMod val="95000"/>
                  </a:schemeClr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</p:grpSp>
      <p:pic>
        <p:nvPicPr>
          <p:cNvPr id="16" name="_x86146872" descr="EMB00000f2c6fa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335" y="1943975"/>
            <a:ext cx="7635081" cy="468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제목 1"/>
          <p:cNvSpPr txBox="1">
            <a:spLocks/>
          </p:cNvSpPr>
          <p:nvPr/>
        </p:nvSpPr>
        <p:spPr>
          <a:xfrm>
            <a:off x="323528" y="418654"/>
            <a:ext cx="8424936" cy="634082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4-3. </a:t>
            </a:r>
            <a:r>
              <a:rPr kumimoji="0" lang="ko-KR" altLang="en-US" sz="2400" dirty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김정은 후계체계 구축 진전과 정책 관여 확대 </a:t>
            </a: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11) </a:t>
            </a:r>
            <a:endParaRPr kumimoji="0" lang="en-US" altLang="ko-KR" sz="2000" dirty="0">
              <a:solidFill>
                <a:sysClr val="window" lastClr="FFFFFF">
                  <a:lumMod val="50000"/>
                </a:sysClr>
              </a:solidFill>
              <a:latin typeface="휴먼모음T" pitchFamily="18" charset="-127"/>
              <a:ea typeface="휴먼모음T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48445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_x91273608" descr="EMB00000bc8738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340768"/>
            <a:ext cx="8082136" cy="4643470"/>
          </a:xfrm>
          <a:prstGeom prst="rect">
            <a:avLst/>
          </a:prstGeom>
          <a:noFill/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323528" y="1642790"/>
            <a:ext cx="8820472" cy="634082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>
              <a:buNone/>
            </a:pPr>
            <a:endParaRPr lang="ko-KR" altLang="en-US" sz="2400" dirty="0" smtClean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323528" y="1196752"/>
            <a:ext cx="8352928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03715" y="6000768"/>
            <a:ext cx="5643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latin typeface="휴먼모음T" pitchFamily="18" charset="-127"/>
                <a:ea typeface="휴먼모음T" pitchFamily="18" charset="-127"/>
              </a:rPr>
              <a:t>출처</a:t>
            </a:r>
            <a:r>
              <a:rPr lang="en-US" altLang="ko-KR" sz="1600" dirty="0" smtClean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en-US" sz="1600" dirty="0" smtClean="0">
                <a:latin typeface="휴먼모음T" pitchFamily="18" charset="-127"/>
                <a:ea typeface="휴먼모음T" pitchFamily="18" charset="-127"/>
              </a:rPr>
              <a:t>연합뉴스 </a:t>
            </a:r>
            <a:r>
              <a:rPr lang="en-US" altLang="ko-KR" sz="1600" dirty="0" smtClean="0">
                <a:latin typeface="휴먼모음T" pitchFamily="18" charset="-127"/>
                <a:ea typeface="휴먼모음T" pitchFamily="18" charset="-127"/>
              </a:rPr>
              <a:t>(2009/10/26)</a:t>
            </a:r>
            <a:endParaRPr lang="ko-KR" altLang="en-US" sz="1600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323528" y="404664"/>
            <a:ext cx="8424936" cy="792088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4-3. </a:t>
            </a:r>
            <a:r>
              <a:rPr kumimoji="0" lang="ko-KR" altLang="en-US" sz="2400" dirty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김정은 후계체계 구축 진전과 정책 관여 확대 </a:t>
            </a: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12)</a:t>
            </a:r>
            <a:endParaRPr kumimoji="0" lang="en-US" altLang="ko-KR" sz="2400" dirty="0" smtClean="0">
              <a:solidFill>
                <a:sysClr val="window" lastClr="FFFFFF">
                  <a:lumMod val="50000"/>
                </a:sysClr>
              </a:solidFill>
              <a:latin typeface="휴먼모음T" pitchFamily="18" charset="-127"/>
              <a:ea typeface="휴먼모음T" pitchFamily="18" charset="-127"/>
            </a:endParaRP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ko-KR" altLang="en-US" sz="20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     </a:t>
            </a:r>
            <a:r>
              <a:rPr lang="en-US" altLang="ko-KR" sz="20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- </a:t>
            </a:r>
            <a:r>
              <a:rPr lang="ko-KR" altLang="en-US" sz="20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김정은 찬양가요 ‘발걸음’ 공연 장면 </a:t>
            </a:r>
            <a:r>
              <a:rPr lang="en-US" altLang="ko-KR" sz="20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-</a:t>
            </a:r>
            <a:endParaRPr lang="ko-KR" altLang="en-US" sz="2000" dirty="0" smtClean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 marL="0" indent="0" algn="l" fontAlgn="auto">
              <a:spcAft>
                <a:spcPts val="0"/>
              </a:spcAft>
              <a:buNone/>
            </a:pP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endParaRPr kumimoji="0" lang="en-US" altLang="ko-KR" sz="2000" dirty="0">
              <a:solidFill>
                <a:sysClr val="window" lastClr="FFFFFF">
                  <a:lumMod val="50000"/>
                </a:sysClr>
              </a:solidFill>
              <a:latin typeface="휴먼모음T" pitchFamily="18" charset="-127"/>
              <a:ea typeface="휴먼모음T" pitchFamily="18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>
            <a:off x="323528" y="980728"/>
            <a:ext cx="8352928" cy="0"/>
          </a:xfrm>
          <a:prstGeom prst="line">
            <a:avLst/>
          </a:prstGeom>
          <a:noFill/>
          <a:ln w="952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sp>
        <p:nvSpPr>
          <p:cNvPr id="16" name="모서리가 둥근 직사각형 15"/>
          <p:cNvSpPr/>
          <p:nvPr/>
        </p:nvSpPr>
        <p:spPr>
          <a:xfrm>
            <a:off x="356097" y="1299862"/>
            <a:ext cx="8248351" cy="5081466"/>
          </a:xfrm>
          <a:prstGeom prst="roundRect">
            <a:avLst>
              <a:gd name="adj" fmla="val 5149"/>
            </a:avLst>
          </a:prstGeom>
          <a:solidFill>
            <a:schemeClr val="bg1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metal"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150000"/>
              </a:lnSpc>
              <a:buFont typeface="Wingdings" pitchFamily="2" charset="2"/>
              <a:buChar char="l"/>
            </a:pPr>
            <a:r>
              <a:rPr lang="ko-KR" altLang="en-US" sz="24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24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2010</a:t>
            </a:r>
            <a:r>
              <a:rPr lang="ko-KR" altLang="en-US" sz="24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24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1</a:t>
            </a:r>
            <a:r>
              <a:rPr lang="ko-KR" altLang="en-US" sz="24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월 </a:t>
            </a:r>
            <a:r>
              <a:rPr lang="en-US" altLang="ko-KR" sz="24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1</a:t>
            </a:r>
            <a:r>
              <a:rPr lang="ko-KR" altLang="en-US" sz="24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일 신년공동사설 작성 관여</a:t>
            </a:r>
            <a:endParaRPr lang="en-US" altLang="ko-KR" sz="2000" dirty="0" smtClean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  <a:p>
            <a:pPr marL="800100" lvl="1" indent="-342900" algn="just">
              <a:buFont typeface="휴먼모음T" pitchFamily="18" charset="-127"/>
              <a:buChar char="-"/>
            </a:pP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특히 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2010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년 신년공동사설의 작성에도 관여하여 북한의 대내 정책 기조가 실용주의적으로 바뀌는데 큰 역할을 함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  <a:p>
            <a:pPr marL="800100" lvl="1" indent="-342900" algn="just">
              <a:buFont typeface="휴먼모음T" pitchFamily="18" charset="-127"/>
              <a:buChar char="-"/>
            </a:pP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북한은 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2009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년 신년공동사설에서 ‘자력갱생’에 대해 네 차례나 언급하면서 “집단주의와 자력갱생은 우리의 고유한 혁명방식이며 우리에게 이보다 더 좋은 식은 없다”고 주장했었음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  <a:p>
            <a:pPr marL="800100" lvl="1" indent="-342900" algn="just">
              <a:buFont typeface="휴먼모음T" pitchFamily="18" charset="-127"/>
              <a:buChar char="-"/>
            </a:pP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그러나 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2010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년 신년공동사설에서는 ‘자력갱생’에 대해 단 한 차례도 언급하지 </a:t>
            </a: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않음</a:t>
            </a: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.. </a:t>
            </a:r>
          </a:p>
          <a:p>
            <a:pPr marL="800100" lvl="1" indent="-342900" algn="just">
              <a:buFont typeface="휴먼모음T" pitchFamily="18" charset="-127"/>
              <a:buChar char="-"/>
            </a:pP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또한 김일성 사후 북한이 그토록 강조해 온 ‘선군</a:t>
            </a: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先軍</a:t>
            </a: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)’</a:t>
            </a: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이라는 단어는 </a:t>
            </a: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2009</a:t>
            </a: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년 신년공동사설에서 </a:t>
            </a: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33</a:t>
            </a: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번 언급되었는데</a:t>
            </a: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, 2010</a:t>
            </a: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년 신년공동사설에서는 총 </a:t>
            </a: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15</a:t>
            </a: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번으로 절반 이하로 줄어들었음</a:t>
            </a: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  <a:p>
            <a:pPr marL="800100" lvl="1" indent="-342900" algn="just">
              <a:buFont typeface="휴먼모음T" pitchFamily="18" charset="-127"/>
              <a:buChar char="-"/>
            </a:pP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그리고 </a:t>
            </a: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2009</a:t>
            </a: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년과 </a:t>
            </a: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2010</a:t>
            </a: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년 신년공동사설에서 모두 ‘국방공업’이라는 단어는 각기 한 번씩만 언급된 데 비해</a:t>
            </a: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, ‘</a:t>
            </a: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경공업’이라는 단어는 </a:t>
            </a: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2009</a:t>
            </a: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년과 </a:t>
            </a: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2010</a:t>
            </a: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년 각각 </a:t>
            </a: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1</a:t>
            </a: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번에서 </a:t>
            </a: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9</a:t>
            </a: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번으로</a:t>
            </a: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, ‘</a:t>
            </a: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농업’이라는 단어는 </a:t>
            </a: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1</a:t>
            </a: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번에서 </a:t>
            </a: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11</a:t>
            </a: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번으로 대폭 증가하였음</a:t>
            </a: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marL="800100" lvl="1" indent="-342900" algn="just">
              <a:buFont typeface="휴먼모음T" pitchFamily="18" charset="-127"/>
              <a:buChar char="-"/>
            </a:pPr>
            <a:endParaRPr lang="ko-KR" altLang="en-US" sz="2000" dirty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323528" y="418654"/>
            <a:ext cx="8424936" cy="634082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4-3. </a:t>
            </a:r>
            <a:r>
              <a:rPr kumimoji="0" lang="ko-KR" altLang="en-US" sz="2400" dirty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김정은 후계체계 구축 진전과 정책 관여 확대 </a:t>
            </a: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13) </a:t>
            </a:r>
            <a:endParaRPr kumimoji="0" lang="en-US" altLang="ko-KR" sz="2000" dirty="0">
              <a:solidFill>
                <a:sysClr val="window" lastClr="FFFFFF">
                  <a:lumMod val="50000"/>
                </a:sysClr>
              </a:solidFill>
              <a:latin typeface="휴먼모음T" pitchFamily="18" charset="-127"/>
              <a:ea typeface="휴먼모음T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387881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>
            <a:off x="323528" y="980728"/>
            <a:ext cx="8352928" cy="0"/>
          </a:xfrm>
          <a:prstGeom prst="line">
            <a:avLst/>
          </a:prstGeom>
          <a:noFill/>
          <a:ln w="952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sp>
        <p:nvSpPr>
          <p:cNvPr id="16" name="모서리가 둥근 직사각형 15"/>
          <p:cNvSpPr/>
          <p:nvPr/>
        </p:nvSpPr>
        <p:spPr>
          <a:xfrm>
            <a:off x="428105" y="1196752"/>
            <a:ext cx="8248351" cy="4937450"/>
          </a:xfrm>
          <a:prstGeom prst="roundRect">
            <a:avLst>
              <a:gd name="adj" fmla="val 5149"/>
            </a:avLst>
          </a:prstGeom>
          <a:solidFill>
            <a:schemeClr val="bg1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metal"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150000"/>
              </a:lnSpc>
              <a:buFont typeface="Wingdings" pitchFamily="2" charset="2"/>
              <a:buChar char="l"/>
            </a:pPr>
            <a:r>
              <a:rPr lang="ko-KR" altLang="en-US" sz="24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정책 결정과정과 인사에의 적극적 개입 </a:t>
            </a:r>
            <a:r>
              <a:rPr lang="en-US" altLang="ko-KR" sz="24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(2010.1~9)</a:t>
            </a:r>
          </a:p>
          <a:p>
            <a:pPr marL="800100" lvl="1" indent="-342900" algn="just">
              <a:lnSpc>
                <a:spcPct val="150000"/>
              </a:lnSpc>
              <a:buFont typeface="휴먼모음T" pitchFamily="18" charset="-127"/>
              <a:buChar char="-"/>
            </a:pP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김정일의 조선인민군 근위서울 류경수 제</a:t>
            </a: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105</a:t>
            </a:r>
            <a:r>
              <a:rPr lang="ko-KR" altLang="en-US" sz="2000" dirty="0" err="1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땅크관하</a:t>
            </a: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dirty="0" err="1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구분대</a:t>
            </a: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시찰에 동행</a:t>
            </a: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(1.5)</a:t>
            </a:r>
          </a:p>
          <a:p>
            <a:pPr marL="800100" lvl="1" indent="-342900" algn="just">
              <a:lnSpc>
                <a:spcPct val="150000"/>
              </a:lnSpc>
              <a:buFont typeface="휴먼모음T" pitchFamily="18" charset="-127"/>
              <a:buChar char="-"/>
            </a:pP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김정일의 육해공군 합동훈련 참관에 동행</a:t>
            </a: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(1.16)</a:t>
            </a:r>
          </a:p>
          <a:p>
            <a:pPr marL="800100" lvl="1" indent="-342900" algn="just">
              <a:lnSpc>
                <a:spcPct val="150000"/>
              </a:lnSpc>
              <a:buFont typeface="휴먼모음T" pitchFamily="18" charset="-127"/>
              <a:buChar char="-"/>
            </a:pP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김정일의 제</a:t>
            </a: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630</a:t>
            </a:r>
            <a:r>
              <a:rPr lang="ko-KR" altLang="en-US" sz="2000" dirty="0" err="1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대연합부대</a:t>
            </a: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현지지도에 동행</a:t>
            </a: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(1.31)</a:t>
            </a:r>
          </a:p>
          <a:p>
            <a:pPr marL="800100" lvl="1" indent="-342900" algn="just">
              <a:lnSpc>
                <a:spcPct val="150000"/>
              </a:lnSpc>
              <a:buFont typeface="휴먼모음T" pitchFamily="18" charset="-127"/>
              <a:buChar char="-"/>
            </a:pP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평양시 </a:t>
            </a: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10</a:t>
            </a: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만 세대 주택 건설 지휘 </a:t>
            </a:r>
          </a:p>
          <a:p>
            <a:pPr marL="800100" lvl="1" indent="-342900" algn="just">
              <a:lnSpc>
                <a:spcPct val="150000"/>
              </a:lnSpc>
              <a:buFont typeface="휴먼모음T" pitchFamily="18" charset="-127"/>
              <a:buChar char="-"/>
            </a:pP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박남기 중앙당 계획재정부장 해임 주도 </a:t>
            </a:r>
          </a:p>
          <a:p>
            <a:pPr marL="800100" lvl="1" indent="-342900" algn="just">
              <a:lnSpc>
                <a:spcPct val="150000"/>
              </a:lnSpc>
              <a:buFont typeface="휴먼모음T" pitchFamily="18" charset="-127"/>
              <a:buChar char="-"/>
            </a:pP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모든 보고가 김정은을 거쳐 김정일에게로 올라가는 보고체계 수립</a:t>
            </a:r>
          </a:p>
          <a:p>
            <a:pPr marL="800100" lvl="1" indent="-342900" algn="just">
              <a:lnSpc>
                <a:spcPct val="150000"/>
              </a:lnSpc>
              <a:buFont typeface="휴먼모음T" pitchFamily="18" charset="-127"/>
              <a:buChar char="-"/>
            </a:pPr>
            <a:endParaRPr lang="en-US" altLang="ko-KR" sz="2000" dirty="0" smtClean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l"/>
            </a:pP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김정은은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제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3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차 </a:t>
            </a:r>
            <a:r>
              <a:rPr lang="ko-KR" altLang="en-US" sz="20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당대표자회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개최 준비도 지휘한 것으로 </a:t>
            </a: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알려짐</a:t>
            </a:r>
            <a:r>
              <a:rPr lang="en-US" altLang="ko-KR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  <a:endParaRPr lang="en-US" altLang="ko-KR" sz="2000" dirty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323528" y="418654"/>
            <a:ext cx="8424936" cy="634082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4-3. </a:t>
            </a:r>
            <a:r>
              <a:rPr kumimoji="0" lang="ko-KR" altLang="en-US" sz="2400" dirty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김정은 후계체계 구축 진전과 정책 관여 확대 </a:t>
            </a: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14) </a:t>
            </a:r>
            <a:endParaRPr kumimoji="0" lang="en-US" altLang="ko-KR" sz="2000" dirty="0">
              <a:solidFill>
                <a:sysClr val="window" lastClr="FFFFFF">
                  <a:lumMod val="50000"/>
                </a:sysClr>
              </a:solidFill>
              <a:latin typeface="휴먼모음T" pitchFamily="18" charset="-127"/>
              <a:ea typeface="휴먼모음T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3166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1628800"/>
            <a:ext cx="8532440" cy="1200329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altLang="ko-KR" sz="3600" dirty="0">
                <a:ln>
                  <a:solidFill>
                    <a:schemeClr val="bg1">
                      <a:alpha val="16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휴먼모음T" pitchFamily="18" charset="-127"/>
                <a:ea typeface="휴먼모음T" pitchFamily="18" charset="-127"/>
              </a:rPr>
              <a:t>5</a:t>
            </a:r>
            <a:r>
              <a:rPr lang="en-US" altLang="ko-KR" sz="3600" dirty="0" smtClean="0">
                <a:ln>
                  <a:solidFill>
                    <a:schemeClr val="bg1">
                      <a:alpha val="16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휴먼모음T" pitchFamily="18" charset="-127"/>
                <a:ea typeface="휴먼모음T" pitchFamily="18" charset="-127"/>
              </a:rPr>
              <a:t>. </a:t>
            </a:r>
            <a:r>
              <a:rPr lang="ko-KR" altLang="en-US" sz="3600" dirty="0" smtClean="0">
                <a:ln>
                  <a:solidFill>
                    <a:schemeClr val="bg1">
                      <a:alpha val="16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휴먼모음T" pitchFamily="18" charset="-127"/>
                <a:ea typeface="휴먼모음T" pitchFamily="18" charset="-127"/>
              </a:rPr>
              <a:t>제</a:t>
            </a:r>
            <a:r>
              <a:rPr lang="en-US" altLang="ko-KR" sz="3600" dirty="0" smtClean="0">
                <a:ln>
                  <a:solidFill>
                    <a:schemeClr val="bg1">
                      <a:alpha val="16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휴먼모음T" pitchFamily="18" charset="-127"/>
                <a:ea typeface="휴먼모음T" pitchFamily="18" charset="-127"/>
              </a:rPr>
              <a:t>3</a:t>
            </a:r>
            <a:r>
              <a:rPr lang="ko-KR" altLang="en-US" sz="3600" dirty="0" smtClean="0">
                <a:ln>
                  <a:solidFill>
                    <a:schemeClr val="bg1">
                      <a:alpha val="16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휴먼모음T" pitchFamily="18" charset="-127"/>
                <a:ea typeface="휴먼모음T" pitchFamily="18" charset="-127"/>
              </a:rPr>
              <a:t>차 </a:t>
            </a:r>
            <a:r>
              <a:rPr lang="ko-KR" altLang="en-US" sz="3600" dirty="0" err="1" smtClean="0">
                <a:ln>
                  <a:solidFill>
                    <a:schemeClr val="bg1">
                      <a:alpha val="16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휴먼모음T" pitchFamily="18" charset="-127"/>
                <a:ea typeface="휴먼모음T" pitchFamily="18" charset="-127"/>
              </a:rPr>
              <a:t>당대표자회와</a:t>
            </a:r>
            <a:r>
              <a:rPr lang="ko-KR" altLang="en-US" sz="3600" dirty="0" smtClean="0">
                <a:ln>
                  <a:solidFill>
                    <a:schemeClr val="bg1">
                      <a:alpha val="16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휴먼모음T" pitchFamily="18" charset="-127"/>
                <a:ea typeface="휴먼모음T" pitchFamily="18" charset="-127"/>
              </a:rPr>
              <a:t> </a:t>
            </a:r>
            <a:endParaRPr lang="en-US" altLang="ko-KR" sz="3600" dirty="0" smtClean="0">
              <a:ln>
                <a:solidFill>
                  <a:schemeClr val="bg1">
                    <a:alpha val="1600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휴먼모음T" pitchFamily="18" charset="-127"/>
              <a:ea typeface="휴먼모음T" pitchFamily="18" charset="-127"/>
            </a:endParaRPr>
          </a:p>
          <a:p>
            <a:pPr algn="r"/>
            <a:r>
              <a:rPr lang="ko-KR" altLang="en-US" sz="3600" dirty="0" smtClean="0">
                <a:ln>
                  <a:solidFill>
                    <a:schemeClr val="bg1">
                      <a:alpha val="16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휴먼모음T" pitchFamily="18" charset="-127"/>
                <a:ea typeface="휴먼모음T" pitchFamily="18" charset="-127"/>
              </a:rPr>
              <a:t>김정일</a:t>
            </a:r>
            <a:r>
              <a:rPr lang="en-US" altLang="ko-KR" sz="3600" dirty="0">
                <a:ln>
                  <a:solidFill>
                    <a:schemeClr val="bg1">
                      <a:alpha val="16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휴먼모음T" pitchFamily="18" charset="-127"/>
                <a:ea typeface="휴먼모음T" pitchFamily="18" charset="-127"/>
              </a:rPr>
              <a:t>-</a:t>
            </a:r>
            <a:r>
              <a:rPr lang="ko-KR" altLang="en-US" sz="3600" dirty="0">
                <a:ln>
                  <a:solidFill>
                    <a:schemeClr val="bg1">
                      <a:alpha val="16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휴먼모음T" pitchFamily="18" charset="-127"/>
                <a:ea typeface="휴먼모음T" pitchFamily="18" charset="-127"/>
              </a:rPr>
              <a:t>김정은 </a:t>
            </a:r>
            <a:r>
              <a:rPr lang="ko-KR" altLang="en-US" sz="3600" dirty="0" smtClean="0">
                <a:ln>
                  <a:solidFill>
                    <a:schemeClr val="bg1">
                      <a:alpha val="16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휴먼모음T" pitchFamily="18" charset="-127"/>
                <a:ea typeface="휴먼모음T" pitchFamily="18" charset="-127"/>
              </a:rPr>
              <a:t>공동통치의 본격화</a:t>
            </a:r>
            <a:r>
              <a:rPr lang="en-US" altLang="ko-KR" sz="3600" dirty="0" smtClean="0">
                <a:ln>
                  <a:solidFill>
                    <a:schemeClr val="bg1">
                      <a:alpha val="16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휴먼모음T" pitchFamily="18" charset="-127"/>
                <a:ea typeface="휴먼모음T" pitchFamily="18" charset="-127"/>
              </a:rPr>
              <a:t> </a:t>
            </a:r>
            <a:endParaRPr lang="en-US" altLang="ko-KR" sz="3600" dirty="0">
              <a:ln>
                <a:solidFill>
                  <a:schemeClr val="bg1">
                    <a:alpha val="1600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636661" y="2996952"/>
            <a:ext cx="4507339" cy="45719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n>
                <a:solidFill>
                  <a:schemeClr val="bg1">
                    <a:alpha val="15000"/>
                  </a:schemeClr>
                </a:solidFill>
              </a:ln>
              <a:latin typeface="08서울남산체 B" pitchFamily="18" charset="-127"/>
              <a:ea typeface="08서울남산체 B" pitchFamily="18" charset="-127"/>
            </a:endParaRPr>
          </a:p>
        </p:txBody>
      </p:sp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6134843" y="3212976"/>
            <a:ext cx="30091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2800" dirty="0" smtClean="0">
                <a:ln>
                  <a:solidFill>
                    <a:schemeClr val="bg1">
                      <a:alpha val="16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휴먼모음T" pitchFamily="18" charset="-127"/>
                <a:ea typeface="휴먼모음T" pitchFamily="18" charset="-127"/>
              </a:rPr>
              <a:t>(2010.9~2011.12)</a:t>
            </a:r>
            <a:endParaRPr lang="en-US" altLang="ko-KR" sz="2800" dirty="0">
              <a:ln>
                <a:solidFill>
                  <a:schemeClr val="bg1">
                    <a:alpha val="16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휴먼모음T" pitchFamily="18" charset="-127"/>
              <a:ea typeface="휴먼모음T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9688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모서리가 둥근 직사각형 11"/>
          <p:cNvSpPr/>
          <p:nvPr/>
        </p:nvSpPr>
        <p:spPr>
          <a:xfrm>
            <a:off x="660128" y="4090167"/>
            <a:ext cx="8064896" cy="2075137"/>
          </a:xfrm>
          <a:prstGeom prst="roundRect">
            <a:avLst>
              <a:gd name="adj" fmla="val 4243"/>
            </a:avLst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etal"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lvl="0" algn="just">
              <a:buFont typeface="Wingdings" pitchFamily="2" charset="2"/>
              <a:buChar char="§"/>
            </a:pPr>
            <a:r>
              <a:rPr lang="ko-KR" altLang="en-US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b="1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그러나 </a:t>
            </a:r>
            <a:r>
              <a:rPr lang="ko-KR" altLang="en-US" b="1" dirty="0" err="1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당대표자회</a:t>
            </a:r>
            <a:r>
              <a:rPr lang="ko-KR" altLang="en-US" b="1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개최 직전인 </a:t>
            </a:r>
            <a:r>
              <a:rPr lang="en-US" altLang="ko-KR" b="1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9</a:t>
            </a:r>
            <a:r>
              <a:rPr lang="ko-KR" altLang="en-US" b="1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월 </a:t>
            </a:r>
            <a:r>
              <a:rPr lang="en-US" altLang="ko-KR" b="1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28</a:t>
            </a:r>
            <a:r>
              <a:rPr lang="ko-KR" altLang="en-US" b="1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일 새벽에 북한은 김정은에게 전날</a:t>
            </a:r>
            <a:r>
              <a:rPr lang="en-US" altLang="ko-KR" b="1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(27</a:t>
            </a:r>
            <a:r>
              <a:rPr lang="ko-KR" altLang="en-US" b="1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일</a:t>
            </a:r>
            <a:r>
              <a:rPr lang="en-US" altLang="ko-KR" b="1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)</a:t>
            </a:r>
            <a:r>
              <a:rPr lang="ko-KR" altLang="en-US" b="1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인민군 대장 칭호를 수여한 사실을 공식적으로 발표함으로써 후계체계의 대외적 공식화에 대해 회의적이었던 외부세계의 시각들을 일거에 일소했음</a:t>
            </a:r>
            <a:r>
              <a:rPr lang="en-US" altLang="ko-KR" b="1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  <a:p>
            <a:pPr lvl="0" algn="just">
              <a:buFont typeface="Wingdings" pitchFamily="2" charset="2"/>
              <a:buChar char="§"/>
            </a:pPr>
            <a:endParaRPr lang="en-US" altLang="ko-KR" b="1" dirty="0" smtClean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  <a:p>
            <a:pPr lvl="0" algn="just">
              <a:buFont typeface="Wingdings" pitchFamily="2" charset="2"/>
              <a:buChar char="§"/>
            </a:pPr>
            <a:r>
              <a:rPr lang="ko-KR" altLang="en-US" b="1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그리고 </a:t>
            </a:r>
            <a:r>
              <a:rPr lang="en-US" altLang="ko-KR" b="1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28</a:t>
            </a:r>
            <a:r>
              <a:rPr lang="ko-KR" altLang="en-US" b="1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일 당대표자회에서 김정은에게 당중앙군사위원회 부위원장이라는 군사 분야의 제</a:t>
            </a:r>
            <a:r>
              <a:rPr lang="en-US" altLang="ko-KR" b="1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</a:t>
            </a:r>
            <a:r>
              <a:rPr lang="ko-KR" altLang="en-US" b="1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인자 직책에 임명하고</a:t>
            </a:r>
            <a:r>
              <a:rPr lang="en-US" altLang="ko-KR" b="1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b="1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이를 </a:t>
            </a:r>
            <a:r>
              <a:rPr lang="en-US" altLang="ko-KR" b="1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29</a:t>
            </a:r>
            <a:r>
              <a:rPr lang="ko-KR" altLang="en-US" b="1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일 새벽에 발표함으로써 김정은이 김정일의 명실상부한 후계자임을 국제사회에 명확히 드러냈음</a:t>
            </a:r>
            <a:r>
              <a:rPr lang="en-US" altLang="ko-KR" b="1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.</a:t>
            </a:r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323528" y="418654"/>
            <a:ext cx="6963116" cy="634082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>
              <a:buNone/>
            </a:pPr>
            <a:r>
              <a:rPr lang="en-US" altLang="ko-KR" sz="2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1. </a:t>
            </a:r>
            <a:r>
              <a:rPr lang="ko-KR" altLang="en-US" sz="2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문제의 제기 </a:t>
            </a:r>
            <a:r>
              <a:rPr lang="en-US" altLang="ko-KR" sz="2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(2)</a:t>
            </a:r>
            <a:endParaRPr lang="ko-KR" altLang="en-US" sz="2400" dirty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323528" y="980728"/>
            <a:ext cx="8352928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모서리가 둥근 직사각형 26"/>
          <p:cNvSpPr/>
          <p:nvPr/>
        </p:nvSpPr>
        <p:spPr>
          <a:xfrm>
            <a:off x="683568" y="1772816"/>
            <a:ext cx="8064896" cy="911338"/>
          </a:xfrm>
          <a:prstGeom prst="roundRect">
            <a:avLst>
              <a:gd name="adj" fmla="val 4243"/>
            </a:avLst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etal"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just">
              <a:buFont typeface="Wingdings" pitchFamily="2" charset="2"/>
              <a:buChar char="§"/>
            </a:pPr>
            <a:r>
              <a:rPr lang="ko-KR" altLang="en-US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우리 사회와 해외 일각에서는 김정은의 후계자 지명 사실을 ‘오보’나 ‘소설’</a:t>
            </a:r>
            <a:r>
              <a:rPr lang="ko-KR" altLang="en-US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로</a:t>
            </a:r>
            <a:r>
              <a:rPr lang="ko-KR" altLang="en-US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간주하기도 했음</a:t>
            </a:r>
            <a:r>
              <a:rPr lang="en-US" altLang="ko-KR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  <a:endParaRPr lang="ko-KR" altLang="en-US" b="1" dirty="0" smtClean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611560" y="1040023"/>
            <a:ext cx="82809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ko-KR" altLang="en-US" sz="2000" b="1" dirty="0" smtClean="0">
                <a:latin typeface="휴먼모음T" pitchFamily="18" charset="-127"/>
                <a:ea typeface="휴먼모음T" pitchFamily="18" charset="-127"/>
                <a:sym typeface="Wingdings"/>
              </a:rPr>
              <a:t> </a:t>
            </a:r>
            <a:r>
              <a:rPr lang="en-US" altLang="ko-KR" sz="2000" b="1" dirty="0" smtClean="0">
                <a:latin typeface="휴먼모음T" pitchFamily="18" charset="-127"/>
                <a:ea typeface="휴먼모음T" pitchFamily="18" charset="-127"/>
              </a:rPr>
              <a:t>2009</a:t>
            </a:r>
            <a:r>
              <a:rPr lang="ko-KR" altLang="en-US" sz="2000" b="1" dirty="0" smtClean="0"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2000" b="1" dirty="0" smtClean="0">
                <a:latin typeface="휴먼모음T" pitchFamily="18" charset="-127"/>
                <a:ea typeface="휴먼모음T" pitchFamily="18" charset="-127"/>
              </a:rPr>
              <a:t>1</a:t>
            </a:r>
            <a:r>
              <a:rPr lang="ko-KR" altLang="en-US" sz="2000" b="1" dirty="0" smtClean="0">
                <a:latin typeface="휴먼모음T" pitchFamily="18" charset="-127"/>
                <a:ea typeface="휴먼모음T" pitchFamily="18" charset="-127"/>
              </a:rPr>
              <a:t>월 김정은이 북한 지도부에서 김정일의 후계자로 결정되었지만</a:t>
            </a:r>
            <a:r>
              <a:rPr lang="en-US" altLang="ko-KR" sz="2000" b="1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b="1" dirty="0" smtClean="0">
                <a:latin typeface="휴먼모음T" pitchFamily="18" charset="-127"/>
                <a:ea typeface="휴먼모음T" pitchFamily="18" charset="-127"/>
              </a:rPr>
              <a:t>외부세계에서는 오랫동안 그 같은 사실을 제대로 파악하지 못했음</a:t>
            </a:r>
            <a:r>
              <a:rPr lang="en-US" altLang="ko-KR" sz="2000" b="1" dirty="0" smtClean="0">
                <a:latin typeface="휴먼모음T" pitchFamily="18" charset="-127"/>
                <a:ea typeface="휴먼모음T" pitchFamily="18" charset="-127"/>
              </a:rPr>
              <a:t>.</a:t>
            </a:r>
            <a:endParaRPr lang="ko-KR" altLang="en-US" sz="2000" b="1" dirty="0" smtClean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588120" y="2969657"/>
            <a:ext cx="81369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ko-KR" altLang="en-US" sz="2000" b="1" dirty="0" smtClean="0">
                <a:latin typeface="휴먼모음T" pitchFamily="18" charset="-127"/>
                <a:ea typeface="휴먼모음T" pitchFamily="18" charset="-127"/>
                <a:sym typeface="Wingdings"/>
              </a:rPr>
              <a:t> </a:t>
            </a:r>
            <a:r>
              <a:rPr kumimoji="0" lang="en-US" altLang="ko-KR" sz="2000" b="1" dirty="0" smtClean="0">
                <a:latin typeface="휴먼모음T" pitchFamily="18" charset="-127"/>
                <a:ea typeface="휴먼모음T" pitchFamily="18" charset="-127"/>
                <a:sym typeface="Wingdings"/>
              </a:rPr>
              <a:t>2010</a:t>
            </a:r>
            <a:r>
              <a:rPr kumimoji="0" lang="ko-KR" altLang="en-US" sz="2000" b="1" dirty="0" smtClean="0">
                <a:latin typeface="휴먼모음T" pitchFamily="18" charset="-127"/>
                <a:ea typeface="휴먼모음T" pitchFamily="18" charset="-127"/>
                <a:sym typeface="Wingdings"/>
              </a:rPr>
              <a:t>년 </a:t>
            </a:r>
            <a:r>
              <a:rPr kumimoji="0" lang="en-US" altLang="ko-KR" sz="2000" b="1" dirty="0" smtClean="0">
                <a:latin typeface="휴먼모음T" pitchFamily="18" charset="-127"/>
                <a:ea typeface="휴먼모음T" pitchFamily="18" charset="-127"/>
                <a:sym typeface="Wingdings"/>
              </a:rPr>
              <a:t>9</a:t>
            </a:r>
            <a:r>
              <a:rPr kumimoji="0" lang="ko-KR" altLang="en-US" sz="2000" b="1" dirty="0" smtClean="0">
                <a:latin typeface="휴먼모음T" pitchFamily="18" charset="-127"/>
                <a:ea typeface="휴먼모음T" pitchFamily="18" charset="-127"/>
                <a:sym typeface="Wingdings"/>
              </a:rPr>
              <a:t>월 </a:t>
            </a:r>
            <a:r>
              <a:rPr kumimoji="0" lang="en-US" altLang="ko-KR" sz="2000" b="1" dirty="0" smtClean="0">
                <a:latin typeface="휴먼모음T" pitchFamily="18" charset="-127"/>
                <a:ea typeface="휴먼모음T" pitchFamily="18" charset="-127"/>
                <a:sym typeface="Wingdings"/>
              </a:rPr>
              <a:t>28</a:t>
            </a:r>
            <a:r>
              <a:rPr kumimoji="0" lang="ko-KR" altLang="en-US" sz="2000" b="1" dirty="0" smtClean="0">
                <a:latin typeface="휴먼모음T" pitchFamily="18" charset="-127"/>
                <a:ea typeface="휴먼모음T" pitchFamily="18" charset="-127"/>
                <a:sym typeface="Wingdings"/>
              </a:rPr>
              <a:t>일 북한 노동당 제</a:t>
            </a:r>
            <a:r>
              <a:rPr kumimoji="0" lang="en-US" altLang="ko-KR" sz="2000" b="1" dirty="0" smtClean="0">
                <a:latin typeface="휴먼모음T" pitchFamily="18" charset="-127"/>
                <a:ea typeface="휴먼모음T" pitchFamily="18" charset="-127"/>
                <a:sym typeface="Wingdings"/>
              </a:rPr>
              <a:t>3</a:t>
            </a:r>
            <a:r>
              <a:rPr kumimoji="0" lang="ko-KR" altLang="en-US" sz="2000" b="1" dirty="0" smtClean="0">
                <a:latin typeface="휴먼모음T" pitchFamily="18" charset="-127"/>
                <a:ea typeface="휴먼모음T" pitchFamily="18" charset="-127"/>
                <a:sym typeface="Wingdings"/>
              </a:rPr>
              <a:t>차 </a:t>
            </a:r>
            <a:r>
              <a:rPr kumimoji="0" lang="ko-KR" altLang="en-US" sz="2000" b="1" dirty="0" err="1" smtClean="0">
                <a:latin typeface="휴먼모음T" pitchFamily="18" charset="-127"/>
                <a:ea typeface="휴먼모음T" pitchFamily="18" charset="-127"/>
                <a:sym typeface="Wingdings"/>
              </a:rPr>
              <a:t>대표자회</a:t>
            </a:r>
            <a:r>
              <a:rPr kumimoji="0" lang="ko-KR" altLang="en-US" sz="2000" b="1" dirty="0" smtClean="0">
                <a:latin typeface="휴먼모음T" pitchFamily="18" charset="-127"/>
                <a:ea typeface="휴먼모음T" pitchFamily="18" charset="-127"/>
                <a:sym typeface="Wingdings"/>
              </a:rPr>
              <a:t> 개최 전날까지만 해도 우리 사회에서는 김정은의 이름이 </a:t>
            </a:r>
            <a:r>
              <a:rPr kumimoji="0" lang="ko-KR" altLang="en-US" sz="2000" b="1" dirty="0" err="1" smtClean="0">
                <a:latin typeface="휴먼모음T" pitchFamily="18" charset="-127"/>
                <a:ea typeface="휴먼모음T" pitchFamily="18" charset="-127"/>
                <a:sym typeface="Wingdings"/>
              </a:rPr>
              <a:t>당대표자회에서</a:t>
            </a:r>
            <a:r>
              <a:rPr kumimoji="0" lang="ko-KR" altLang="en-US" sz="2000" b="1" dirty="0" smtClean="0">
                <a:latin typeface="휴먼모음T" pitchFamily="18" charset="-127"/>
                <a:ea typeface="휴먼모음T" pitchFamily="18" charset="-127"/>
                <a:sym typeface="Wingdings"/>
              </a:rPr>
              <a:t> 언급될 가능성과 김정은이 공식석상에 모습을 드러낼 가능성에 대해 회의적인 시각이 지배적이었음</a:t>
            </a:r>
            <a:r>
              <a:rPr kumimoji="0" lang="en-US" altLang="ko-KR" sz="2000" b="1" dirty="0" smtClean="0">
                <a:latin typeface="휴먼모음T" pitchFamily="18" charset="-127"/>
                <a:ea typeface="휴먼모음T" pitchFamily="18" charset="-127"/>
                <a:sym typeface="Wingdings"/>
              </a:rPr>
              <a:t>.</a:t>
            </a:r>
          </a:p>
        </p:txBody>
      </p:sp>
      <p:sp>
        <p:nvSpPr>
          <p:cNvPr id="19" name="타원 18"/>
          <p:cNvSpPr/>
          <p:nvPr/>
        </p:nvSpPr>
        <p:spPr>
          <a:xfrm>
            <a:off x="495300" y="1184052"/>
            <a:ext cx="156716" cy="1567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타원 21"/>
          <p:cNvSpPr/>
          <p:nvPr/>
        </p:nvSpPr>
        <p:spPr>
          <a:xfrm>
            <a:off x="471860" y="3068960"/>
            <a:ext cx="156716" cy="1567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모서리가 둥근 직사각형 23"/>
          <p:cNvSpPr/>
          <p:nvPr/>
        </p:nvSpPr>
        <p:spPr>
          <a:xfrm>
            <a:off x="611560" y="1772816"/>
            <a:ext cx="72008" cy="936104"/>
          </a:xfrm>
          <a:prstGeom prst="roundRect">
            <a:avLst>
              <a:gd name="adj" fmla="val 36508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모서리가 둥근 직사각형 24"/>
          <p:cNvSpPr/>
          <p:nvPr/>
        </p:nvSpPr>
        <p:spPr>
          <a:xfrm>
            <a:off x="611560" y="4077072"/>
            <a:ext cx="72008" cy="2160240"/>
          </a:xfrm>
          <a:prstGeom prst="roundRect">
            <a:avLst>
              <a:gd name="adj" fmla="val 36508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21112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196528" y="418654"/>
            <a:ext cx="8623944" cy="634082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kumimoji="0" lang="en-US" altLang="ko-KR" sz="2400" dirty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5</a:t>
            </a: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. </a:t>
            </a:r>
            <a:r>
              <a:rPr kumimoji="0" lang="ko-KR" altLang="en-US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제</a:t>
            </a: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3</a:t>
            </a:r>
            <a:r>
              <a:rPr kumimoji="0" lang="ko-KR" altLang="en-US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차 </a:t>
            </a:r>
            <a:r>
              <a:rPr kumimoji="0" lang="ko-KR" altLang="en-US" sz="2400" dirty="0" err="1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당대표자회와</a:t>
            </a:r>
            <a:r>
              <a:rPr kumimoji="0" lang="ko-KR" altLang="en-US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 김정일</a:t>
            </a:r>
            <a:r>
              <a:rPr kumimoji="0" lang="en-US" altLang="ko-KR" sz="2400" dirty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-</a:t>
            </a:r>
            <a:r>
              <a:rPr kumimoji="0" lang="ko-KR" altLang="en-US" sz="2400" dirty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김정은 공동통치 </a:t>
            </a:r>
            <a:r>
              <a:rPr kumimoji="0" lang="ko-KR" altLang="en-US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본격화 </a:t>
            </a:r>
            <a:r>
              <a:rPr kumimoji="0" lang="en-US" altLang="ko-KR" sz="2400" dirty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1) </a:t>
            </a:r>
            <a:endParaRPr kumimoji="0" lang="en-US" altLang="ko-KR" sz="2000" dirty="0">
              <a:solidFill>
                <a:sysClr val="window" lastClr="FFFFFF">
                  <a:lumMod val="50000"/>
                </a:sys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323528" y="980728"/>
            <a:ext cx="8352928" cy="0"/>
          </a:xfrm>
          <a:prstGeom prst="line">
            <a:avLst/>
          </a:prstGeom>
          <a:noFill/>
          <a:ln w="952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sp>
        <p:nvSpPr>
          <p:cNvPr id="16" name="모서리가 둥근 직사각형 15"/>
          <p:cNvSpPr/>
          <p:nvPr/>
        </p:nvSpPr>
        <p:spPr>
          <a:xfrm>
            <a:off x="240923" y="1052736"/>
            <a:ext cx="8723566" cy="5406870"/>
          </a:xfrm>
          <a:prstGeom prst="roundRect">
            <a:avLst>
              <a:gd name="adj" fmla="val 5149"/>
            </a:avLst>
          </a:prstGeom>
          <a:solidFill>
            <a:schemeClr val="bg1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metal"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Wingdings" pitchFamily="2" charset="2"/>
              <a:buChar char="l"/>
            </a:pPr>
            <a:r>
              <a:rPr lang="en-US" altLang="ko-KR" sz="22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2009</a:t>
            </a:r>
            <a:r>
              <a:rPr lang="ko-KR" altLang="en-US" sz="22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22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1</a:t>
            </a:r>
            <a:r>
              <a:rPr lang="ko-KR" altLang="en-US" sz="22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월 김정은을 후계자로 지명하면서 시작된 김정일</a:t>
            </a:r>
            <a:r>
              <a:rPr lang="en-US" altLang="ko-KR" sz="22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-</a:t>
            </a:r>
            <a:r>
              <a:rPr lang="ko-KR" altLang="en-US" sz="22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김정은 공동통치는 </a:t>
            </a:r>
            <a:r>
              <a:rPr lang="en-US" altLang="ko-KR" sz="22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2010</a:t>
            </a:r>
            <a:r>
              <a:rPr lang="ko-KR" altLang="en-US" sz="22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22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9</a:t>
            </a:r>
            <a:r>
              <a:rPr lang="ko-KR" altLang="en-US" sz="22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월 </a:t>
            </a:r>
            <a:r>
              <a:rPr lang="en-US" altLang="ko-KR" sz="22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28</a:t>
            </a:r>
            <a:r>
              <a:rPr lang="ko-KR" altLang="en-US" sz="22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일 개최된 </a:t>
            </a:r>
            <a:r>
              <a:rPr lang="ko-KR" altLang="en-US" sz="22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당대표자회를 계기로 제도화되고 본격화됨</a:t>
            </a:r>
            <a:r>
              <a:rPr lang="en-US" altLang="ko-KR" sz="22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  <a:endParaRPr lang="en-US" altLang="ko-KR" sz="2200" dirty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  <a:p>
            <a:pPr marL="800100" lvl="1" indent="-342900" algn="just">
              <a:buFont typeface="휴먼모음T" pitchFamily="18" charset="-127"/>
              <a:buChar char="-"/>
            </a:pPr>
            <a:r>
              <a:rPr lang="ko-KR" altLang="en-US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김정일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-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김정은 공동통치는 </a:t>
            </a:r>
            <a:r>
              <a:rPr lang="ko-KR" altLang="en-US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당대표자회를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계기로 대외적으로 공식화되고 전면화되는 양상을 보임 </a:t>
            </a:r>
          </a:p>
          <a:p>
            <a:pPr marL="800100" lvl="1" indent="-342900" algn="just">
              <a:buFont typeface="휴먼모음T" pitchFamily="18" charset="-127"/>
              <a:buChar char="-"/>
            </a:pPr>
            <a:r>
              <a:rPr lang="ko-KR" altLang="en-US" dirty="0" err="1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당대표자회</a:t>
            </a:r>
            <a:r>
              <a:rPr lang="ko-KR" altLang="en-US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직전 김정은은 그 이전까지 가지고 있었던 ‘대장’ 칭호를 정식으로 수여 받고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당대표자회에서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군부 제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인자 직책이라고 할 수 있는 ‘</a:t>
            </a:r>
            <a:r>
              <a:rPr lang="ko-KR" altLang="en-US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당중앙군사위원회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부위원장’직에 공식 임명되어 그가 김정일의 승인 하에 군부를 지도할 수 있는 지위에 있음을 </a:t>
            </a:r>
            <a:r>
              <a:rPr lang="ko-KR" altLang="en-US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대내외적으로 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과시하였음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  <a:p>
            <a:pPr marL="342900" indent="-342900" algn="just">
              <a:buFont typeface="Wingdings" pitchFamily="2" charset="2"/>
              <a:buChar char="l"/>
            </a:pPr>
            <a:endParaRPr lang="en-US" altLang="ko-KR" sz="2400" dirty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  <a:p>
            <a:pPr marL="342900" indent="-342900" algn="just">
              <a:buFont typeface="Wingdings" pitchFamily="2" charset="2"/>
              <a:buChar char="l"/>
            </a:pPr>
            <a:r>
              <a:rPr lang="ko-KR" altLang="en-US" sz="2200" dirty="0" err="1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당대표자회를</a:t>
            </a:r>
            <a:r>
              <a:rPr lang="ko-KR" altLang="en-US" sz="22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2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계기로 김정은을 보좌해 현재와 미래의 북한을 이끌어갈 파워 엘리트 그룹</a:t>
            </a:r>
            <a:r>
              <a:rPr lang="en-US" altLang="ko-KR" sz="22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2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즉 </a:t>
            </a:r>
            <a:r>
              <a:rPr lang="en-US" altLang="ko-KR" sz="22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200</a:t>
            </a:r>
            <a:r>
              <a:rPr lang="ko-KR" altLang="en-US" sz="22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명이 넘는 </a:t>
            </a:r>
            <a:r>
              <a:rPr lang="ko-KR" altLang="en-US" sz="22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당중앙위원회</a:t>
            </a:r>
            <a:r>
              <a:rPr lang="ko-KR" altLang="en-US" sz="22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위원들과 후보위원들이 선출되고</a:t>
            </a:r>
            <a:r>
              <a:rPr lang="en-US" altLang="ko-KR" sz="22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2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당중앙위원회</a:t>
            </a:r>
            <a:r>
              <a:rPr lang="ko-KR" altLang="en-US" sz="22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정치국과 </a:t>
            </a:r>
            <a:r>
              <a:rPr lang="ko-KR" altLang="en-US" sz="22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비서국</a:t>
            </a:r>
            <a:r>
              <a:rPr lang="en-US" altLang="ko-KR" sz="22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2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당중앙군사위원회의</a:t>
            </a:r>
            <a:r>
              <a:rPr lang="ko-KR" altLang="en-US" sz="22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대대적인 개편이 이루어짐으로써 김정은이 당을 통해 전 국가와 군대</a:t>
            </a:r>
            <a:r>
              <a:rPr lang="en-US" altLang="ko-KR" sz="22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2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사회를 안정적으로 통치할 수 있는 기반이 구축됨</a:t>
            </a:r>
            <a:r>
              <a:rPr lang="en-US" altLang="ko-KR" sz="22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  <a:p>
            <a:pPr marL="800100" lvl="1" indent="-342900" algn="just">
              <a:buFont typeface="휴먼모음T" pitchFamily="18" charset="-127"/>
              <a:buChar char="-"/>
            </a:pPr>
            <a:r>
              <a:rPr lang="ko-KR" altLang="en-US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김정일의 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측근이 곧 김정은의 측근이 되겠지만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특히 김정은을 가까이에서 보좌하는 인물들이 핵심 실세로 부상함</a:t>
            </a:r>
            <a:r>
              <a:rPr lang="en-US" altLang="ko-KR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.</a:t>
            </a:r>
            <a:endParaRPr lang="en-US" altLang="ko-KR" sz="2000" dirty="0" smtClean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012308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6"/>
          <p:cNvGrpSpPr/>
          <p:nvPr/>
        </p:nvGrpSpPr>
        <p:grpSpPr>
          <a:xfrm>
            <a:off x="356096" y="1071518"/>
            <a:ext cx="8104335" cy="419100"/>
            <a:chOff x="458366" y="3240232"/>
            <a:chExt cx="3286147" cy="419100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8366" y="3240232"/>
              <a:ext cx="3286147" cy="4191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10210" y="3265116"/>
              <a:ext cx="30214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>
                  <a:solidFill>
                    <a:prstClr val="white">
                      <a:lumMod val="95000"/>
                    </a:prstClr>
                  </a:solidFill>
                  <a:latin typeface="휴먼모음T" pitchFamily="18" charset="-127"/>
                  <a:ea typeface="휴먼모음T" pitchFamily="18" charset="-127"/>
                </a:rPr>
                <a:t>김정일</a:t>
              </a:r>
              <a:r>
                <a:rPr lang="en-US" altLang="ko-KR" dirty="0">
                  <a:solidFill>
                    <a:prstClr val="white">
                      <a:lumMod val="95000"/>
                    </a:prstClr>
                  </a:solidFill>
                  <a:latin typeface="휴먼모음T" pitchFamily="18" charset="-127"/>
                  <a:ea typeface="휴먼모음T" pitchFamily="18" charset="-127"/>
                </a:rPr>
                <a:t>, </a:t>
              </a:r>
              <a:r>
                <a:rPr lang="ko-KR" altLang="en-US" dirty="0">
                  <a:solidFill>
                    <a:prstClr val="white">
                      <a:lumMod val="95000"/>
                    </a:prstClr>
                  </a:solidFill>
                  <a:latin typeface="휴먼모음T" pitchFamily="18" charset="-127"/>
                  <a:ea typeface="휴먼모음T" pitchFamily="18" charset="-127"/>
                </a:rPr>
                <a:t>김정은이 </a:t>
              </a:r>
              <a:r>
                <a:rPr lang="ko-KR" altLang="en-US" dirty="0" err="1">
                  <a:solidFill>
                    <a:prstClr val="white">
                      <a:lumMod val="95000"/>
                    </a:prstClr>
                  </a:solidFill>
                  <a:latin typeface="휴먼모음T" pitchFamily="18" charset="-127"/>
                  <a:ea typeface="휴먼모음T" pitchFamily="18" charset="-127"/>
                </a:rPr>
                <a:t>당대표자회</a:t>
              </a:r>
              <a:r>
                <a:rPr lang="ko-KR" altLang="en-US" dirty="0">
                  <a:solidFill>
                    <a:prstClr val="white">
                      <a:lumMod val="95000"/>
                    </a:prstClr>
                  </a:solidFill>
                  <a:latin typeface="휴먼모음T" pitchFamily="18" charset="-127"/>
                  <a:ea typeface="휴먼모음T" pitchFamily="18" charset="-127"/>
                </a:rPr>
                <a:t> 참가자들과 </a:t>
              </a:r>
              <a:r>
                <a:rPr lang="ko-KR" altLang="en-US" dirty="0" smtClean="0">
                  <a:solidFill>
                    <a:prstClr val="white">
                      <a:lumMod val="95000"/>
                    </a:prstClr>
                  </a:solidFill>
                  <a:latin typeface="휴먼모음T" pitchFamily="18" charset="-127"/>
                  <a:ea typeface="휴먼모음T" pitchFamily="18" charset="-127"/>
                </a:rPr>
                <a:t>함께 </a:t>
              </a:r>
              <a:r>
                <a:rPr lang="ko-KR" altLang="en-US" dirty="0">
                  <a:solidFill>
                    <a:prstClr val="white">
                      <a:lumMod val="95000"/>
                    </a:prstClr>
                  </a:solidFill>
                  <a:latin typeface="휴먼모음T" pitchFamily="18" charset="-127"/>
                  <a:ea typeface="휴먼모음T" pitchFamily="18" charset="-127"/>
                </a:rPr>
                <a:t>찍은 </a:t>
              </a:r>
              <a:r>
                <a:rPr lang="ko-KR" altLang="en-US" dirty="0" smtClean="0">
                  <a:solidFill>
                    <a:prstClr val="white">
                      <a:lumMod val="95000"/>
                    </a:prstClr>
                  </a:solidFill>
                  <a:latin typeface="휴먼모음T" pitchFamily="18" charset="-127"/>
                  <a:ea typeface="휴먼모음T" pitchFamily="18" charset="-127"/>
                </a:rPr>
                <a:t>사진</a:t>
              </a:r>
              <a:r>
                <a:rPr lang="en-US" altLang="ko-KR" dirty="0" smtClean="0">
                  <a:solidFill>
                    <a:prstClr val="white">
                      <a:lumMod val="95000"/>
                    </a:prstClr>
                  </a:solidFill>
                  <a:latin typeface="휴먼모음T" pitchFamily="18" charset="-127"/>
                  <a:ea typeface="휴먼모음T" pitchFamily="18" charset="-127"/>
                </a:rPr>
                <a:t>(2010.9</a:t>
              </a:r>
              <a:r>
                <a:rPr lang="en-US" altLang="ko-KR" dirty="0">
                  <a:solidFill>
                    <a:prstClr val="white">
                      <a:lumMod val="95000"/>
                    </a:prstClr>
                  </a:solidFill>
                  <a:latin typeface="휴먼모음T" pitchFamily="18" charset="-127"/>
                  <a:ea typeface="휴먼모음T" pitchFamily="18" charset="-127"/>
                </a:rPr>
                <a:t>)</a:t>
              </a:r>
            </a:p>
          </p:txBody>
        </p:sp>
      </p:grpSp>
      <p:sp>
        <p:nvSpPr>
          <p:cNvPr id="11" name="직사각형 10"/>
          <p:cNvSpPr/>
          <p:nvPr/>
        </p:nvSpPr>
        <p:spPr>
          <a:xfrm>
            <a:off x="570458" y="5921296"/>
            <a:ext cx="756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ko-KR" altLang="en-US" dirty="0">
                <a:solidFill>
                  <a:prstClr val="black"/>
                </a:solidFill>
                <a:latin typeface="휴먼모음T" pitchFamily="18" charset="-127"/>
                <a:ea typeface="휴먼모음T" pitchFamily="18" charset="-127"/>
              </a:rPr>
              <a:t>김정은은 김정일의 우측 두 번째 자리에 앉아 </a:t>
            </a:r>
            <a:r>
              <a:rPr lang="ko-KR" altLang="en-US" dirty="0" smtClean="0">
                <a:solidFill>
                  <a:prstClr val="black"/>
                </a:solidFill>
                <a:latin typeface="휴먼모음T" pitchFamily="18" charset="-127"/>
                <a:ea typeface="휴먼모음T" pitchFamily="18" charset="-127"/>
              </a:rPr>
              <a:t>핵심 실세임을 </a:t>
            </a:r>
            <a:r>
              <a:rPr lang="ko-KR" altLang="en-US" dirty="0">
                <a:solidFill>
                  <a:prstClr val="black"/>
                </a:solidFill>
                <a:latin typeface="휴먼모음T" pitchFamily="18" charset="-127"/>
                <a:ea typeface="휴먼모음T" pitchFamily="18" charset="-127"/>
              </a:rPr>
              <a:t>과시 </a:t>
            </a:r>
          </a:p>
        </p:txBody>
      </p:sp>
      <p:pic>
        <p:nvPicPr>
          <p:cNvPr id="15" name="_x120277808" descr="EMB0000165c05f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062" y="1602300"/>
            <a:ext cx="7921370" cy="4318995"/>
          </a:xfrm>
          <a:prstGeom prst="rect">
            <a:avLst/>
          </a:prstGeom>
          <a:noFill/>
        </p:spPr>
      </p:pic>
      <p:cxnSp>
        <p:nvCxnSpPr>
          <p:cNvPr id="19" name="직선 연결선 18"/>
          <p:cNvCxnSpPr/>
          <p:nvPr/>
        </p:nvCxnSpPr>
        <p:spPr>
          <a:xfrm>
            <a:off x="323528" y="980728"/>
            <a:ext cx="8352928" cy="0"/>
          </a:xfrm>
          <a:prstGeom prst="line">
            <a:avLst/>
          </a:prstGeom>
          <a:noFill/>
          <a:ln w="952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sp>
        <p:nvSpPr>
          <p:cNvPr id="12" name="제목 1"/>
          <p:cNvSpPr txBox="1">
            <a:spLocks/>
          </p:cNvSpPr>
          <p:nvPr/>
        </p:nvSpPr>
        <p:spPr>
          <a:xfrm>
            <a:off x="196528" y="418654"/>
            <a:ext cx="8623944" cy="634082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kumimoji="0" lang="en-US" altLang="ko-KR" sz="2400" dirty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5</a:t>
            </a: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. </a:t>
            </a:r>
            <a:r>
              <a:rPr kumimoji="0" lang="ko-KR" altLang="en-US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제</a:t>
            </a: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3</a:t>
            </a:r>
            <a:r>
              <a:rPr kumimoji="0" lang="ko-KR" altLang="en-US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차 </a:t>
            </a:r>
            <a:r>
              <a:rPr kumimoji="0" lang="ko-KR" altLang="en-US" sz="2400" dirty="0" err="1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당대표자회와</a:t>
            </a:r>
            <a:r>
              <a:rPr kumimoji="0" lang="ko-KR" altLang="en-US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 김정일</a:t>
            </a:r>
            <a:r>
              <a:rPr kumimoji="0" lang="en-US" altLang="ko-KR" sz="2400" dirty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-</a:t>
            </a:r>
            <a:r>
              <a:rPr kumimoji="0" lang="ko-KR" altLang="en-US" sz="2400" dirty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김정은 공동통치 </a:t>
            </a:r>
            <a:r>
              <a:rPr kumimoji="0" lang="ko-KR" altLang="en-US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본격화 </a:t>
            </a: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(2) </a:t>
            </a:r>
            <a:endParaRPr kumimoji="0" lang="en-US" altLang="ko-KR" sz="2000" dirty="0">
              <a:solidFill>
                <a:sysClr val="window" lastClr="FFFFFF">
                  <a:lumMod val="50000"/>
                </a:sysClr>
              </a:solidFill>
              <a:latin typeface="휴먼모음T" pitchFamily="18" charset="-127"/>
              <a:ea typeface="휴먼모음T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904946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>
            <a:off x="323528" y="1268760"/>
            <a:ext cx="8352928" cy="0"/>
          </a:xfrm>
          <a:prstGeom prst="line">
            <a:avLst/>
          </a:prstGeom>
          <a:noFill/>
          <a:ln w="952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sp>
        <p:nvSpPr>
          <p:cNvPr id="16" name="모서리가 둥근 직사각형 15"/>
          <p:cNvSpPr/>
          <p:nvPr/>
        </p:nvSpPr>
        <p:spPr>
          <a:xfrm>
            <a:off x="240922" y="1628800"/>
            <a:ext cx="8723566" cy="4758798"/>
          </a:xfrm>
          <a:prstGeom prst="roundRect">
            <a:avLst>
              <a:gd name="adj" fmla="val 5149"/>
            </a:avLst>
          </a:prstGeom>
          <a:solidFill>
            <a:schemeClr val="bg1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metal"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Wingdings" pitchFamily="2" charset="2"/>
              <a:buChar char="l"/>
            </a:pPr>
            <a:r>
              <a:rPr lang="en-US" altLang="ko-KR" sz="24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2010</a:t>
            </a:r>
            <a:r>
              <a:rPr lang="ko-KR" altLang="en-US" sz="24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24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9</a:t>
            </a:r>
            <a:r>
              <a:rPr lang="ko-KR" altLang="en-US" sz="24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월의 </a:t>
            </a:r>
            <a:r>
              <a:rPr lang="ko-KR" altLang="en-US" sz="24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당대표자회를</a:t>
            </a:r>
            <a:r>
              <a:rPr lang="ko-KR" altLang="en-US" sz="24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통해 북한 </a:t>
            </a:r>
            <a:r>
              <a:rPr lang="ko-KR" altLang="en-US" sz="24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노동당 중앙위원회 </a:t>
            </a:r>
            <a:r>
              <a:rPr lang="ko-KR" altLang="en-US" sz="24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정치국과 </a:t>
            </a:r>
            <a:r>
              <a:rPr lang="ko-KR" altLang="en-US" sz="24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비서국</a:t>
            </a:r>
            <a:r>
              <a:rPr lang="ko-KR" altLang="en-US" sz="24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그리고 </a:t>
            </a:r>
            <a:r>
              <a:rPr lang="ko-KR" altLang="en-US" sz="24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중앙군사위원회에 </a:t>
            </a:r>
            <a:r>
              <a:rPr lang="ko-KR" altLang="en-US" sz="24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대폭 충원이 이루어지고 새로운 인물들이 대거 진출하는 등 주목할 만한 파워 엘리트 변동이 </a:t>
            </a:r>
            <a:r>
              <a:rPr lang="ko-KR" altLang="en-US" sz="24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발생함</a:t>
            </a:r>
            <a:r>
              <a:rPr lang="en-US" altLang="ko-KR" sz="24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  <a:endParaRPr lang="en-US" altLang="ko-KR" sz="2400" dirty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  <a:p>
            <a:pPr marL="800100" lvl="1" indent="-342900" algn="just">
              <a:buFont typeface="휴먼모음T" pitchFamily="18" charset="-127"/>
              <a:buChar char="-"/>
            </a:pP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그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중 가장 큰 관심을 가지고 보아야 할 것은 </a:t>
            </a:r>
            <a:r>
              <a:rPr lang="ko-KR" altLang="en-US" sz="20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당중앙군사위원회의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위상과 역할 강화라고 할 수 있음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  <a:p>
            <a:pPr marL="800100" lvl="1" indent="-342900" algn="just">
              <a:buFont typeface="휴먼모음T" pitchFamily="18" charset="-127"/>
              <a:buChar char="-"/>
            </a:pPr>
            <a:r>
              <a:rPr lang="ko-KR" altLang="en-US" sz="2000" dirty="0" err="1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당중앙군사위원회에는</a:t>
            </a: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군 </a:t>
            </a:r>
            <a:r>
              <a:rPr lang="ko-KR" altLang="en-US" sz="20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총참모장을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비롯하여 </a:t>
            </a:r>
            <a:r>
              <a:rPr lang="ko-KR" altLang="en-US" sz="20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총참모부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작전국장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해군사령관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공군사령관 등 군부 핵심 지휘관들이 포함되어 있어 그렇지 않은 국방위원회보다 군대의 지휘에 적절하게 인적 구성이 이루어졌음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  <a:p>
            <a:pPr marL="800100" lvl="1" indent="-342900" algn="just">
              <a:buFont typeface="휴먼모음T" pitchFamily="18" charset="-127"/>
              <a:buChar char="-"/>
            </a:pP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국방위원회에서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제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1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부위원장 직을 맡고 있던 </a:t>
            </a:r>
            <a:r>
              <a:rPr lang="ko-KR" altLang="en-US" sz="20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조명록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부위원장 직을 맡고 있는 </a:t>
            </a:r>
            <a:r>
              <a:rPr lang="ko-KR" altLang="en-US" sz="20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오극렬과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리용무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위원 직을 맡고 있던 </a:t>
            </a:r>
            <a:r>
              <a:rPr lang="ko-KR" altLang="en-US" sz="20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주상성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인민보안부장은 </a:t>
            </a:r>
            <a:r>
              <a:rPr lang="ko-KR" altLang="en-US" sz="2000" dirty="0" err="1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당중앙군사위원회에</a:t>
            </a: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포함되지도 못했음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196528" y="490662"/>
            <a:ext cx="8623944" cy="778098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kumimoji="0" lang="en-US" altLang="ko-KR" sz="2400" dirty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5</a:t>
            </a: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. </a:t>
            </a:r>
            <a:r>
              <a:rPr kumimoji="0" lang="ko-KR" altLang="en-US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제</a:t>
            </a: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3</a:t>
            </a:r>
            <a:r>
              <a:rPr kumimoji="0" lang="ko-KR" altLang="en-US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차 </a:t>
            </a:r>
            <a:r>
              <a:rPr kumimoji="0" lang="ko-KR" altLang="en-US" sz="2400" dirty="0" err="1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당대표자회와</a:t>
            </a:r>
            <a:r>
              <a:rPr kumimoji="0" lang="ko-KR" altLang="en-US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 김정일</a:t>
            </a:r>
            <a:r>
              <a:rPr kumimoji="0" lang="en-US" altLang="ko-KR" sz="2400" dirty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-</a:t>
            </a:r>
            <a:r>
              <a:rPr kumimoji="0" lang="ko-KR" altLang="en-US" sz="2400" dirty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김정은 공동통치 </a:t>
            </a:r>
            <a:r>
              <a:rPr kumimoji="0" lang="ko-KR" altLang="en-US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본격화 </a:t>
            </a: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(3)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kumimoji="0" lang="en-US" altLang="ko-KR" sz="20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   - </a:t>
            </a:r>
            <a:r>
              <a:rPr kumimoji="0" lang="ko-KR" altLang="en-US" sz="20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당중앙군사위원회의 부상과 국방위원회의 쇠퇴 </a:t>
            </a:r>
            <a:r>
              <a:rPr kumimoji="0" lang="en-US" altLang="ko-KR" sz="20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- </a:t>
            </a:r>
            <a:endParaRPr kumimoji="0" lang="en-US" altLang="ko-KR" sz="2000" dirty="0">
              <a:solidFill>
                <a:sysClr val="window" lastClr="FFFFFF">
                  <a:lumMod val="50000"/>
                </a:sysClr>
              </a:solidFill>
              <a:latin typeface="휴먼모음T" pitchFamily="18" charset="-127"/>
              <a:ea typeface="휴먼모음T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39626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>
            <a:off x="323528" y="1268760"/>
            <a:ext cx="8352928" cy="0"/>
          </a:xfrm>
          <a:prstGeom prst="line">
            <a:avLst/>
          </a:prstGeom>
          <a:noFill/>
          <a:ln w="952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sp>
        <p:nvSpPr>
          <p:cNvPr id="16" name="모서리가 둥근 직사각형 15"/>
          <p:cNvSpPr/>
          <p:nvPr/>
        </p:nvSpPr>
        <p:spPr>
          <a:xfrm>
            <a:off x="240922" y="1628800"/>
            <a:ext cx="8723566" cy="4758798"/>
          </a:xfrm>
          <a:prstGeom prst="roundRect">
            <a:avLst>
              <a:gd name="adj" fmla="val 5149"/>
            </a:avLst>
          </a:prstGeom>
          <a:solidFill>
            <a:schemeClr val="bg1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metal"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Wingdings" pitchFamily="2" charset="2"/>
              <a:buChar char="l"/>
            </a:pPr>
            <a:r>
              <a:rPr lang="ko-KR" altLang="en-US" sz="24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국방위원회 </a:t>
            </a:r>
            <a:r>
              <a:rPr lang="ko-KR" altLang="en-US" sz="24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부위원장 직을 맡고 </a:t>
            </a:r>
            <a:r>
              <a:rPr lang="ko-KR" altLang="en-US" sz="24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있던 </a:t>
            </a:r>
            <a:r>
              <a:rPr lang="ko-KR" altLang="en-US" sz="24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김영춘 인민무력부장과 </a:t>
            </a:r>
            <a:r>
              <a:rPr lang="ko-KR" altLang="en-US" sz="24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장성택 행정부장은 </a:t>
            </a:r>
            <a:r>
              <a:rPr lang="ko-KR" altLang="en-US" sz="2400" dirty="0" err="1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당중앙군사위원회에서</a:t>
            </a:r>
            <a:r>
              <a:rPr lang="ko-KR" altLang="en-US" sz="24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4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단지 위원 직에 </a:t>
            </a:r>
            <a:r>
              <a:rPr lang="ko-KR" altLang="en-US" sz="24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만족해야 했음</a:t>
            </a:r>
            <a:r>
              <a:rPr lang="en-US" altLang="ko-KR" sz="24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.</a:t>
            </a:r>
            <a:endParaRPr lang="en-US" altLang="ko-KR" sz="2400" dirty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  <a:p>
            <a:pPr marL="800100" lvl="1" indent="-342900" algn="just">
              <a:buFont typeface="휴먼모음T" pitchFamily="18" charset="-127"/>
              <a:buChar char="-"/>
            </a:pPr>
            <a:endParaRPr lang="en-US" altLang="ko-KR" sz="2000" dirty="0" smtClean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  <a:p>
            <a:pPr marL="800100" lvl="1" indent="-342900" algn="just">
              <a:buFont typeface="휴먼모음T" pitchFamily="18" charset="-127"/>
              <a:buChar char="-"/>
            </a:pP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이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같은 국방위원회의 ‘수모’는 소련과 중국에서처럼 사회주의체제에서 군대는 곧 ‘당의 군대’이기 때문에 ‘국가기구’인 국방위원회는 군대의 지휘와 관련해서는 실권이 없는 기구라는 점을 보여주는 것임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  <a:p>
            <a:pPr marL="800100" lvl="1" indent="-342900" algn="just">
              <a:buFont typeface="휴먼모음T" pitchFamily="18" charset="-127"/>
              <a:buChar char="-"/>
            </a:pP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사회주의체제에서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국방위원회와 같은 국가 군사지도기관은 전시에 주민 동원과 내각경제를 군수경제로 전환하는데 중요한 역할을 </a:t>
            </a: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담당함</a:t>
            </a:r>
            <a:endParaRPr lang="en-US" altLang="ko-KR" sz="2000" dirty="0" smtClean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  <a:p>
            <a:pPr marL="800100" lvl="1" indent="-342900" algn="just">
              <a:buFont typeface="휴먼모음T" pitchFamily="18" charset="-127"/>
              <a:buChar char="-"/>
            </a:pPr>
            <a:r>
              <a:rPr lang="ko-KR" altLang="en-US" sz="2000" dirty="0" err="1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당중앙위원회</a:t>
            </a: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군수공업부장을 맡았던 전병호 국방위원이 </a:t>
            </a:r>
            <a:r>
              <a:rPr lang="ko-KR" altLang="en-US" sz="20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당대표자회에서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내각 정치국 국장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당 책임비서에 임명된 것은 바로 전시에 내각에 대한 국방위원회의 통제를 보장하기 위한 것이라고 </a:t>
            </a: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해석할 </a:t>
            </a:r>
            <a:r>
              <a:rPr lang="ko-KR" altLang="en-US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수 있음</a:t>
            </a:r>
            <a:r>
              <a:rPr lang="en-US" altLang="ko-KR" sz="20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196528" y="490662"/>
            <a:ext cx="8623944" cy="778098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kumimoji="0" lang="en-US" altLang="ko-KR" sz="2400" dirty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5</a:t>
            </a: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. </a:t>
            </a:r>
            <a:r>
              <a:rPr kumimoji="0" lang="ko-KR" altLang="en-US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제</a:t>
            </a: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3</a:t>
            </a:r>
            <a:r>
              <a:rPr kumimoji="0" lang="ko-KR" altLang="en-US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차 </a:t>
            </a:r>
            <a:r>
              <a:rPr kumimoji="0" lang="ko-KR" altLang="en-US" sz="2400" dirty="0" err="1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당대표자회와</a:t>
            </a:r>
            <a:r>
              <a:rPr kumimoji="0" lang="ko-KR" altLang="en-US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 김정일</a:t>
            </a:r>
            <a:r>
              <a:rPr kumimoji="0" lang="en-US" altLang="ko-KR" sz="2400" dirty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-</a:t>
            </a:r>
            <a:r>
              <a:rPr kumimoji="0" lang="ko-KR" altLang="en-US" sz="2400" dirty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김정은 공동통치 </a:t>
            </a:r>
            <a:r>
              <a:rPr kumimoji="0" lang="ko-KR" altLang="en-US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본격화 </a:t>
            </a: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(4)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kumimoji="0" lang="en-US" altLang="ko-KR" sz="20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   - </a:t>
            </a:r>
            <a:r>
              <a:rPr kumimoji="0" lang="ko-KR" altLang="en-US" sz="20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당중앙군사위원회의 부상과 국방위원회의 쇠퇴 </a:t>
            </a:r>
            <a:r>
              <a:rPr kumimoji="0" lang="en-US" altLang="ko-KR" sz="20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- </a:t>
            </a:r>
            <a:endParaRPr kumimoji="0" lang="en-US" altLang="ko-KR" sz="2000" dirty="0">
              <a:solidFill>
                <a:sysClr val="window" lastClr="FFFFFF">
                  <a:lumMod val="50000"/>
                </a:sysClr>
              </a:solidFill>
              <a:latin typeface="휴먼모음T" pitchFamily="18" charset="-127"/>
              <a:ea typeface="휴먼모음T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699559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6"/>
          <p:cNvGrpSpPr/>
          <p:nvPr/>
        </p:nvGrpSpPr>
        <p:grpSpPr>
          <a:xfrm>
            <a:off x="356096" y="1071518"/>
            <a:ext cx="8104335" cy="419100"/>
            <a:chOff x="458366" y="3240232"/>
            <a:chExt cx="3286147" cy="419100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8366" y="3240232"/>
              <a:ext cx="3286147" cy="4191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10210" y="3265116"/>
              <a:ext cx="30214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>
                  <a:solidFill>
                    <a:prstClr val="white">
                      <a:lumMod val="95000"/>
                    </a:prstClr>
                  </a:solidFill>
                  <a:latin typeface="휴먼모음T" pitchFamily="18" charset="-127"/>
                  <a:ea typeface="휴먼모음T" pitchFamily="18" charset="-127"/>
                </a:rPr>
                <a:t>- </a:t>
              </a:r>
              <a:r>
                <a:rPr lang="ko-KR" altLang="en-US" dirty="0" err="1">
                  <a:solidFill>
                    <a:prstClr val="white">
                      <a:lumMod val="95000"/>
                    </a:prstClr>
                  </a:solidFill>
                  <a:latin typeface="휴먼모음T" pitchFamily="18" charset="-127"/>
                  <a:ea typeface="휴먼모음T" pitchFamily="18" charset="-127"/>
                </a:rPr>
                <a:t>당창건</a:t>
              </a:r>
              <a:r>
                <a:rPr lang="ko-KR" altLang="en-US" dirty="0">
                  <a:solidFill>
                    <a:prstClr val="white">
                      <a:lumMod val="95000"/>
                    </a:prstClr>
                  </a:solidFill>
                  <a:latin typeface="휴먼모음T" pitchFamily="18" charset="-127"/>
                  <a:ea typeface="휴먼모음T" pitchFamily="18" charset="-127"/>
                </a:rPr>
                <a:t> </a:t>
              </a:r>
              <a:r>
                <a:rPr lang="en-US" altLang="ko-KR" dirty="0">
                  <a:solidFill>
                    <a:prstClr val="white">
                      <a:lumMod val="95000"/>
                    </a:prstClr>
                  </a:solidFill>
                  <a:latin typeface="휴먼모음T" pitchFamily="18" charset="-127"/>
                  <a:ea typeface="휴먼모음T" pitchFamily="18" charset="-127"/>
                </a:rPr>
                <a:t>65</a:t>
              </a:r>
              <a:r>
                <a:rPr lang="ko-KR" altLang="en-US" dirty="0">
                  <a:solidFill>
                    <a:prstClr val="white">
                      <a:lumMod val="95000"/>
                    </a:prstClr>
                  </a:solidFill>
                  <a:latin typeface="휴먼모음T" pitchFamily="18" charset="-127"/>
                  <a:ea typeface="휴먼모음T" pitchFamily="18" charset="-127"/>
                </a:rPr>
                <a:t>주년 기념 </a:t>
              </a:r>
              <a:r>
                <a:rPr lang="ko-KR" altLang="en-US" dirty="0" err="1">
                  <a:solidFill>
                    <a:prstClr val="white">
                      <a:lumMod val="95000"/>
                    </a:prstClr>
                  </a:solidFill>
                  <a:latin typeface="휴먼모음T" pitchFamily="18" charset="-127"/>
                  <a:ea typeface="휴먼모음T" pitchFamily="18" charset="-127"/>
                </a:rPr>
                <a:t>열병식</a:t>
              </a:r>
              <a:r>
                <a:rPr lang="ko-KR" altLang="en-US" dirty="0">
                  <a:solidFill>
                    <a:prstClr val="white">
                      <a:lumMod val="95000"/>
                    </a:prstClr>
                  </a:solidFill>
                  <a:latin typeface="휴먼모음T" pitchFamily="18" charset="-127"/>
                  <a:ea typeface="휴먼모음T" pitchFamily="18" charset="-127"/>
                </a:rPr>
                <a:t> </a:t>
              </a:r>
              <a:r>
                <a:rPr lang="ko-KR" altLang="en-US" dirty="0" err="1">
                  <a:solidFill>
                    <a:prstClr val="white">
                      <a:lumMod val="95000"/>
                    </a:prstClr>
                  </a:solidFill>
                  <a:latin typeface="휴먼모음T" pitchFamily="18" charset="-127"/>
                  <a:ea typeface="휴먼모음T" pitchFamily="18" charset="-127"/>
                </a:rPr>
                <a:t>주석단</a:t>
              </a:r>
              <a:r>
                <a:rPr lang="ko-KR" altLang="en-US" dirty="0">
                  <a:solidFill>
                    <a:prstClr val="white">
                      <a:lumMod val="95000"/>
                    </a:prstClr>
                  </a:solidFill>
                  <a:latin typeface="휴먼모음T" pitchFamily="18" charset="-127"/>
                  <a:ea typeface="휴먼모음T" pitchFamily="18" charset="-127"/>
                </a:rPr>
                <a:t> 사진 </a:t>
              </a:r>
              <a:r>
                <a:rPr lang="en-US" altLang="ko-KR" dirty="0">
                  <a:solidFill>
                    <a:prstClr val="white">
                      <a:lumMod val="95000"/>
                    </a:prstClr>
                  </a:solidFill>
                  <a:latin typeface="휴먼모음T" pitchFamily="18" charset="-127"/>
                  <a:ea typeface="휴먼모음T" pitchFamily="18" charset="-127"/>
                </a:rPr>
                <a:t>(2010.10.10) </a:t>
              </a:r>
            </a:p>
          </p:txBody>
        </p:sp>
      </p:grpSp>
      <p:sp>
        <p:nvSpPr>
          <p:cNvPr id="11" name="직사각형 10"/>
          <p:cNvSpPr/>
          <p:nvPr/>
        </p:nvSpPr>
        <p:spPr>
          <a:xfrm>
            <a:off x="570458" y="5921296"/>
            <a:ext cx="756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ko-KR" altLang="en-US" dirty="0">
                <a:solidFill>
                  <a:prstClr val="black"/>
                </a:solidFill>
                <a:latin typeface="휴먼모음T" pitchFamily="18" charset="-127"/>
                <a:ea typeface="휴먼모음T" pitchFamily="18" charset="-127"/>
              </a:rPr>
              <a:t>김정은은 김정일의 바로 우측에서 </a:t>
            </a:r>
            <a:r>
              <a:rPr lang="ko-KR" altLang="en-US" dirty="0" err="1">
                <a:solidFill>
                  <a:prstClr val="black"/>
                </a:solidFill>
                <a:latin typeface="휴먼모음T" pitchFamily="18" charset="-127"/>
                <a:ea typeface="휴먼모음T" pitchFamily="18" charset="-127"/>
              </a:rPr>
              <a:t>열병식</a:t>
            </a:r>
            <a:r>
              <a:rPr lang="ko-KR" altLang="en-US" dirty="0">
                <a:solidFill>
                  <a:prstClr val="black"/>
                </a:solidFill>
                <a:latin typeface="휴먼모음T" pitchFamily="18" charset="-127"/>
                <a:ea typeface="휴먼모음T" pitchFamily="18" charset="-127"/>
              </a:rPr>
              <a:t> 사열을 받음 </a:t>
            </a:r>
          </a:p>
        </p:txBody>
      </p:sp>
      <p:cxnSp>
        <p:nvCxnSpPr>
          <p:cNvPr id="19" name="직선 연결선 18"/>
          <p:cNvCxnSpPr/>
          <p:nvPr/>
        </p:nvCxnSpPr>
        <p:spPr>
          <a:xfrm>
            <a:off x="323528" y="980728"/>
            <a:ext cx="8352928" cy="0"/>
          </a:xfrm>
          <a:prstGeom prst="line">
            <a:avLst/>
          </a:prstGeom>
          <a:noFill/>
          <a:ln w="952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pic>
        <p:nvPicPr>
          <p:cNvPr id="16" name="Picture 4" descr="D:\Cheong01b(KJE)\2010-10-09~10김정은 사진\김정은(2010.10.10)표정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518" y="1573125"/>
            <a:ext cx="7755890" cy="429429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제목 1"/>
          <p:cNvSpPr txBox="1">
            <a:spLocks/>
          </p:cNvSpPr>
          <p:nvPr/>
        </p:nvSpPr>
        <p:spPr>
          <a:xfrm>
            <a:off x="196528" y="490662"/>
            <a:ext cx="8623944" cy="418058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kumimoji="0" lang="en-US" altLang="ko-KR" sz="2400" dirty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5</a:t>
            </a: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. </a:t>
            </a:r>
            <a:r>
              <a:rPr kumimoji="0" lang="ko-KR" altLang="en-US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제</a:t>
            </a: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3</a:t>
            </a:r>
            <a:r>
              <a:rPr kumimoji="0" lang="ko-KR" altLang="en-US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차 </a:t>
            </a:r>
            <a:r>
              <a:rPr kumimoji="0" lang="ko-KR" altLang="en-US" sz="2400" dirty="0" err="1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당대표자회와</a:t>
            </a:r>
            <a:r>
              <a:rPr kumimoji="0" lang="ko-KR" altLang="en-US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 김정일</a:t>
            </a:r>
            <a:r>
              <a:rPr kumimoji="0" lang="en-US" altLang="ko-KR" sz="2400" dirty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-</a:t>
            </a:r>
            <a:r>
              <a:rPr kumimoji="0" lang="ko-KR" altLang="en-US" sz="2400" dirty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김정은 공동통치 </a:t>
            </a:r>
            <a:r>
              <a:rPr kumimoji="0" lang="ko-KR" altLang="en-US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본격화 </a:t>
            </a: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(5)</a:t>
            </a:r>
          </a:p>
        </p:txBody>
      </p:sp>
    </p:spTree>
    <p:extLst>
      <p:ext uri="{BB962C8B-B14F-4D97-AF65-F5344CB8AC3E}">
        <p14:creationId xmlns:p14="http://schemas.microsoft.com/office/powerpoint/2010/main" val="36604028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>
            <a:off x="323528" y="980728"/>
            <a:ext cx="8352928" cy="0"/>
          </a:xfrm>
          <a:prstGeom prst="line">
            <a:avLst/>
          </a:prstGeom>
          <a:noFill/>
          <a:ln w="952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sp>
        <p:nvSpPr>
          <p:cNvPr id="16" name="모서리가 둥근 직사각형 15"/>
          <p:cNvSpPr/>
          <p:nvPr/>
        </p:nvSpPr>
        <p:spPr>
          <a:xfrm>
            <a:off x="240922" y="980728"/>
            <a:ext cx="8723566" cy="5406870"/>
          </a:xfrm>
          <a:prstGeom prst="roundRect">
            <a:avLst>
              <a:gd name="adj" fmla="val 5149"/>
            </a:avLst>
          </a:prstGeom>
          <a:solidFill>
            <a:schemeClr val="bg1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metal"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Wingdings" pitchFamily="2" charset="2"/>
              <a:buChar char="l"/>
            </a:pPr>
            <a:r>
              <a:rPr lang="ko-KR" altLang="en-US" sz="24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제</a:t>
            </a:r>
            <a:r>
              <a:rPr lang="en-US" altLang="ko-KR" sz="24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3</a:t>
            </a:r>
            <a:r>
              <a:rPr lang="ko-KR" altLang="en-US" sz="24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차 </a:t>
            </a:r>
            <a:r>
              <a:rPr lang="ko-KR" altLang="en-US" sz="2400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당대표자회</a:t>
            </a:r>
            <a:r>
              <a:rPr lang="ko-KR" altLang="en-US" sz="24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이후 김정은의 활동과 </a:t>
            </a:r>
            <a:r>
              <a:rPr lang="ko-KR" altLang="en-US" sz="24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위상강화</a:t>
            </a:r>
            <a:endParaRPr lang="en-US" altLang="ko-KR" sz="2400" dirty="0" smtClean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just"/>
            <a:endParaRPr lang="en-US" altLang="ko-KR" sz="2400" dirty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  <a:p>
            <a:pPr marL="800100" lvl="1" indent="-342900" algn="just">
              <a:lnSpc>
                <a:spcPts val="2800"/>
              </a:lnSpc>
              <a:buFont typeface="휴먼모음T" pitchFamily="18" charset="-127"/>
              <a:buChar char="-"/>
            </a:pPr>
            <a:r>
              <a:rPr lang="ko-KR" alt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조명록</a:t>
            </a:r>
            <a:r>
              <a:rPr lang="ko-KR" alt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국방위 제</a:t>
            </a:r>
            <a:r>
              <a:rPr lang="en-US" altLang="ko-KR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1</a:t>
            </a:r>
            <a:r>
              <a:rPr lang="ko-KR" alt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부위원장의 국가장의위원회 명단에서 김정은의 이름이 김정일 바로 다음에 언급됨</a:t>
            </a:r>
            <a:r>
              <a:rPr lang="en-US" altLang="ko-KR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(2010.11.6</a:t>
            </a:r>
            <a:r>
              <a:rPr lang="en-US" altLang="ko-KR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)</a:t>
            </a:r>
          </a:p>
          <a:p>
            <a:pPr marL="800100" lvl="1" indent="-342900" algn="just">
              <a:lnSpc>
                <a:spcPts val="2800"/>
              </a:lnSpc>
              <a:buFont typeface="휴먼모음T" pitchFamily="18" charset="-127"/>
              <a:buChar char="-"/>
            </a:pPr>
            <a:r>
              <a:rPr lang="ko-KR" altLang="en-US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김정일의 </a:t>
            </a:r>
            <a:r>
              <a:rPr lang="ko-KR" altLang="en-US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조명록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빈소 방문에 동행</a:t>
            </a:r>
            <a:r>
              <a:rPr lang="en-US" altLang="ko-KR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(2010.11.8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)</a:t>
            </a:r>
          </a:p>
          <a:p>
            <a:pPr marL="800100" lvl="1" indent="-342900" algn="just">
              <a:lnSpc>
                <a:spcPts val="2800"/>
              </a:lnSpc>
              <a:buFont typeface="휴먼모음T" pitchFamily="18" charset="-127"/>
              <a:buChar char="-"/>
            </a:pPr>
            <a:r>
              <a:rPr lang="ko-KR" altLang="en-US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김정일의 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군 최고사령관 추대 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19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주년 기념 </a:t>
            </a:r>
            <a:r>
              <a:rPr lang="ko-KR" altLang="en-US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당중앙군사위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․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국방위 주최 연회에 김정일과 함께 참석</a:t>
            </a:r>
            <a:r>
              <a:rPr lang="en-US" altLang="ko-KR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(2010.12.24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)</a:t>
            </a:r>
          </a:p>
          <a:p>
            <a:pPr marL="800100" lvl="1" indent="-342900" algn="just">
              <a:lnSpc>
                <a:spcPts val="2800"/>
              </a:lnSpc>
              <a:buFont typeface="휴먼모음T" pitchFamily="18" charset="-127"/>
              <a:buChar char="-"/>
            </a:pPr>
            <a:r>
              <a:rPr lang="ko-KR" alt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조선중앙</a:t>
            </a:r>
            <a:r>
              <a:rPr lang="en-US" altLang="ko-KR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TV</a:t>
            </a:r>
            <a:r>
              <a:rPr lang="ko-KR" alt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가 김정일과 김정은에 대한 충성 다짐 편지 및 메모 소개</a:t>
            </a:r>
            <a:r>
              <a:rPr lang="en-US" altLang="ko-KR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(2011. 1.8)</a:t>
            </a:r>
          </a:p>
          <a:p>
            <a:pPr marL="800100" lvl="1" indent="-342900" algn="just">
              <a:lnSpc>
                <a:spcPts val="2800"/>
              </a:lnSpc>
              <a:buFont typeface="휴먼모음T" pitchFamily="18" charset="-127"/>
              <a:buChar char="-"/>
            </a:pPr>
            <a:r>
              <a:rPr lang="ko-KR" altLang="en-US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김정일과 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함께 제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963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군부대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호위사령부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) 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예술선전대의 공연 관람</a:t>
            </a:r>
            <a:r>
              <a:rPr lang="en-US" altLang="ko-KR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(2011.2.9 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보도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) </a:t>
            </a:r>
          </a:p>
          <a:p>
            <a:pPr marL="800100" lvl="1" indent="-342900" algn="just">
              <a:lnSpc>
                <a:spcPts val="2800"/>
              </a:lnSpc>
              <a:buFont typeface="휴먼모음T" pitchFamily="18" charset="-127"/>
              <a:buChar char="-"/>
            </a:pPr>
            <a:r>
              <a:rPr lang="ko-KR" altLang="en-US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김정일의 </a:t>
            </a:r>
            <a:r>
              <a:rPr lang="ko-KR" altLang="en-US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멍젠주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孟建柱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) </a:t>
            </a:r>
            <a:r>
              <a:rPr lang="ko-KR" altLang="en-US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중국 국무위원 겸 공안부장과의 만찬에 참가</a:t>
            </a:r>
            <a:r>
              <a:rPr lang="en-US" altLang="ko-KR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(2011.2.14</a:t>
            </a:r>
            <a:r>
              <a:rPr lang="en-US" altLang="ko-KR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)</a:t>
            </a:r>
          </a:p>
          <a:p>
            <a:pPr marL="800100" lvl="1" indent="-342900" algn="just">
              <a:lnSpc>
                <a:spcPts val="2800"/>
              </a:lnSpc>
              <a:buFont typeface="휴먼모음T" pitchFamily="18" charset="-127"/>
              <a:buChar char="-"/>
            </a:pPr>
            <a:r>
              <a:rPr lang="ko-KR" alt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조선중앙통신의 </a:t>
            </a:r>
            <a:r>
              <a:rPr lang="ko-KR" alt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김정일의 공개활동 수행 인물 보도에서 김정은이 </a:t>
            </a:r>
            <a:r>
              <a:rPr lang="ko-KR" alt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리영호</a:t>
            </a:r>
            <a:r>
              <a:rPr lang="ko-KR" alt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 정치국 상무위원보다 먼저 호명됨</a:t>
            </a:r>
            <a:r>
              <a:rPr lang="en-US" altLang="ko-KR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(2011.2.15</a:t>
            </a:r>
            <a:r>
              <a:rPr lang="en-US" altLang="ko-KR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, 2.16)</a:t>
            </a:r>
          </a:p>
          <a:p>
            <a:pPr marL="800100" lvl="1" indent="-342900" algn="just">
              <a:lnSpc>
                <a:spcPts val="2800"/>
              </a:lnSpc>
              <a:buFont typeface="휴먼모음T" pitchFamily="18" charset="-127"/>
              <a:buChar char="-"/>
            </a:pPr>
            <a:r>
              <a:rPr lang="ko-KR" alt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조선중앙통신이 </a:t>
            </a:r>
            <a:r>
              <a:rPr lang="ko-KR" alt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김정일의 공연 관람 수행인물을 보도하면서 김정은을 최영림 내각 총리보다 먼저 호명함</a:t>
            </a:r>
            <a:r>
              <a:rPr lang="en-US" altLang="ko-KR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(2011.3.7) </a:t>
            </a:r>
            <a:endParaRPr lang="en-US" altLang="ko-KR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196528" y="490662"/>
            <a:ext cx="8623944" cy="418058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kumimoji="0" lang="en-US" altLang="ko-KR" sz="2400" dirty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5</a:t>
            </a: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. </a:t>
            </a:r>
            <a:r>
              <a:rPr kumimoji="0" lang="ko-KR" altLang="en-US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제</a:t>
            </a: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3</a:t>
            </a:r>
            <a:r>
              <a:rPr kumimoji="0" lang="ko-KR" altLang="en-US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차 </a:t>
            </a:r>
            <a:r>
              <a:rPr kumimoji="0" lang="ko-KR" altLang="en-US" sz="2400" dirty="0" err="1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당대표자회와</a:t>
            </a:r>
            <a:r>
              <a:rPr kumimoji="0" lang="ko-KR" altLang="en-US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 김정일</a:t>
            </a:r>
            <a:r>
              <a:rPr kumimoji="0" lang="en-US" altLang="ko-KR" sz="2400" dirty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-</a:t>
            </a:r>
            <a:r>
              <a:rPr kumimoji="0" lang="ko-KR" altLang="en-US" sz="2400" dirty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김정은 공동통치 </a:t>
            </a:r>
            <a:r>
              <a:rPr kumimoji="0" lang="ko-KR" altLang="en-US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본격화 </a:t>
            </a: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(6)</a:t>
            </a:r>
          </a:p>
        </p:txBody>
      </p:sp>
    </p:spTree>
    <p:extLst>
      <p:ext uri="{BB962C8B-B14F-4D97-AF65-F5344CB8AC3E}">
        <p14:creationId xmlns:p14="http://schemas.microsoft.com/office/powerpoint/2010/main" val="35972110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6"/>
          <p:cNvGrpSpPr/>
          <p:nvPr/>
        </p:nvGrpSpPr>
        <p:grpSpPr>
          <a:xfrm>
            <a:off x="4716016" y="2276872"/>
            <a:ext cx="3672408" cy="792088"/>
            <a:chOff x="458366" y="3240232"/>
            <a:chExt cx="3286147" cy="419100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8366" y="3240232"/>
              <a:ext cx="3286147" cy="4191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10210" y="3265116"/>
              <a:ext cx="3021484" cy="313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>
                  <a:solidFill>
                    <a:prstClr val="white">
                      <a:lumMod val="95000"/>
                    </a:prstClr>
                  </a:solidFill>
                  <a:latin typeface="휴먼모음T" pitchFamily="18" charset="-127"/>
                  <a:ea typeface="휴먼모음T" pitchFamily="18" charset="-127"/>
                </a:rPr>
                <a:t>김정은에게 허리를 굽혀 인사하는 </a:t>
              </a:r>
              <a:endParaRPr lang="en-US" altLang="ko-KR" dirty="0" smtClean="0">
                <a:solidFill>
                  <a:prstClr val="white">
                    <a:lumMod val="95000"/>
                  </a:prstClr>
                </a:solidFill>
                <a:latin typeface="휴먼모음T" pitchFamily="18" charset="-127"/>
                <a:ea typeface="휴먼모음T" pitchFamily="18" charset="-127"/>
              </a:endParaRPr>
            </a:p>
            <a:p>
              <a:pPr algn="ctr"/>
              <a:r>
                <a:rPr lang="ko-KR" altLang="en-US" dirty="0" smtClean="0">
                  <a:solidFill>
                    <a:prstClr val="white">
                      <a:lumMod val="95000"/>
                    </a:prstClr>
                  </a:solidFill>
                  <a:latin typeface="휴먼모음T" pitchFamily="18" charset="-127"/>
                  <a:ea typeface="휴먼모음T" pitchFamily="18" charset="-127"/>
                </a:rPr>
                <a:t>최태복 </a:t>
              </a:r>
              <a:r>
                <a:rPr lang="ko-KR" altLang="en-US" dirty="0" err="1">
                  <a:solidFill>
                    <a:prstClr val="white">
                      <a:lumMod val="95000"/>
                    </a:prstClr>
                  </a:solidFill>
                  <a:latin typeface="휴먼모음T" pitchFamily="18" charset="-127"/>
                  <a:ea typeface="휴먼모음T" pitchFamily="18" charset="-127"/>
                </a:rPr>
                <a:t>당중앙위원회</a:t>
              </a:r>
              <a:r>
                <a:rPr lang="ko-KR" altLang="en-US" dirty="0">
                  <a:solidFill>
                    <a:prstClr val="white">
                      <a:lumMod val="95000"/>
                    </a:prstClr>
                  </a:solidFill>
                  <a:latin typeface="휴먼모음T" pitchFamily="18" charset="-127"/>
                  <a:ea typeface="휴먼모음T" pitchFamily="18" charset="-127"/>
                </a:rPr>
                <a:t> 비서 </a:t>
              </a:r>
              <a:endParaRPr lang="en-US" altLang="ko-KR" dirty="0">
                <a:solidFill>
                  <a:prstClr val="white">
                    <a:lumMod val="95000"/>
                  </a:prstClr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</p:grpSp>
      <p:cxnSp>
        <p:nvCxnSpPr>
          <p:cNvPr id="19" name="직선 연결선 18"/>
          <p:cNvCxnSpPr/>
          <p:nvPr/>
        </p:nvCxnSpPr>
        <p:spPr>
          <a:xfrm>
            <a:off x="323528" y="980728"/>
            <a:ext cx="8352928" cy="0"/>
          </a:xfrm>
          <a:prstGeom prst="line">
            <a:avLst/>
          </a:prstGeom>
          <a:noFill/>
          <a:ln w="952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pic>
        <p:nvPicPr>
          <p:cNvPr id="11" name="_x57997016" descr="EMB0000090859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5" y="1124744"/>
            <a:ext cx="4185993" cy="237626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7" name="직사각형 16"/>
          <p:cNvSpPr/>
          <p:nvPr/>
        </p:nvSpPr>
        <p:spPr>
          <a:xfrm>
            <a:off x="4788024" y="3140968"/>
            <a:ext cx="37855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ko-KR" altLang="en-US" dirty="0">
                <a:solidFill>
                  <a:prstClr val="black"/>
                </a:solidFill>
                <a:latin typeface="휴먼모음T" pitchFamily="18" charset="-127"/>
                <a:ea typeface="휴먼모음T" pitchFamily="18" charset="-127"/>
              </a:rPr>
              <a:t>자료</a:t>
            </a:r>
            <a:r>
              <a:rPr lang="en-US" altLang="ko-KR" dirty="0">
                <a:solidFill>
                  <a:prstClr val="black"/>
                </a:solidFill>
                <a:latin typeface="휴먼모음T" pitchFamily="18" charset="-127"/>
                <a:ea typeface="휴먼모음T" pitchFamily="18" charset="-127"/>
              </a:rPr>
              <a:t>: 『</a:t>
            </a:r>
            <a:r>
              <a:rPr lang="ko-KR" altLang="en-US" dirty="0">
                <a:solidFill>
                  <a:prstClr val="black"/>
                </a:solidFill>
                <a:latin typeface="휴먼모음T" pitchFamily="18" charset="-127"/>
                <a:ea typeface="휴먼모음T" pitchFamily="18" charset="-127"/>
              </a:rPr>
              <a:t>연합뉴스</a:t>
            </a:r>
            <a:r>
              <a:rPr lang="en-US" altLang="ko-KR" dirty="0">
                <a:solidFill>
                  <a:prstClr val="black"/>
                </a:solidFill>
                <a:latin typeface="휴먼모음T" pitchFamily="18" charset="-127"/>
                <a:ea typeface="휴먼모음T" pitchFamily="18" charset="-127"/>
              </a:rPr>
              <a:t>』, 2011.07.22. </a:t>
            </a:r>
            <a:endParaRPr lang="ko-KR" altLang="en-US" dirty="0">
              <a:solidFill>
                <a:prstClr val="black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2" name="제목 1"/>
          <p:cNvSpPr txBox="1">
            <a:spLocks/>
          </p:cNvSpPr>
          <p:nvPr/>
        </p:nvSpPr>
        <p:spPr>
          <a:xfrm>
            <a:off x="196528" y="490662"/>
            <a:ext cx="8623944" cy="418058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kumimoji="0" lang="en-US" altLang="ko-KR" sz="2400" dirty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5</a:t>
            </a: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. </a:t>
            </a:r>
            <a:r>
              <a:rPr kumimoji="0" lang="ko-KR" altLang="en-US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제</a:t>
            </a: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3</a:t>
            </a:r>
            <a:r>
              <a:rPr kumimoji="0" lang="ko-KR" altLang="en-US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차 </a:t>
            </a:r>
            <a:r>
              <a:rPr kumimoji="0" lang="ko-KR" altLang="en-US" sz="2400" dirty="0" err="1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당대표자회와</a:t>
            </a:r>
            <a:r>
              <a:rPr kumimoji="0" lang="ko-KR" altLang="en-US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 김정일</a:t>
            </a:r>
            <a:r>
              <a:rPr kumimoji="0" lang="en-US" altLang="ko-KR" sz="2400" dirty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-</a:t>
            </a:r>
            <a:r>
              <a:rPr kumimoji="0" lang="ko-KR" altLang="en-US" sz="2400" dirty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김정은 공동통치 </a:t>
            </a:r>
            <a:r>
              <a:rPr kumimoji="0" lang="ko-KR" altLang="en-US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본격화 </a:t>
            </a: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(7)</a:t>
            </a:r>
          </a:p>
        </p:txBody>
      </p:sp>
      <p:grpSp>
        <p:nvGrpSpPr>
          <p:cNvPr id="9" name="그룹 16"/>
          <p:cNvGrpSpPr/>
          <p:nvPr/>
        </p:nvGrpSpPr>
        <p:grpSpPr>
          <a:xfrm>
            <a:off x="4211960" y="5517232"/>
            <a:ext cx="4104456" cy="720079"/>
            <a:chOff x="458366" y="3240232"/>
            <a:chExt cx="3286147" cy="419100"/>
          </a:xfrm>
        </p:grpSpPr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8366" y="3240232"/>
              <a:ext cx="3286147" cy="4191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10210" y="3265116"/>
              <a:ext cx="30214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solidFill>
                    <a:prstClr val="white">
                      <a:lumMod val="95000"/>
                    </a:prstClr>
                  </a:solidFill>
                  <a:latin typeface="휴먼모음T" pitchFamily="18" charset="-127"/>
                  <a:ea typeface="휴먼모음T" pitchFamily="18" charset="-127"/>
                </a:rPr>
                <a:t>김정은이 김기남 </a:t>
              </a:r>
              <a:r>
                <a:rPr lang="ko-KR" altLang="en-US" dirty="0" err="1" smtClean="0">
                  <a:solidFill>
                    <a:prstClr val="white">
                      <a:lumMod val="95000"/>
                    </a:prstClr>
                  </a:solidFill>
                  <a:latin typeface="휴먼모음T" pitchFamily="18" charset="-127"/>
                  <a:ea typeface="휴먼모음T" pitchFamily="18" charset="-127"/>
                </a:rPr>
                <a:t>당중앙위원회</a:t>
              </a:r>
              <a:r>
                <a:rPr lang="ko-KR" altLang="en-US" dirty="0" smtClean="0">
                  <a:solidFill>
                    <a:prstClr val="white">
                      <a:lumMod val="95000"/>
                    </a:prstClr>
                  </a:solidFill>
                  <a:latin typeface="휴먼모음T" pitchFamily="18" charset="-127"/>
                  <a:ea typeface="휴먼모음T" pitchFamily="18" charset="-127"/>
                </a:rPr>
                <a:t> 비서에게 지시를 내리는 모습 </a:t>
              </a:r>
              <a:endParaRPr lang="en-US" altLang="ko-KR" dirty="0">
                <a:solidFill>
                  <a:prstClr val="white">
                    <a:lumMod val="95000"/>
                  </a:prstClr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</p:grpSp>
      <p:sp>
        <p:nvSpPr>
          <p:cNvPr id="14" name="직사각형 13"/>
          <p:cNvSpPr/>
          <p:nvPr/>
        </p:nvSpPr>
        <p:spPr>
          <a:xfrm>
            <a:off x="4355976" y="6309320"/>
            <a:ext cx="3744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ko-KR" altLang="en-US" dirty="0">
                <a:solidFill>
                  <a:prstClr val="black"/>
                </a:solidFill>
                <a:latin typeface="휴먼모음T" pitchFamily="18" charset="-127"/>
                <a:ea typeface="휴먼모음T" pitchFamily="18" charset="-127"/>
              </a:rPr>
              <a:t>자료</a:t>
            </a:r>
            <a:r>
              <a:rPr lang="en-US" altLang="ko-KR" dirty="0">
                <a:solidFill>
                  <a:prstClr val="black"/>
                </a:solidFill>
                <a:latin typeface="휴먼모음T" pitchFamily="18" charset="-127"/>
                <a:ea typeface="휴먼모음T" pitchFamily="18" charset="-127"/>
              </a:rPr>
              <a:t>: 『</a:t>
            </a:r>
            <a:r>
              <a:rPr lang="ko-KR" altLang="en-US" dirty="0">
                <a:solidFill>
                  <a:prstClr val="black"/>
                </a:solidFill>
                <a:latin typeface="휴먼모음T" pitchFamily="18" charset="-127"/>
                <a:ea typeface="휴먼모음T" pitchFamily="18" charset="-127"/>
              </a:rPr>
              <a:t>연합뉴스</a:t>
            </a:r>
            <a:r>
              <a:rPr lang="en-US" altLang="ko-KR" dirty="0">
                <a:solidFill>
                  <a:prstClr val="black"/>
                </a:solidFill>
                <a:latin typeface="휴먼모음T" pitchFamily="18" charset="-127"/>
                <a:ea typeface="휴먼모음T" pitchFamily="18" charset="-127"/>
              </a:rPr>
              <a:t>』, </a:t>
            </a:r>
            <a:r>
              <a:rPr lang="en-US" altLang="ko-KR" dirty="0" smtClean="0">
                <a:solidFill>
                  <a:prstClr val="black"/>
                </a:solidFill>
                <a:latin typeface="휴먼모음T" pitchFamily="18" charset="-127"/>
                <a:ea typeface="휴먼모음T" pitchFamily="18" charset="-127"/>
              </a:rPr>
              <a:t>2011.09.21. </a:t>
            </a:r>
            <a:endParaRPr lang="ko-KR" altLang="en-US" dirty="0">
              <a:solidFill>
                <a:prstClr val="black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15" name="_x72627832" descr="EMB00000e54ab0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645024"/>
            <a:ext cx="3744416" cy="29955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18070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48048" y="2492896"/>
            <a:ext cx="8095952" cy="646331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altLang="ko-KR" sz="3600" dirty="0">
                <a:ln>
                  <a:solidFill>
                    <a:schemeClr val="bg1">
                      <a:alpha val="16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휴먼모음T" pitchFamily="18" charset="-127"/>
                <a:ea typeface="휴먼모음T" pitchFamily="18" charset="-127"/>
              </a:rPr>
              <a:t>6</a:t>
            </a:r>
            <a:r>
              <a:rPr lang="en-US" altLang="ko-KR" sz="3600" dirty="0" smtClean="0">
                <a:ln>
                  <a:solidFill>
                    <a:schemeClr val="bg1">
                      <a:alpha val="16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휴먼모음T" pitchFamily="18" charset="-127"/>
                <a:ea typeface="휴먼모음T" pitchFamily="18" charset="-127"/>
              </a:rPr>
              <a:t>. </a:t>
            </a:r>
            <a:r>
              <a:rPr lang="ko-KR" altLang="en-US" sz="3600" dirty="0" smtClean="0">
                <a:ln>
                  <a:solidFill>
                    <a:schemeClr val="bg1">
                      <a:alpha val="16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휴먼모음T" pitchFamily="18" charset="-127"/>
                <a:ea typeface="휴먼모음T" pitchFamily="18" charset="-127"/>
              </a:rPr>
              <a:t>김정일 사망과 김정은 체제의 출범 </a:t>
            </a:r>
            <a:endParaRPr lang="en-US" altLang="ko-KR" sz="3600" dirty="0">
              <a:ln>
                <a:solidFill>
                  <a:schemeClr val="bg1">
                    <a:alpha val="1600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636661" y="3284984"/>
            <a:ext cx="4507339" cy="45719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n>
                <a:solidFill>
                  <a:schemeClr val="bg1">
                    <a:alpha val="15000"/>
                  </a:schemeClr>
                </a:solidFill>
              </a:ln>
              <a:latin typeface="08서울남산체 B" pitchFamily="18" charset="-127"/>
              <a:ea typeface="08서울남산체 B" pitchFamily="18" charset="-127"/>
            </a:endParaRPr>
          </a:p>
        </p:txBody>
      </p:sp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" name="Picture 2" descr="http://imgnews.naver.com/image/001/2011/12/20/PYH2011122007210001300_P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988" y="3789040"/>
            <a:ext cx="4762500" cy="296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87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196528" y="418654"/>
            <a:ext cx="8479928" cy="634082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kumimoji="0" lang="en-US" altLang="ko-KR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6-1. </a:t>
            </a:r>
            <a:r>
              <a:rPr kumimoji="0" lang="ko-KR" altLang="en-US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김정일 사망과 김정은의 최고사령관직 승계 </a:t>
            </a:r>
            <a:r>
              <a:rPr kumimoji="0" lang="en-US" altLang="ko-KR" sz="2400" b="1" dirty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kumimoji="0" lang="en-US" altLang="ko-KR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1) </a:t>
            </a:r>
            <a:endParaRPr kumimoji="0" lang="en-US" altLang="ko-KR" sz="2000" b="1" dirty="0">
              <a:solidFill>
                <a:sysClr val="window" lastClr="FFFFFF">
                  <a:lumMod val="50000"/>
                </a:sys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323528" y="980728"/>
            <a:ext cx="8352928" cy="0"/>
          </a:xfrm>
          <a:prstGeom prst="line">
            <a:avLst/>
          </a:prstGeom>
          <a:noFill/>
          <a:ln w="952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sp>
        <p:nvSpPr>
          <p:cNvPr id="16" name="모서리가 둥근 직사각형 15"/>
          <p:cNvSpPr/>
          <p:nvPr/>
        </p:nvSpPr>
        <p:spPr>
          <a:xfrm>
            <a:off x="323528" y="1052736"/>
            <a:ext cx="8352928" cy="5406870"/>
          </a:xfrm>
          <a:prstGeom prst="roundRect">
            <a:avLst>
              <a:gd name="adj" fmla="val 5149"/>
            </a:avLst>
          </a:prstGeom>
          <a:solidFill>
            <a:schemeClr val="bg1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metal"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ts val="3400"/>
              </a:lnSpc>
              <a:buFont typeface="Wingdings" pitchFamily="2" charset="2"/>
              <a:buChar char="l"/>
            </a:pP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2011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12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월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19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일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12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시 북한은 김정일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총비서가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이틀 전인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12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월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17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일 현지지도의 길에서 사망했다고 발표함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marL="342900" indent="-342900" algn="just">
              <a:lnSpc>
                <a:spcPts val="3400"/>
              </a:lnSpc>
            </a:pP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- 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북한 조선중앙통신은 이날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‘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전체 당원들과 인민군 장병들과 인민들에게 고함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’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이라는 제목의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5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대 권력기관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당중앙위원회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당중앙군사위원회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국방위원회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최고인민회의 상임위원회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내각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)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공동명의의 부고를 통해 김정일의 사망을 발표하면서 김정은을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‘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위대한 영도자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’, ‘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위대한 계승자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’ 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등으로 표현해 그를 북한의 새로운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‘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수령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’, 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즉 절대적 지도자로 받들 것임을 명확히 했음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marL="342900" indent="-342900" algn="just">
              <a:lnSpc>
                <a:spcPts val="3400"/>
              </a:lnSpc>
            </a:pP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- 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북한은 또한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12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월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24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일부터 김정은이 사실상 당의 최고지도자이며 군 최고사령관이라고 밝히기 시작하고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, 12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월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30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일에는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당중앙위원회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정치국 회의에서 김정은을 군의 최고직책인 최고사령관직에 공식 추대했음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endParaRPr lang="en-US" altLang="ko-KR" sz="2000" b="1" dirty="0" smtClean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012308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323528" y="908720"/>
            <a:ext cx="8352928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직사각형 11"/>
          <p:cNvSpPr/>
          <p:nvPr/>
        </p:nvSpPr>
        <p:spPr>
          <a:xfrm>
            <a:off x="467544" y="6165304"/>
            <a:ext cx="7632848" cy="387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☞ 김정일 사망 관련 부고의 김정은 관련 부분</a:t>
            </a:r>
            <a:endParaRPr lang="en-US" altLang="ko-KR" dirty="0" smtClean="0"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2051" name="Picture 3" descr="D:\Cheong02(KJI)\2011-12-16~20 RDSM\2011-12-20 로동신문(김정일 서거_김정은 영도 강조 부분)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24744"/>
            <a:ext cx="8067675" cy="4972050"/>
          </a:xfrm>
          <a:prstGeom prst="rect">
            <a:avLst/>
          </a:prstGeom>
          <a:noFill/>
        </p:spPr>
      </p:pic>
      <p:sp>
        <p:nvSpPr>
          <p:cNvPr id="7" name="제목 1"/>
          <p:cNvSpPr txBox="1">
            <a:spLocks/>
          </p:cNvSpPr>
          <p:nvPr/>
        </p:nvSpPr>
        <p:spPr>
          <a:xfrm>
            <a:off x="196528" y="418654"/>
            <a:ext cx="8479928" cy="634082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6-1. </a:t>
            </a:r>
            <a:r>
              <a:rPr kumimoji="0" lang="ko-KR" altLang="en-US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김정일의 사망과 김정은의 최고사령관직 승계 </a:t>
            </a: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(2) </a:t>
            </a:r>
            <a:endParaRPr kumimoji="0" lang="en-US" altLang="ko-KR" sz="2000" dirty="0">
              <a:solidFill>
                <a:sysClr val="window" lastClr="FFFFFF">
                  <a:lumMod val="50000"/>
                </a:sysClr>
              </a:solidFill>
              <a:latin typeface="휴먼모음T" pitchFamily="18" charset="-127"/>
              <a:ea typeface="휴먼모음T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211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직사각형 29"/>
          <p:cNvSpPr/>
          <p:nvPr/>
        </p:nvSpPr>
        <p:spPr>
          <a:xfrm>
            <a:off x="683568" y="4437112"/>
            <a:ext cx="7992888" cy="1656184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323528" y="418654"/>
            <a:ext cx="6963116" cy="634082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>
              <a:buNone/>
            </a:pPr>
            <a:r>
              <a:rPr lang="en-US" altLang="ko-KR" sz="2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1. </a:t>
            </a:r>
            <a:r>
              <a:rPr lang="ko-KR" altLang="en-US" sz="2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문제의 제기 </a:t>
            </a:r>
            <a:r>
              <a:rPr lang="en-US" altLang="ko-KR" sz="2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(3)</a:t>
            </a:r>
            <a:endParaRPr lang="ko-KR" altLang="en-US" sz="2400" dirty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323528" y="980728"/>
            <a:ext cx="8352928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모서리가 둥근 직사각형 26"/>
          <p:cNvSpPr/>
          <p:nvPr/>
        </p:nvSpPr>
        <p:spPr>
          <a:xfrm>
            <a:off x="683568" y="1772816"/>
            <a:ext cx="8064896" cy="1512168"/>
          </a:xfrm>
          <a:prstGeom prst="roundRect">
            <a:avLst>
              <a:gd name="adj" fmla="val 4243"/>
            </a:avLst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etal"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just">
              <a:buFont typeface="Wingdings" pitchFamily="2" charset="2"/>
              <a:buChar char="§"/>
            </a:pPr>
            <a:r>
              <a:rPr lang="ko-KR" altLang="en-US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그</a:t>
            </a:r>
            <a:r>
              <a:rPr lang="ko-KR" altLang="en-US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러나 김정일의 사망에도 불구하고 의미 있는 정치적 혼란의 징후는 나타나지 않았으며</a:t>
            </a:r>
            <a:r>
              <a:rPr lang="en-US" altLang="ko-KR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김정은은 김정일 사망 후 곧 군의 최고직책인 최고사령관에 추대되어 군권부터 공식적으로 승계했음</a:t>
            </a:r>
            <a:r>
              <a:rPr lang="en-US" altLang="ko-KR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algn="just">
              <a:buFont typeface="Wingdings" pitchFamily="2" charset="2"/>
              <a:buChar char="§"/>
            </a:pPr>
            <a:r>
              <a:rPr lang="en-US" altLang="ko-KR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그리고 </a:t>
            </a:r>
            <a:r>
              <a:rPr lang="en-US" altLang="ko-KR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2012</a:t>
            </a:r>
            <a:r>
              <a:rPr lang="ko-KR" altLang="en-US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4</a:t>
            </a:r>
            <a:r>
              <a:rPr lang="ko-KR" altLang="en-US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월에는 당의 새로운 최고직책인</a:t>
            </a:r>
            <a:r>
              <a:rPr lang="en-US" altLang="ko-KR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‘</a:t>
            </a:r>
            <a:r>
              <a:rPr lang="ko-KR" altLang="en-US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당 제</a:t>
            </a:r>
            <a:r>
              <a:rPr lang="en-US" altLang="ko-KR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1</a:t>
            </a:r>
            <a:r>
              <a:rPr lang="ko-KR" altLang="en-US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비서’직과 국가의 새로운 최고직책인‘국방위원장 제</a:t>
            </a:r>
            <a:r>
              <a:rPr lang="en-US" altLang="ko-KR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1</a:t>
            </a:r>
            <a:r>
              <a:rPr lang="ko-KR" altLang="en-US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위원장’직에 추대되었음</a:t>
            </a:r>
            <a:r>
              <a:rPr lang="en-US" altLang="ko-KR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  <a:endParaRPr lang="ko-KR" altLang="en-US" sz="2000" dirty="0" smtClean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611560" y="1040023"/>
            <a:ext cx="82809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2011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12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월 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17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일 김정일이 사망하기 전까지 다수의 전문가들은 김정일이 사망하면 북한에서 급변사태가 발생할 가능성이 높다고 주장했음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. </a:t>
            </a:r>
            <a:endParaRPr lang="ko-KR" altLang="en-US" sz="2000" dirty="0" smtClean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588120" y="3441194"/>
            <a:ext cx="81369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또한 김정일 사후 다수의 전문가들은 장성택이 섭정하는 군부 집단지도체제가 출범할 것이라고 주장했지만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그 같은 결과는 발생하지 않았음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. </a:t>
            </a:r>
            <a:endParaRPr lang="ko-KR" altLang="en-US" sz="2000" dirty="0" smtClean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9" name="타원 18"/>
          <p:cNvSpPr/>
          <p:nvPr/>
        </p:nvSpPr>
        <p:spPr>
          <a:xfrm>
            <a:off x="395536" y="1184052"/>
            <a:ext cx="156716" cy="1567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타원 21"/>
          <p:cNvSpPr/>
          <p:nvPr/>
        </p:nvSpPr>
        <p:spPr>
          <a:xfrm>
            <a:off x="395536" y="3560316"/>
            <a:ext cx="156716" cy="1567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732136" y="4509120"/>
            <a:ext cx="77282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본 강의에서는 이처럼 북한의 권력승계 문제와 관련해 우리 사회에서 실상과 괴리된 주장들이 나오게 된 배경을 먼저 고찰하고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김정은이 후계자로 결정된 이유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그의 후계체계 구축 과정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김정일 사후 김정은의 권력승계와 파워 엘리트 변동에 대해 알아보고자 함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. </a:t>
            </a:r>
            <a:endParaRPr lang="ko-KR" altLang="en-US" sz="2000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24" name="모서리가 둥근 직사각형 23"/>
          <p:cNvSpPr/>
          <p:nvPr/>
        </p:nvSpPr>
        <p:spPr>
          <a:xfrm flipH="1">
            <a:off x="539552" y="1781608"/>
            <a:ext cx="117726" cy="1503376"/>
          </a:xfrm>
          <a:prstGeom prst="roundRect">
            <a:avLst>
              <a:gd name="adj" fmla="val 36508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직사각형 30"/>
          <p:cNvSpPr/>
          <p:nvPr/>
        </p:nvSpPr>
        <p:spPr>
          <a:xfrm>
            <a:off x="539552" y="4293096"/>
            <a:ext cx="7992888" cy="1656184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1112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>
            <a:off x="323528" y="980728"/>
            <a:ext cx="8352928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모서리가 둥근 직사각형 6"/>
          <p:cNvSpPr/>
          <p:nvPr/>
        </p:nvSpPr>
        <p:spPr>
          <a:xfrm>
            <a:off x="467544" y="1340768"/>
            <a:ext cx="8280920" cy="5328592"/>
          </a:xfrm>
          <a:prstGeom prst="roundRect">
            <a:avLst>
              <a:gd name="adj" fmla="val 4365"/>
            </a:avLst>
          </a:prstGeom>
          <a:noFill/>
          <a:ln w="38100" cap="rnd"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L" pitchFamily="18" charset="-127"/>
              <a:ea typeface="08서울남산체 L" pitchFamily="18" charset="-127"/>
            </a:endParaRPr>
          </a:p>
        </p:txBody>
      </p:sp>
      <p:sp>
        <p:nvSpPr>
          <p:cNvPr id="25" name="제목 1"/>
          <p:cNvSpPr txBox="1">
            <a:spLocks/>
          </p:cNvSpPr>
          <p:nvPr/>
        </p:nvSpPr>
        <p:spPr>
          <a:xfrm>
            <a:off x="1835696" y="3429000"/>
            <a:ext cx="5976664" cy="360040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>
              <a:buNone/>
            </a:pPr>
            <a:r>
              <a:rPr lang="en-US" altLang="ko-KR" sz="16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&lt;</a:t>
            </a:r>
            <a:r>
              <a:rPr lang="ko-KR" altLang="en-US" sz="16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사진</a:t>
            </a:r>
            <a:r>
              <a:rPr lang="en-US" altLang="ko-KR" sz="16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&gt; </a:t>
            </a:r>
            <a:r>
              <a:rPr lang="ko-KR" altLang="en-US" sz="16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김정은에게</a:t>
            </a:r>
            <a:r>
              <a:rPr lang="en-US" altLang="ko-KR" sz="16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‘</a:t>
            </a:r>
            <a:r>
              <a:rPr lang="ko-KR" altLang="en-US" sz="16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당과 공화국의 최고령도자</a:t>
            </a:r>
            <a:r>
              <a:rPr lang="en-US" altLang="ko-KR" sz="16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’</a:t>
            </a:r>
            <a:r>
              <a:rPr lang="ko-KR" altLang="en-US" sz="16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표현을 사용한 조문 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55576" y="6114782"/>
            <a:ext cx="316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latin typeface="휴먼모음T" pitchFamily="18" charset="-127"/>
                <a:ea typeface="휴먼모음T" pitchFamily="18" charset="-127"/>
              </a:rPr>
              <a:t>자료</a:t>
            </a:r>
            <a:r>
              <a:rPr lang="en-US" altLang="ko-KR" sz="1600" dirty="0" smtClean="0">
                <a:latin typeface="휴먼모음T" pitchFamily="18" charset="-127"/>
                <a:ea typeface="휴먼모음T" pitchFamily="18" charset="-127"/>
              </a:rPr>
              <a:t> : 『</a:t>
            </a:r>
            <a:r>
              <a:rPr lang="ko-KR" altLang="en-US" sz="1600" dirty="0" err="1" smtClean="0">
                <a:latin typeface="휴먼모음T" pitchFamily="18" charset="-127"/>
                <a:ea typeface="휴먼모음T" pitchFamily="18" charset="-127"/>
              </a:rPr>
              <a:t>로동신문</a:t>
            </a:r>
            <a:r>
              <a:rPr lang="en-US" altLang="ko-KR" sz="1600" dirty="0" smtClean="0">
                <a:latin typeface="휴먼모음T" pitchFamily="18" charset="-127"/>
                <a:ea typeface="휴먼모음T" pitchFamily="18" charset="-127"/>
              </a:rPr>
              <a:t>』, 2011/12/21</a:t>
            </a:r>
            <a:endParaRPr lang="ko-KR" altLang="en-US" sz="1600" dirty="0" smtClean="0">
              <a:latin typeface="휴먼모음T" pitchFamily="18" charset="-127"/>
              <a:ea typeface="휴먼모음T" pitchFamily="18" charset="-127"/>
            </a:endParaRPr>
          </a:p>
        </p:txBody>
      </p:sp>
      <p:grpSp>
        <p:nvGrpSpPr>
          <p:cNvPr id="2" name="그룹 19"/>
          <p:cNvGrpSpPr/>
          <p:nvPr/>
        </p:nvGrpSpPr>
        <p:grpSpPr>
          <a:xfrm>
            <a:off x="539552" y="1641574"/>
            <a:ext cx="8137896" cy="1477328"/>
            <a:chOff x="539552" y="1412776"/>
            <a:chExt cx="8137896" cy="1477328"/>
          </a:xfrm>
        </p:grpSpPr>
        <p:sp>
          <p:nvSpPr>
            <p:cNvPr id="16" name="직사각형 15"/>
            <p:cNvSpPr/>
            <p:nvPr/>
          </p:nvSpPr>
          <p:spPr>
            <a:xfrm>
              <a:off x="756568" y="1412776"/>
              <a:ext cx="7920880" cy="1477328"/>
            </a:xfrm>
            <a:prstGeom prst="rect">
              <a:avLst/>
            </a:prstGeom>
          </p:spPr>
          <p:txBody>
            <a:bodyPr wrap="square" lIns="72000" rIns="72000">
              <a:spAutoFit/>
            </a:bodyPr>
            <a:lstStyle/>
            <a:p>
              <a:r>
                <a:rPr lang="ko-KR" altLang="en-US" dirty="0" smtClean="0">
                  <a:latin typeface="휴먼모음T" pitchFamily="18" charset="-127"/>
                  <a:ea typeface="휴먼모음T" pitchFamily="18" charset="-127"/>
                </a:rPr>
                <a:t>또한 북한은 외국에서 보낸 조문을 인용하는 형식으로 </a:t>
              </a:r>
              <a:r>
                <a:rPr lang="ko-KR" altLang="en-US" dirty="0" err="1" smtClean="0">
                  <a:latin typeface="휴먼모음T" pitchFamily="18" charset="-127"/>
                  <a:ea typeface="휴먼모음T" pitchFamily="18" charset="-127"/>
                </a:rPr>
                <a:t>로동신문에서</a:t>
              </a:r>
              <a:r>
                <a:rPr lang="ko-KR" altLang="en-US" dirty="0" smtClean="0">
                  <a:latin typeface="휴먼모음T" pitchFamily="18" charset="-127"/>
                  <a:ea typeface="휴먼모음T" pitchFamily="18" charset="-127"/>
                </a:rPr>
                <a:t> 김정은에게 ‘</a:t>
              </a:r>
              <a:r>
                <a:rPr lang="ko-KR" altLang="en-US" dirty="0" err="1" smtClean="0">
                  <a:latin typeface="휴먼모음T" pitchFamily="18" charset="-127"/>
                  <a:ea typeface="휴먼모음T" pitchFamily="18" charset="-127"/>
                </a:rPr>
                <a:t>조선로동당과</a:t>
              </a:r>
              <a:r>
                <a:rPr lang="ko-KR" altLang="en-US" dirty="0" smtClean="0">
                  <a:latin typeface="휴먼모음T" pitchFamily="18" charset="-127"/>
                  <a:ea typeface="휴먼모음T" pitchFamily="18" charset="-127"/>
                </a:rPr>
                <a:t> 조선민주주의인민공화국의 최고영도자’라는 표현을 사용함으로써 그가 사실상 ‘당 </a:t>
              </a:r>
              <a:r>
                <a:rPr lang="ko-KR" altLang="en-US" dirty="0" err="1" smtClean="0">
                  <a:latin typeface="휴먼모음T" pitchFamily="18" charset="-127"/>
                  <a:ea typeface="휴먼모음T" pitchFamily="18" charset="-127"/>
                </a:rPr>
                <a:t>총비서</a:t>
              </a:r>
              <a:r>
                <a:rPr lang="en-US" altLang="ko-KR" dirty="0" smtClean="0">
                  <a:latin typeface="휴먼모음T" pitchFamily="18" charset="-127"/>
                  <a:ea typeface="휴먼모음T" pitchFamily="18" charset="-127"/>
                </a:rPr>
                <a:t>’</a:t>
              </a:r>
              <a:r>
                <a:rPr lang="ko-KR" altLang="en-US" dirty="0" smtClean="0">
                  <a:latin typeface="휴먼모음T" pitchFamily="18" charset="-127"/>
                  <a:ea typeface="휴먼모음T" pitchFamily="18" charset="-127"/>
                </a:rPr>
                <a:t>직과 </a:t>
              </a:r>
              <a:r>
                <a:rPr lang="en-US" altLang="ko-KR" dirty="0" smtClean="0">
                  <a:latin typeface="휴먼모음T" pitchFamily="18" charset="-127"/>
                  <a:ea typeface="휴먼모음T" pitchFamily="18" charset="-127"/>
                </a:rPr>
                <a:t>‘</a:t>
              </a:r>
              <a:r>
                <a:rPr lang="ko-KR" altLang="en-US" dirty="0" smtClean="0">
                  <a:latin typeface="휴먼모음T" pitchFamily="18" charset="-127"/>
                  <a:ea typeface="휴먼모음T" pitchFamily="18" charset="-127"/>
                </a:rPr>
                <a:t>국방위원장</a:t>
              </a:r>
              <a:r>
                <a:rPr lang="en-US" altLang="ko-KR" dirty="0" smtClean="0">
                  <a:latin typeface="휴먼모음T" pitchFamily="18" charset="-127"/>
                  <a:ea typeface="휴먼모음T" pitchFamily="18" charset="-127"/>
                </a:rPr>
                <a:t>’</a:t>
              </a:r>
              <a:r>
                <a:rPr lang="ko-KR" altLang="en-US" dirty="0" smtClean="0">
                  <a:latin typeface="휴먼모음T" pitchFamily="18" charset="-127"/>
                  <a:ea typeface="휴먼모음T" pitchFamily="18" charset="-127"/>
                </a:rPr>
                <a:t>직을 수행하고 있음을 간접적으로 드러냈음</a:t>
              </a:r>
              <a:r>
                <a:rPr lang="en-US" altLang="ko-KR" dirty="0" smtClean="0">
                  <a:latin typeface="휴먼모음T" pitchFamily="18" charset="-127"/>
                  <a:ea typeface="휴먼모음T" pitchFamily="18" charset="-127"/>
                </a:rPr>
                <a:t>. </a:t>
              </a:r>
            </a:p>
            <a:p>
              <a:r>
                <a:rPr lang="en-US" altLang="ko-KR" dirty="0" smtClean="0">
                  <a:latin typeface="휴먼모음T" pitchFamily="18" charset="-127"/>
                  <a:ea typeface="휴먼모음T" pitchFamily="18" charset="-127"/>
                </a:rPr>
                <a:t>- 2009</a:t>
              </a:r>
              <a:r>
                <a:rPr lang="ko-KR" altLang="en-US" dirty="0" smtClean="0">
                  <a:latin typeface="휴먼모음T" pitchFamily="18" charset="-127"/>
                  <a:ea typeface="휴먼모음T" pitchFamily="18" charset="-127"/>
                </a:rPr>
                <a:t>년 개정헌법 제</a:t>
              </a:r>
              <a:r>
                <a:rPr lang="en-US" altLang="ko-KR" dirty="0" smtClean="0">
                  <a:latin typeface="휴먼모음T" pitchFamily="18" charset="-127"/>
                  <a:ea typeface="휴먼모음T" pitchFamily="18" charset="-127"/>
                </a:rPr>
                <a:t>100</a:t>
              </a:r>
              <a:r>
                <a:rPr lang="ko-KR" altLang="en-US" dirty="0" smtClean="0">
                  <a:latin typeface="휴먼모음T" pitchFamily="18" charset="-127"/>
                  <a:ea typeface="휴먼모음T" pitchFamily="18" charset="-127"/>
                </a:rPr>
                <a:t>조는 국방위원회 위원장에 대해 </a:t>
              </a:r>
              <a:r>
                <a:rPr lang="en-US" altLang="ko-KR" dirty="0" smtClean="0">
                  <a:latin typeface="휴먼모음T" pitchFamily="18" charset="-127"/>
                  <a:ea typeface="휴먼모음T" pitchFamily="18" charset="-127"/>
                </a:rPr>
                <a:t>‘</a:t>
              </a:r>
              <a:r>
                <a:rPr lang="ko-KR" altLang="en-US" dirty="0" smtClean="0">
                  <a:latin typeface="휴먼모음T" pitchFamily="18" charset="-127"/>
                  <a:ea typeface="휴먼모음T" pitchFamily="18" charset="-127"/>
                </a:rPr>
                <a:t>공화국의 최고영도자</a:t>
              </a:r>
              <a:r>
                <a:rPr lang="en-US" altLang="ko-KR" dirty="0" smtClean="0">
                  <a:latin typeface="휴먼모음T" pitchFamily="18" charset="-127"/>
                  <a:ea typeface="휴먼모음T" pitchFamily="18" charset="-127"/>
                </a:rPr>
                <a:t>’</a:t>
              </a:r>
              <a:r>
                <a:rPr lang="ko-KR" altLang="en-US" dirty="0" smtClean="0">
                  <a:latin typeface="휴먼모음T" pitchFamily="18" charset="-127"/>
                  <a:ea typeface="휴먼모음T" pitchFamily="18" charset="-127"/>
                </a:rPr>
                <a:t>라는 표현을 사용하고 있음</a:t>
              </a:r>
              <a:r>
                <a:rPr lang="en-US" altLang="ko-KR" dirty="0" smtClean="0">
                  <a:latin typeface="휴먼모음T" pitchFamily="18" charset="-127"/>
                  <a:ea typeface="휴먼모음T" pitchFamily="18" charset="-127"/>
                </a:rPr>
                <a:t>.</a:t>
              </a:r>
              <a:endParaRPr lang="ko-KR" altLang="en-US" dirty="0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17" name="타원 16"/>
            <p:cNvSpPr/>
            <p:nvPr/>
          </p:nvSpPr>
          <p:spPr>
            <a:xfrm>
              <a:off x="539552" y="1472010"/>
              <a:ext cx="159646" cy="15671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86020" name="Picture 4" descr="C:\Cheong02(KJI-KJU)\2011-12 RDSM-KCNA\2011-12-21~25 RDSM\2011-12-24 로동신문 5면(공화국의 최고령도자 김정은 각하)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59" y="3789040"/>
            <a:ext cx="8020957" cy="2232248"/>
          </a:xfrm>
          <a:prstGeom prst="rect">
            <a:avLst/>
          </a:prstGeom>
          <a:noFill/>
        </p:spPr>
      </p:pic>
      <p:sp>
        <p:nvSpPr>
          <p:cNvPr id="12" name="제목 1"/>
          <p:cNvSpPr txBox="1">
            <a:spLocks/>
          </p:cNvSpPr>
          <p:nvPr/>
        </p:nvSpPr>
        <p:spPr>
          <a:xfrm>
            <a:off x="196528" y="418654"/>
            <a:ext cx="8479928" cy="634082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6-1. </a:t>
            </a:r>
            <a:r>
              <a:rPr kumimoji="0" lang="ko-KR" altLang="en-US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김정일의 사망과 김정은의 최고사령관직 승계 </a:t>
            </a:r>
            <a:r>
              <a:rPr kumimoji="0" lang="en-US" altLang="ko-KR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(3) </a:t>
            </a:r>
            <a:endParaRPr kumimoji="0" lang="en-US" altLang="ko-KR" sz="2000" dirty="0">
              <a:solidFill>
                <a:sysClr val="window" lastClr="FFFFFF">
                  <a:lumMod val="50000"/>
                </a:sysClr>
              </a:solidFill>
              <a:latin typeface="휴먼모음T" pitchFamily="18" charset="-127"/>
              <a:ea typeface="휴먼모음T" pitchFamily="18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196528" y="418654"/>
            <a:ext cx="8479928" cy="634082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kumimoji="0" lang="en-US" altLang="ko-KR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6-1. </a:t>
            </a:r>
            <a:r>
              <a:rPr kumimoji="0" lang="ko-KR" altLang="en-US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김정일 사망과 김정은의 최고사령관직 승계 </a:t>
            </a:r>
            <a:r>
              <a:rPr kumimoji="0" lang="en-US" altLang="ko-KR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(4) </a:t>
            </a:r>
            <a:endParaRPr kumimoji="0" lang="en-US" altLang="ko-KR" sz="2000" b="1" dirty="0">
              <a:solidFill>
                <a:sysClr val="window" lastClr="FFFFFF">
                  <a:lumMod val="50000"/>
                </a:sys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323528" y="980728"/>
            <a:ext cx="8352928" cy="0"/>
          </a:xfrm>
          <a:prstGeom prst="line">
            <a:avLst/>
          </a:prstGeom>
          <a:noFill/>
          <a:ln w="952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sp>
        <p:nvSpPr>
          <p:cNvPr id="16" name="모서리가 둥근 직사각형 15"/>
          <p:cNvSpPr/>
          <p:nvPr/>
        </p:nvSpPr>
        <p:spPr>
          <a:xfrm>
            <a:off x="683568" y="1412776"/>
            <a:ext cx="7848872" cy="5112568"/>
          </a:xfrm>
          <a:prstGeom prst="roundRect">
            <a:avLst>
              <a:gd name="adj" fmla="val 5149"/>
            </a:avLst>
          </a:prstGeom>
          <a:solidFill>
            <a:schemeClr val="bg1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metal"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ts val="3400"/>
              </a:lnSpc>
              <a:buFont typeface="Wingdings" pitchFamily="2" charset="2"/>
              <a:buChar char="l"/>
            </a:pP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북한에서 군대는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‘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당의 군대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’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인 동시에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‘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최고사령관의 군대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’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임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marL="342900" indent="-342900" algn="just">
              <a:lnSpc>
                <a:spcPts val="3400"/>
              </a:lnSpc>
            </a:pP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- 2011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12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월 말 김정은이 승계한 최고사령관직은 군대에 대한 최고지도자의 유일적 지휘를 보장하는 직책임</a:t>
            </a:r>
            <a:endParaRPr lang="en-US" altLang="ko-KR" sz="2000" b="1" dirty="0" smtClean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  <a:p>
            <a:pPr marL="342900" indent="-342900" algn="just">
              <a:lnSpc>
                <a:spcPts val="3400"/>
              </a:lnSpc>
            </a:pP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- 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과거 군대에 대한 김정일의 지도는 ‘국방위원장’ 명의가 아니라 항상 ‘최고사령관’ 명의로 이루어졌고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, ‘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최고사령부 작전지휘성원들’이 수행했음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marL="342900" indent="-342900" algn="just">
              <a:lnSpc>
                <a:spcPts val="3400"/>
              </a:lnSpc>
            </a:pP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- 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그리고 군 장성에 대한 대부분의 인사도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‘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최고사령관 명령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’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으로 이루어졌음 </a:t>
            </a:r>
            <a:endParaRPr lang="en-US" altLang="ko-KR" sz="2000" b="1" dirty="0" smtClean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  <a:p>
            <a:pPr marL="342900" indent="-342900" algn="just">
              <a:lnSpc>
                <a:spcPts val="3400"/>
              </a:lnSpc>
            </a:pP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- 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김정은이 군대에 대한 당의 집체적 지도를 보장하는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당중앙군사위원회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부위원장직에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이어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‘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군대의 최고직책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’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인 최고사령관 직까지 맡게 됨으로써 군권을 완전하게 장악하게 되었음</a:t>
            </a:r>
            <a:r>
              <a:rPr lang="en-US" altLang="ko-KR" sz="2000" b="1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  <a:r>
              <a:rPr lang="ko-KR" altLang="en-US" sz="2000" b="1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endParaRPr lang="en-US" altLang="ko-KR" sz="2000" b="1" dirty="0" smtClean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012308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>
            <a:off x="323528" y="980728"/>
            <a:ext cx="8352928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모서리가 둥근 직사각형 6"/>
          <p:cNvSpPr/>
          <p:nvPr/>
        </p:nvSpPr>
        <p:spPr>
          <a:xfrm>
            <a:off x="467544" y="1340768"/>
            <a:ext cx="8280920" cy="5328592"/>
          </a:xfrm>
          <a:prstGeom prst="roundRect">
            <a:avLst>
              <a:gd name="adj" fmla="val 4365"/>
            </a:avLst>
          </a:prstGeom>
          <a:noFill/>
          <a:ln w="38100" cap="rnd"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L" pitchFamily="18" charset="-127"/>
              <a:ea typeface="08서울남산체 L" pitchFamily="18" charset="-127"/>
            </a:endParaRPr>
          </a:p>
        </p:txBody>
      </p:sp>
      <p:grpSp>
        <p:nvGrpSpPr>
          <p:cNvPr id="2" name="그룹 19"/>
          <p:cNvGrpSpPr/>
          <p:nvPr/>
        </p:nvGrpSpPr>
        <p:grpSpPr>
          <a:xfrm>
            <a:off x="611560" y="1773971"/>
            <a:ext cx="8067352" cy="4247317"/>
            <a:chOff x="610095" y="1412776"/>
            <a:chExt cx="8067352" cy="4247317"/>
          </a:xfrm>
        </p:grpSpPr>
        <p:sp>
          <p:nvSpPr>
            <p:cNvPr id="30" name="직사각형 29"/>
            <p:cNvSpPr/>
            <p:nvPr/>
          </p:nvSpPr>
          <p:spPr>
            <a:xfrm>
              <a:off x="898126" y="1412776"/>
              <a:ext cx="7779321" cy="4247317"/>
            </a:xfrm>
            <a:prstGeom prst="rect">
              <a:avLst/>
            </a:prstGeom>
          </p:spPr>
          <p:txBody>
            <a:bodyPr wrap="square" lIns="72000" rIns="72000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ko-KR" altLang="en-US" sz="2000" b="1" dirty="0" smtClean="0">
                  <a:latin typeface="휴먼모음T" pitchFamily="18" charset="-127"/>
                  <a:ea typeface="휴먼모음T" pitchFamily="18" charset="-127"/>
                </a:rPr>
                <a:t>김정은은 </a:t>
              </a:r>
              <a:r>
                <a:rPr lang="en-US" altLang="ko-KR" sz="2000" b="1" dirty="0" smtClean="0">
                  <a:latin typeface="휴먼모음T" pitchFamily="18" charset="-127"/>
                  <a:ea typeface="휴먼모음T" pitchFamily="18" charset="-127"/>
                </a:rPr>
                <a:t>2012</a:t>
              </a:r>
              <a:r>
                <a:rPr lang="ko-KR" altLang="en-US" sz="2000" b="1" dirty="0" smtClean="0">
                  <a:latin typeface="휴먼모음T" pitchFamily="18" charset="-127"/>
                  <a:ea typeface="휴먼모음T" pitchFamily="18" charset="-127"/>
                </a:rPr>
                <a:t>년 </a:t>
              </a:r>
              <a:r>
                <a:rPr lang="en-US" altLang="ko-KR" sz="2000" b="1" dirty="0" smtClean="0">
                  <a:latin typeface="휴먼모음T" pitchFamily="18" charset="-127"/>
                  <a:ea typeface="휴먼모음T" pitchFamily="18" charset="-127"/>
                </a:rPr>
                <a:t>4</a:t>
              </a:r>
              <a:r>
                <a:rPr lang="ko-KR" altLang="en-US" sz="2000" b="1" dirty="0" smtClean="0">
                  <a:latin typeface="휴먼모음T" pitchFamily="18" charset="-127"/>
                  <a:ea typeface="휴먼모음T" pitchFamily="18" charset="-127"/>
                </a:rPr>
                <a:t>월 </a:t>
              </a:r>
              <a:r>
                <a:rPr lang="en-US" altLang="ko-KR" sz="2000" b="1" dirty="0" smtClean="0">
                  <a:latin typeface="휴먼모음T" pitchFamily="18" charset="-127"/>
                  <a:ea typeface="휴먼모음T" pitchFamily="18" charset="-127"/>
                </a:rPr>
                <a:t>11</a:t>
              </a:r>
              <a:r>
                <a:rPr lang="ko-KR" altLang="en-US" sz="2000" b="1" dirty="0" smtClean="0">
                  <a:latin typeface="휴먼모음T" pitchFamily="18" charset="-127"/>
                  <a:ea typeface="휴먼모음T" pitchFamily="18" charset="-127"/>
                </a:rPr>
                <a:t>일 개최된 제</a:t>
              </a:r>
              <a:r>
                <a:rPr lang="en-US" altLang="ko-KR" sz="2000" b="1" dirty="0" smtClean="0">
                  <a:latin typeface="휴먼모음T" pitchFamily="18" charset="-127"/>
                  <a:ea typeface="휴먼모음T" pitchFamily="18" charset="-127"/>
                </a:rPr>
                <a:t>4</a:t>
              </a:r>
              <a:r>
                <a:rPr lang="ko-KR" altLang="en-US" sz="2000" b="1" dirty="0" smtClean="0">
                  <a:latin typeface="휴먼모음T" pitchFamily="18" charset="-127"/>
                  <a:ea typeface="휴먼모음T" pitchFamily="18" charset="-127"/>
                </a:rPr>
                <a:t>차 </a:t>
              </a:r>
              <a:r>
                <a:rPr lang="ko-KR" altLang="en-US" sz="2000" b="1" dirty="0" err="1" smtClean="0">
                  <a:latin typeface="휴먼모음T" pitchFamily="18" charset="-127"/>
                  <a:ea typeface="휴먼모음T" pitchFamily="18" charset="-127"/>
                </a:rPr>
                <a:t>당대표자회에서</a:t>
              </a:r>
              <a:r>
                <a:rPr lang="ko-KR" altLang="en-US" sz="2000" b="1" dirty="0" smtClean="0">
                  <a:latin typeface="휴먼모음T" pitchFamily="18" charset="-127"/>
                  <a:ea typeface="휴먼모음T" pitchFamily="18" charset="-127"/>
                </a:rPr>
                <a:t> 김정일을 </a:t>
              </a:r>
              <a:r>
                <a:rPr lang="en-US" altLang="ko-KR" sz="2000" b="1" dirty="0" smtClean="0">
                  <a:latin typeface="휴먼모음T" pitchFamily="18" charset="-127"/>
                  <a:ea typeface="휴먼모음T" pitchFamily="18" charset="-127"/>
                </a:rPr>
                <a:t>‘</a:t>
              </a:r>
              <a:r>
                <a:rPr lang="ko-KR" altLang="en-US" sz="2000" b="1" dirty="0" err="1" smtClean="0">
                  <a:latin typeface="휴먼모음T" pitchFamily="18" charset="-127"/>
                  <a:ea typeface="휴먼모음T" pitchFamily="18" charset="-127"/>
                </a:rPr>
                <a:t>조선로동당의</a:t>
              </a:r>
              <a:r>
                <a:rPr lang="ko-KR" altLang="en-US" sz="2000" b="1" dirty="0" smtClean="0">
                  <a:latin typeface="휴먼모음T" pitchFamily="18" charset="-127"/>
                  <a:ea typeface="휴먼모음T" pitchFamily="18" charset="-127"/>
                </a:rPr>
                <a:t> 영원한 </a:t>
              </a:r>
              <a:r>
                <a:rPr lang="ko-KR" altLang="en-US" sz="2000" b="1" dirty="0" err="1" smtClean="0">
                  <a:latin typeface="휴먼모음T" pitchFamily="18" charset="-127"/>
                  <a:ea typeface="휴먼모음T" pitchFamily="18" charset="-127"/>
                </a:rPr>
                <a:t>총비서</a:t>
              </a:r>
              <a:r>
                <a:rPr lang="en-US" altLang="ko-KR" sz="2000" b="1" dirty="0" smtClean="0">
                  <a:latin typeface="휴먼모음T" pitchFamily="18" charset="-127"/>
                  <a:ea typeface="휴먼모음T" pitchFamily="18" charset="-127"/>
                </a:rPr>
                <a:t>’</a:t>
              </a:r>
              <a:r>
                <a:rPr lang="ko-KR" altLang="en-US" sz="2000" b="1" dirty="0" smtClean="0">
                  <a:latin typeface="휴먼모음T" pitchFamily="18" charset="-127"/>
                  <a:ea typeface="휴먼모음T" pitchFamily="18" charset="-127"/>
                </a:rPr>
                <a:t>로 추대하고</a:t>
              </a:r>
              <a:r>
                <a:rPr lang="en-US" altLang="ko-KR" sz="2000" b="1" dirty="0" smtClean="0">
                  <a:latin typeface="휴먼모음T" pitchFamily="18" charset="-127"/>
                  <a:ea typeface="휴먼모음T" pitchFamily="18" charset="-127"/>
                </a:rPr>
                <a:t>, </a:t>
              </a:r>
              <a:r>
                <a:rPr lang="ko-KR" altLang="en-US" sz="2000" b="1" dirty="0" smtClean="0">
                  <a:latin typeface="휴먼모음T" pitchFamily="18" charset="-127"/>
                  <a:ea typeface="휴먼모음T" pitchFamily="18" charset="-127"/>
                </a:rPr>
                <a:t>자신은 당의 새로운 최고직책인 </a:t>
              </a:r>
              <a:r>
                <a:rPr lang="en-US" altLang="ko-KR" sz="2000" b="1" dirty="0" smtClean="0">
                  <a:latin typeface="휴먼모음T" pitchFamily="18" charset="-127"/>
                  <a:ea typeface="휴먼모음T" pitchFamily="18" charset="-127"/>
                </a:rPr>
                <a:t>‘</a:t>
              </a:r>
              <a:r>
                <a:rPr lang="ko-KR" altLang="en-US" sz="2000" b="1" dirty="0" smtClean="0">
                  <a:latin typeface="휴먼모음T" pitchFamily="18" charset="-127"/>
                  <a:ea typeface="휴먼모음T" pitchFamily="18" charset="-127"/>
                </a:rPr>
                <a:t>당 제</a:t>
              </a:r>
              <a:r>
                <a:rPr lang="en-US" altLang="ko-KR" sz="2000" b="1" dirty="0" smtClean="0">
                  <a:latin typeface="휴먼모음T" pitchFamily="18" charset="-127"/>
                  <a:ea typeface="휴먼모음T" pitchFamily="18" charset="-127"/>
                </a:rPr>
                <a:t>1</a:t>
              </a:r>
              <a:r>
                <a:rPr lang="ko-KR" altLang="en-US" sz="2000" b="1" dirty="0" smtClean="0">
                  <a:latin typeface="휴먼모음T" pitchFamily="18" charset="-127"/>
                  <a:ea typeface="휴먼모음T" pitchFamily="18" charset="-127"/>
                </a:rPr>
                <a:t>비서</a:t>
              </a:r>
              <a:r>
                <a:rPr lang="en-US" altLang="ko-KR" sz="2000" b="1" dirty="0" smtClean="0">
                  <a:latin typeface="휴먼모음T" pitchFamily="18" charset="-127"/>
                  <a:ea typeface="휴먼모음T" pitchFamily="18" charset="-127"/>
                </a:rPr>
                <a:t>’</a:t>
              </a:r>
              <a:r>
                <a:rPr lang="ko-KR" altLang="en-US" sz="2000" b="1" dirty="0" smtClean="0">
                  <a:latin typeface="휴먼모음T" pitchFamily="18" charset="-127"/>
                  <a:ea typeface="휴먼모음T" pitchFamily="18" charset="-127"/>
                </a:rPr>
                <a:t>직에 추대되었음</a:t>
              </a:r>
              <a:r>
                <a:rPr lang="en-US" altLang="ko-KR" sz="2000" b="1" dirty="0" smtClean="0">
                  <a:latin typeface="휴먼모음T" pitchFamily="18" charset="-127"/>
                  <a:ea typeface="휴먼모음T" pitchFamily="18" charset="-127"/>
                </a:rPr>
                <a:t>. </a:t>
              </a:r>
            </a:p>
            <a:p>
              <a:pPr>
                <a:lnSpc>
                  <a:spcPts val="3600"/>
                </a:lnSpc>
              </a:pPr>
              <a:r>
                <a:rPr lang="en-US" altLang="ko-KR" sz="2000" b="1" dirty="0" smtClean="0">
                  <a:latin typeface="휴먼모음T" pitchFamily="18" charset="-127"/>
                  <a:ea typeface="휴먼모음T" pitchFamily="18" charset="-127"/>
                </a:rPr>
                <a:t>- </a:t>
              </a:r>
              <a:r>
                <a:rPr lang="ko-KR" altLang="en-US" sz="2000" b="1" dirty="0" smtClean="0">
                  <a:latin typeface="휴먼모음T" pitchFamily="18" charset="-127"/>
                  <a:ea typeface="휴먼모음T" pitchFamily="18" charset="-127"/>
                </a:rPr>
                <a:t>제</a:t>
              </a:r>
              <a:r>
                <a:rPr lang="en-US" altLang="ko-KR" sz="2000" b="1" dirty="0" smtClean="0">
                  <a:latin typeface="휴먼모음T" pitchFamily="18" charset="-127"/>
                  <a:ea typeface="휴먼모음T" pitchFamily="18" charset="-127"/>
                </a:rPr>
                <a:t>4</a:t>
              </a:r>
              <a:r>
                <a:rPr lang="ko-KR" altLang="en-US" sz="2000" b="1" dirty="0" smtClean="0">
                  <a:latin typeface="휴먼모음T" pitchFamily="18" charset="-127"/>
                  <a:ea typeface="휴먼모음T" pitchFamily="18" charset="-127"/>
                </a:rPr>
                <a:t>차 </a:t>
              </a:r>
              <a:r>
                <a:rPr lang="ko-KR" altLang="en-US" sz="2000" b="1" dirty="0" err="1" smtClean="0">
                  <a:latin typeface="휴먼모음T" pitchFamily="18" charset="-127"/>
                  <a:ea typeface="휴먼모음T" pitchFamily="18" charset="-127"/>
                </a:rPr>
                <a:t>당대표자회에서</a:t>
              </a:r>
              <a:r>
                <a:rPr lang="ko-KR" altLang="en-US" sz="2000" b="1" dirty="0" smtClean="0">
                  <a:latin typeface="휴먼모음T" pitchFamily="18" charset="-127"/>
                  <a:ea typeface="휴먼모음T" pitchFamily="18" charset="-127"/>
                </a:rPr>
                <a:t> 개정된 당 규약은 김정은의 </a:t>
              </a:r>
              <a:r>
                <a:rPr lang="ko-KR" altLang="en-US" sz="2000" b="1" dirty="0" err="1" smtClean="0">
                  <a:latin typeface="휴먼모음T" pitchFamily="18" charset="-127"/>
                  <a:ea typeface="휴먼모음T" pitchFamily="18" charset="-127"/>
                </a:rPr>
                <a:t>스탈린식</a:t>
              </a:r>
              <a:r>
                <a:rPr lang="ko-KR" altLang="en-US" sz="2000" b="1" dirty="0" smtClean="0">
                  <a:latin typeface="휴먼모음T" pitchFamily="18" charset="-127"/>
                  <a:ea typeface="휴먼모음T" pitchFamily="18" charset="-127"/>
                </a:rPr>
                <a:t> 개인 절대 독재를 보장하는 ‘유일적 영도’</a:t>
              </a:r>
              <a:r>
                <a:rPr lang="ko-KR" altLang="en-US" sz="2000" b="1" dirty="0" err="1" smtClean="0">
                  <a:latin typeface="휴먼모음T" pitchFamily="18" charset="-127"/>
                  <a:ea typeface="휴먼모음T" pitchFamily="18" charset="-127"/>
                </a:rPr>
                <a:t>를</a:t>
              </a:r>
              <a:r>
                <a:rPr lang="ko-KR" altLang="en-US" sz="2000" b="1" dirty="0" smtClean="0">
                  <a:latin typeface="휴먼모음T" pitchFamily="18" charset="-127"/>
                  <a:ea typeface="휴먼모음T" pitchFamily="18" charset="-127"/>
                </a:rPr>
                <a:t> 명문화하고</a:t>
              </a:r>
              <a:r>
                <a:rPr lang="en-US" altLang="ko-KR" sz="2000" b="1" dirty="0" smtClean="0">
                  <a:latin typeface="휴먼모음T" pitchFamily="18" charset="-127"/>
                  <a:ea typeface="휴먼모음T" pitchFamily="18" charset="-127"/>
                </a:rPr>
                <a:t>, </a:t>
              </a:r>
              <a:r>
                <a:rPr lang="ko-KR" altLang="en-US" sz="2000" b="1" dirty="0" smtClean="0">
                  <a:latin typeface="휴먼모음T" pitchFamily="18" charset="-127"/>
                  <a:ea typeface="휴먼모음T" pitchFamily="18" charset="-127"/>
                </a:rPr>
                <a:t>“당 제</a:t>
              </a:r>
              <a:r>
                <a:rPr lang="en-US" altLang="ko-KR" sz="2000" b="1" dirty="0" smtClean="0">
                  <a:latin typeface="휴먼모음T" pitchFamily="18" charset="-127"/>
                  <a:ea typeface="휴먼모음T" pitchFamily="18" charset="-127"/>
                </a:rPr>
                <a:t>1</a:t>
              </a:r>
              <a:r>
                <a:rPr lang="ko-KR" altLang="en-US" sz="2000" b="1" dirty="0" smtClean="0">
                  <a:latin typeface="휴먼모음T" pitchFamily="18" charset="-127"/>
                  <a:ea typeface="휴먼모음T" pitchFamily="18" charset="-127"/>
                </a:rPr>
                <a:t>비서는 당의 수반으로서 당을 대표하고 전당을 영도”한다고 규정함으로써 김정은이 제</a:t>
              </a:r>
              <a:r>
                <a:rPr lang="en-US" altLang="ko-KR" sz="2000" b="1" dirty="0" smtClean="0">
                  <a:latin typeface="휴먼모음T" pitchFamily="18" charset="-127"/>
                  <a:ea typeface="휴먼모음T" pitchFamily="18" charset="-127"/>
                </a:rPr>
                <a:t>1</a:t>
              </a:r>
              <a:r>
                <a:rPr lang="ko-KR" altLang="en-US" sz="2000" b="1" dirty="0" smtClean="0">
                  <a:latin typeface="휴먼모음T" pitchFamily="18" charset="-127"/>
                  <a:ea typeface="휴먼모음T" pitchFamily="18" charset="-127"/>
                </a:rPr>
                <a:t>비서로서 당을 완전히 장악할 수 있도록 제도적으로 보장했음</a:t>
              </a:r>
              <a:r>
                <a:rPr lang="en-US" altLang="ko-KR" sz="2000" b="1" dirty="0" smtClean="0">
                  <a:latin typeface="휴먼모음T" pitchFamily="18" charset="-127"/>
                  <a:ea typeface="휴먼모음T" pitchFamily="18" charset="-127"/>
                </a:rPr>
                <a:t>. </a:t>
              </a:r>
              <a:endParaRPr lang="ko-KR" altLang="en-US" sz="2000" b="1" dirty="0" smtClean="0">
                <a:latin typeface="휴먼모음T" pitchFamily="18" charset="-127"/>
                <a:ea typeface="휴먼모음T" pitchFamily="18" charset="-127"/>
              </a:endParaRPr>
            </a:p>
            <a:p>
              <a:pPr>
                <a:lnSpc>
                  <a:spcPts val="3600"/>
                </a:lnSpc>
              </a:pPr>
              <a:r>
                <a:rPr lang="en-US" altLang="ko-KR" sz="2000" b="1" dirty="0" smtClean="0">
                  <a:latin typeface="휴먼모음T" pitchFamily="18" charset="-127"/>
                  <a:ea typeface="휴먼모음T" pitchFamily="18" charset="-127"/>
                </a:rPr>
                <a:t>- </a:t>
              </a:r>
              <a:r>
                <a:rPr lang="ko-KR" altLang="en-US" sz="2000" b="1" dirty="0" smtClean="0">
                  <a:latin typeface="휴먼모음T" pitchFamily="18" charset="-127"/>
                  <a:ea typeface="휴먼모음T" pitchFamily="18" charset="-127"/>
                </a:rPr>
                <a:t>당 제</a:t>
              </a:r>
              <a:r>
                <a:rPr lang="en-US" altLang="ko-KR" sz="2000" b="1" dirty="0" smtClean="0">
                  <a:latin typeface="휴먼모음T" pitchFamily="18" charset="-127"/>
                  <a:ea typeface="휴먼모음T" pitchFamily="18" charset="-127"/>
                </a:rPr>
                <a:t>1</a:t>
              </a:r>
              <a:r>
                <a:rPr lang="ko-KR" altLang="en-US" sz="2000" b="1" dirty="0" smtClean="0">
                  <a:latin typeface="휴먼모음T" pitchFamily="18" charset="-127"/>
                  <a:ea typeface="휴먼모음T" pitchFamily="18" charset="-127"/>
                </a:rPr>
                <a:t>비서가 </a:t>
              </a:r>
              <a:r>
                <a:rPr lang="ko-KR" altLang="en-US" sz="2000" b="1" dirty="0" err="1" smtClean="0">
                  <a:latin typeface="휴먼모음T" pitchFamily="18" charset="-127"/>
                  <a:ea typeface="휴먼모음T" pitchFamily="18" charset="-127"/>
                </a:rPr>
                <a:t>당중앙군사위원장</a:t>
              </a:r>
              <a:r>
                <a:rPr lang="ko-KR" altLang="en-US" sz="2000" b="1" dirty="0" smtClean="0">
                  <a:latin typeface="휴먼모음T" pitchFamily="18" charset="-127"/>
                  <a:ea typeface="휴먼모음T" pitchFamily="18" charset="-127"/>
                </a:rPr>
                <a:t> 직도 겸직하게 함으로써 김정은은 최고군사지도기관인 </a:t>
              </a:r>
              <a:r>
                <a:rPr lang="ko-KR" altLang="en-US" sz="2000" b="1" dirty="0" err="1" smtClean="0">
                  <a:latin typeface="휴먼모음T" pitchFamily="18" charset="-127"/>
                  <a:ea typeface="휴먼모음T" pitchFamily="18" charset="-127"/>
                </a:rPr>
                <a:t>당중앙군사위원회의</a:t>
              </a:r>
              <a:r>
                <a:rPr lang="ko-KR" altLang="en-US" sz="2000" b="1" dirty="0" smtClean="0">
                  <a:latin typeface="휴먼모음T" pitchFamily="18" charset="-127"/>
                  <a:ea typeface="휴먼모음T" pitchFamily="18" charset="-127"/>
                </a:rPr>
                <a:t> 위원장 직에도 오르게 되었음</a:t>
              </a:r>
              <a:r>
                <a:rPr lang="en-US" altLang="ko-KR" sz="2000" b="1" dirty="0" smtClean="0">
                  <a:latin typeface="휴먼모음T" pitchFamily="18" charset="-127"/>
                  <a:ea typeface="휴먼모음T" pitchFamily="18" charset="-127"/>
                </a:rPr>
                <a:t>. </a:t>
              </a:r>
            </a:p>
          </p:txBody>
        </p:sp>
        <p:sp>
          <p:nvSpPr>
            <p:cNvPr id="31" name="타원 30"/>
            <p:cNvSpPr/>
            <p:nvPr/>
          </p:nvSpPr>
          <p:spPr>
            <a:xfrm>
              <a:off x="610095" y="1616100"/>
              <a:ext cx="159646" cy="15671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5" name="제목 1"/>
          <p:cNvSpPr txBox="1">
            <a:spLocks/>
          </p:cNvSpPr>
          <p:nvPr/>
        </p:nvSpPr>
        <p:spPr>
          <a:xfrm>
            <a:off x="196528" y="418654"/>
            <a:ext cx="8479928" cy="634082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kumimoji="0" lang="en-US" altLang="ko-KR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6-2. </a:t>
            </a:r>
            <a:r>
              <a:rPr kumimoji="0" lang="ko-KR" altLang="en-US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제</a:t>
            </a:r>
            <a:r>
              <a:rPr kumimoji="0" lang="en-US" altLang="ko-KR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4</a:t>
            </a:r>
            <a:r>
              <a:rPr kumimoji="0" lang="ko-KR" altLang="en-US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차 </a:t>
            </a:r>
            <a:r>
              <a:rPr kumimoji="0" lang="ko-KR" altLang="en-US" sz="2400" b="1" dirty="0" err="1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당대표자회와</a:t>
            </a:r>
            <a:r>
              <a:rPr kumimoji="0" lang="ko-KR" altLang="en-US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 김정은의 당권 장악</a:t>
            </a:r>
            <a:r>
              <a:rPr kumimoji="0" lang="en-US" altLang="ko-KR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endParaRPr kumimoji="0" lang="en-US" altLang="ko-KR" sz="2000" b="1" dirty="0">
              <a:solidFill>
                <a:sysClr val="window" lastClr="FFFFFF">
                  <a:lumMod val="50000"/>
                </a:sysClr>
              </a:solidFill>
              <a:latin typeface="휴먼모음T" pitchFamily="18" charset="-127"/>
              <a:ea typeface="휴먼모음T" pitchFamily="18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제목 1"/>
          <p:cNvSpPr txBox="1">
            <a:spLocks/>
          </p:cNvSpPr>
          <p:nvPr/>
        </p:nvSpPr>
        <p:spPr>
          <a:xfrm>
            <a:off x="323528" y="332656"/>
            <a:ext cx="8208912" cy="634082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>
              <a:buNone/>
            </a:pPr>
            <a:r>
              <a:rPr lang="en-US" altLang="ko-KR" sz="24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&lt;</a:t>
            </a:r>
            <a:r>
              <a:rPr lang="ko-KR" altLang="en-US" sz="24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사진</a:t>
            </a:r>
            <a:r>
              <a:rPr lang="en-US" altLang="ko-KR" sz="24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&gt; </a:t>
            </a:r>
            <a:r>
              <a:rPr lang="ko-KR" altLang="en-US" sz="24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제</a:t>
            </a:r>
            <a:r>
              <a:rPr lang="en-US" altLang="ko-KR" sz="24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4</a:t>
            </a:r>
            <a:r>
              <a:rPr lang="ko-KR" altLang="en-US" sz="24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차 </a:t>
            </a:r>
            <a:r>
              <a:rPr lang="ko-KR" altLang="en-US" sz="2400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당대표자회</a:t>
            </a:r>
            <a:r>
              <a:rPr lang="ko-KR" altLang="en-US" sz="24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400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주석단</a:t>
            </a:r>
            <a:r>
              <a:rPr lang="ko-KR" altLang="en-US" sz="24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사진   </a:t>
            </a:r>
          </a:p>
        </p:txBody>
      </p:sp>
      <p:cxnSp>
        <p:nvCxnSpPr>
          <p:cNvPr id="16" name="직선 연결선 15"/>
          <p:cNvCxnSpPr/>
          <p:nvPr/>
        </p:nvCxnSpPr>
        <p:spPr>
          <a:xfrm>
            <a:off x="323528" y="836712"/>
            <a:ext cx="8352928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83568" y="6042774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latin typeface="휴먼모음T" pitchFamily="18" charset="-127"/>
                <a:ea typeface="휴먼모음T" pitchFamily="18" charset="-127"/>
              </a:rPr>
              <a:t>주</a:t>
            </a:r>
            <a:r>
              <a:rPr lang="en-US" altLang="ko-KR" sz="1600" b="1" dirty="0" smtClean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en-US" sz="1600" b="1" dirty="0" err="1" smtClean="0">
                <a:latin typeface="휴먼모음T" pitchFamily="18" charset="-127"/>
                <a:ea typeface="휴먼모음T" pitchFamily="18" charset="-127"/>
              </a:rPr>
              <a:t>주석단</a:t>
            </a:r>
            <a:r>
              <a:rPr lang="ko-KR" altLang="en-US" sz="1600" b="1" dirty="0" smtClean="0">
                <a:latin typeface="휴먼모음T" pitchFamily="18" charset="-127"/>
                <a:ea typeface="휴먼모음T" pitchFamily="18" charset="-127"/>
              </a:rPr>
              <a:t> 앞 열의 우측부터 </a:t>
            </a:r>
            <a:r>
              <a:rPr lang="ko-KR" altLang="en-US" sz="1600" b="1" dirty="0" err="1" smtClean="0">
                <a:latin typeface="휴먼모음T" pitchFamily="18" charset="-127"/>
                <a:ea typeface="휴먼모음T" pitchFamily="18" charset="-127"/>
              </a:rPr>
              <a:t>최룡해</a:t>
            </a:r>
            <a:r>
              <a:rPr lang="ko-KR" altLang="en-US" sz="1600" b="1" dirty="0" smtClean="0">
                <a:latin typeface="휴먼모음T" pitchFamily="18" charset="-127"/>
                <a:ea typeface="휴먼모음T" pitchFamily="18" charset="-127"/>
              </a:rPr>
              <a:t> 군 </a:t>
            </a:r>
            <a:r>
              <a:rPr lang="ko-KR" altLang="en-US" sz="1600" b="1" dirty="0" err="1" smtClean="0">
                <a:latin typeface="휴먼모음T" pitchFamily="18" charset="-127"/>
                <a:ea typeface="휴먼모음T" pitchFamily="18" charset="-127"/>
              </a:rPr>
              <a:t>총정치국장</a:t>
            </a:r>
            <a:r>
              <a:rPr lang="en-US" altLang="ko-KR" sz="1600" b="1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600" b="1" dirty="0" err="1" smtClean="0">
                <a:latin typeface="휴먼모음T" pitchFamily="18" charset="-127"/>
                <a:ea typeface="휴먼모음T" pitchFamily="18" charset="-127"/>
              </a:rPr>
              <a:t>리영호</a:t>
            </a:r>
            <a:r>
              <a:rPr lang="ko-KR" altLang="en-US" sz="1600" b="1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1600" b="1" dirty="0" err="1" smtClean="0">
                <a:latin typeface="휴먼모음T" pitchFamily="18" charset="-127"/>
                <a:ea typeface="휴먼모음T" pitchFamily="18" charset="-127"/>
              </a:rPr>
              <a:t>총참모장</a:t>
            </a:r>
            <a:r>
              <a:rPr lang="en-US" altLang="ko-KR" sz="1600" b="1" dirty="0" smtClean="0">
                <a:latin typeface="휴먼모음T" pitchFamily="18" charset="-127"/>
                <a:ea typeface="휴먼모음T" pitchFamily="18" charset="-127"/>
              </a:rPr>
              <a:t>(2012</a:t>
            </a:r>
            <a:r>
              <a:rPr lang="ko-KR" altLang="en-US" sz="1600" b="1" dirty="0" smtClean="0"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1600" b="1" dirty="0" smtClean="0">
                <a:latin typeface="휴먼모음T" pitchFamily="18" charset="-127"/>
                <a:ea typeface="휴먼모음T" pitchFamily="18" charset="-127"/>
              </a:rPr>
              <a:t>7</a:t>
            </a:r>
            <a:r>
              <a:rPr lang="ko-KR" altLang="en-US" sz="1600" b="1" dirty="0" smtClean="0">
                <a:latin typeface="휴먼모음T" pitchFamily="18" charset="-127"/>
                <a:ea typeface="휴먼모음T" pitchFamily="18" charset="-127"/>
              </a:rPr>
              <a:t>월 해임</a:t>
            </a:r>
            <a:r>
              <a:rPr lang="en-US" altLang="ko-KR" sz="1600" b="1" dirty="0" smtClean="0">
                <a:latin typeface="휴먼모음T" pitchFamily="18" charset="-127"/>
                <a:ea typeface="휴먼모음T" pitchFamily="18" charset="-127"/>
              </a:rPr>
              <a:t>), </a:t>
            </a:r>
            <a:r>
              <a:rPr lang="ko-KR" altLang="en-US" sz="1600" b="1" dirty="0" smtClean="0">
                <a:latin typeface="휴먼모음T" pitchFamily="18" charset="-127"/>
                <a:ea typeface="휴먼모음T" pitchFamily="18" charset="-127"/>
              </a:rPr>
              <a:t>김정은</a:t>
            </a:r>
            <a:r>
              <a:rPr lang="en-US" altLang="ko-KR" sz="1600" b="1" dirty="0" smtClean="0">
                <a:latin typeface="휴먼모음T" pitchFamily="18" charset="-127"/>
                <a:ea typeface="휴먼모음T" pitchFamily="18" charset="-127"/>
              </a:rPr>
              <a:t>,</a:t>
            </a:r>
          </a:p>
          <a:p>
            <a:r>
              <a:rPr lang="en-US" altLang="ko-KR" sz="1600" b="1" dirty="0" smtClean="0">
                <a:latin typeface="휴먼모음T" pitchFamily="18" charset="-127"/>
                <a:ea typeface="휴먼모음T" pitchFamily="18" charset="-127"/>
              </a:rPr>
              <a:t>   </a:t>
            </a:r>
            <a:r>
              <a:rPr lang="ko-KR" altLang="en-US" sz="1600" b="1" dirty="0" smtClean="0">
                <a:latin typeface="휴먼모음T" pitchFamily="18" charset="-127"/>
                <a:ea typeface="휴먼모음T" pitchFamily="18" charset="-127"/>
              </a:rPr>
              <a:t>최영림</a:t>
            </a:r>
            <a:r>
              <a:rPr lang="en-US" altLang="ko-KR" sz="1600" b="1" dirty="0" smtClean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600" b="1" dirty="0" smtClean="0">
                <a:latin typeface="휴먼모음T" pitchFamily="18" charset="-127"/>
                <a:ea typeface="휴먼모음T" pitchFamily="18" charset="-127"/>
              </a:rPr>
              <a:t>내각 총리</a:t>
            </a:r>
            <a:r>
              <a:rPr lang="en-US" altLang="ko-KR" sz="1600" b="1" dirty="0" smtClean="0">
                <a:latin typeface="휴먼모음T" pitchFamily="18" charset="-127"/>
                <a:ea typeface="휴먼모음T" pitchFamily="18" charset="-127"/>
              </a:rPr>
              <a:t>), (</a:t>
            </a:r>
            <a:r>
              <a:rPr lang="ko-KR" altLang="en-US" sz="1600" b="1" dirty="0" smtClean="0">
                <a:latin typeface="휴먼모음T" pitchFamily="18" charset="-127"/>
                <a:ea typeface="휴먼모음T" pitchFamily="18" charset="-127"/>
              </a:rPr>
              <a:t>얼굴 확인 불가</a:t>
            </a:r>
            <a:r>
              <a:rPr lang="en-US" altLang="ko-KR" sz="1600" b="1" dirty="0" smtClean="0">
                <a:latin typeface="휴먼모음T" pitchFamily="18" charset="-127"/>
                <a:ea typeface="휴먼모음T" pitchFamily="18" charset="-127"/>
              </a:rPr>
              <a:t>), </a:t>
            </a:r>
            <a:r>
              <a:rPr lang="ko-KR" altLang="en-US" sz="1600" b="1" dirty="0" smtClean="0">
                <a:latin typeface="휴먼모음T" pitchFamily="18" charset="-127"/>
                <a:ea typeface="휴먼모음T" pitchFamily="18" charset="-127"/>
              </a:rPr>
              <a:t>김경희</a:t>
            </a:r>
            <a:r>
              <a:rPr lang="en-US" altLang="ko-KR" sz="1600" b="1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1600" b="1" dirty="0" err="1" smtClean="0">
                <a:latin typeface="휴먼모음T" pitchFamily="18" charset="-127"/>
                <a:ea typeface="휴먼모음T" pitchFamily="18" charset="-127"/>
              </a:rPr>
              <a:t>당중앙위원회</a:t>
            </a:r>
            <a:r>
              <a:rPr lang="ko-KR" altLang="en-US" sz="1600" b="1" dirty="0" smtClean="0">
                <a:latin typeface="휴먼모음T" pitchFamily="18" charset="-127"/>
                <a:ea typeface="휴먼모음T" pitchFamily="18" charset="-127"/>
              </a:rPr>
              <a:t> 비서</a:t>
            </a:r>
            <a:r>
              <a:rPr lang="en-US" altLang="ko-KR" sz="1600" b="1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600" b="1" dirty="0" smtClean="0">
                <a:latin typeface="휴먼모음T" pitchFamily="18" charset="-127"/>
                <a:ea typeface="휴먼모음T" pitchFamily="18" charset="-127"/>
              </a:rPr>
              <a:t>김기남</a:t>
            </a:r>
            <a:r>
              <a:rPr lang="en-US" altLang="ko-KR" sz="1600" b="1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1600" b="1" dirty="0" err="1" smtClean="0">
                <a:latin typeface="휴먼모음T" pitchFamily="18" charset="-127"/>
                <a:ea typeface="휴먼모음T" pitchFamily="18" charset="-127"/>
              </a:rPr>
              <a:t>당중앙위원회</a:t>
            </a:r>
            <a:r>
              <a:rPr lang="ko-KR" altLang="en-US" sz="1600" b="1" dirty="0" smtClean="0">
                <a:latin typeface="휴먼모음T" pitchFamily="18" charset="-127"/>
                <a:ea typeface="휴먼모음T" pitchFamily="18" charset="-127"/>
              </a:rPr>
              <a:t> 비서</a:t>
            </a:r>
            <a:r>
              <a:rPr lang="en-US" altLang="ko-KR" sz="1600" b="1" dirty="0" smtClean="0">
                <a:latin typeface="휴먼모음T" pitchFamily="18" charset="-127"/>
                <a:ea typeface="휴먼모음T" pitchFamily="18" charset="-127"/>
              </a:rPr>
              <a:t> </a:t>
            </a:r>
            <a:endParaRPr lang="ko-KR" altLang="en-US" sz="1600" b="1" dirty="0" smtClean="0"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35841" name="Picture 1" descr="C:\Cheong01(2012)\07김정은 권력승계-파워 엘리트(이화동아시아포럼)120508\2제4차 당대표자회\2012-04-12-03 KCNA (11일 제4차 당대표자회 주석단_김영남.김기남.김경희.최영림.김정은.리영호.최룡해)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5" y="1052736"/>
            <a:ext cx="7562137" cy="489654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>
            <a:off x="323528" y="980728"/>
            <a:ext cx="8352928" cy="0"/>
          </a:xfrm>
          <a:prstGeom prst="line">
            <a:avLst/>
          </a:prstGeom>
          <a:noFill/>
          <a:ln w="952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sp>
        <p:nvSpPr>
          <p:cNvPr id="7" name="모서리가 둥근 직사각형 6"/>
          <p:cNvSpPr/>
          <p:nvPr/>
        </p:nvSpPr>
        <p:spPr>
          <a:xfrm>
            <a:off x="415009" y="1353762"/>
            <a:ext cx="8352928" cy="5027565"/>
          </a:xfrm>
          <a:prstGeom prst="roundRect">
            <a:avLst>
              <a:gd name="adj" fmla="val 5149"/>
            </a:avLst>
          </a:prstGeom>
          <a:solidFill>
            <a:schemeClr val="bg1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metal"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ko-KR" altLang="en-US" sz="2000" b="1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●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2012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2000" b="1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4</a:t>
            </a:r>
            <a:r>
              <a:rPr lang="ko-KR" altLang="en-US" sz="2000" b="1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월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13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일 개최된 최고인민회의 </a:t>
            </a:r>
            <a:r>
              <a:rPr lang="ko-KR" altLang="en-US" sz="2000" b="1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제</a:t>
            </a:r>
            <a:r>
              <a:rPr lang="en-US" altLang="ko-KR" sz="2000" b="1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12</a:t>
            </a:r>
            <a:r>
              <a:rPr lang="ko-KR" altLang="en-US" sz="2000" b="1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기 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제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5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차 회의에서 김정은은 김정일을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‘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공화국의 영원한 국방위원장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’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으로 추대하고 자신은 국가기구의 새로운 최고직책인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‘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국방위원회 제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1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위원장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’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직에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추대됨으로서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국가수반 직도 맡게 되었음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- 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당에서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총비서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직 대신 ‘제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1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비서’직을 신설해 취임한 것처럼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국가에서 국방위원회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위원장 직 대신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‘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제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1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위원장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’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직을 신설해 취임한 것임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- 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이로써 김정은은 국가수반 직까지 차지하게 되었고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동년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4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월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15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일 김일성의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100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회 생일을 기념해 진행한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열병식에서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첫 공개연설을 함으로써 그가 북한의 명실상부한 제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1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인자임을 대내외에 과시했음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</a:t>
            </a:r>
          </a:p>
        </p:txBody>
      </p:sp>
      <p:sp>
        <p:nvSpPr>
          <p:cNvPr id="8" name="모서리가 둥근 직사각형 7"/>
          <p:cNvSpPr/>
          <p:nvPr/>
        </p:nvSpPr>
        <p:spPr>
          <a:xfrm>
            <a:off x="208159" y="1031416"/>
            <a:ext cx="8766629" cy="5456294"/>
          </a:xfrm>
          <a:prstGeom prst="roundRect">
            <a:avLst>
              <a:gd name="adj" fmla="val 4365"/>
            </a:avLst>
          </a:prstGeom>
          <a:noFill/>
          <a:ln w="38100" cap="rnd"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L" pitchFamily="18" charset="-127"/>
              <a:ea typeface="08서울남산체 L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323528" y="418654"/>
            <a:ext cx="8568952" cy="634082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kumimoji="0" lang="en-US" altLang="ko-KR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6-3. </a:t>
            </a:r>
            <a:r>
              <a:rPr kumimoji="0" lang="ko-KR" altLang="en-US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최고인민회의 </a:t>
            </a:r>
            <a:r>
              <a:rPr kumimoji="0" lang="en-US" altLang="ko-KR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12</a:t>
            </a:r>
            <a:r>
              <a:rPr kumimoji="0" lang="ko-KR" altLang="en-US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기 </a:t>
            </a:r>
            <a:r>
              <a:rPr kumimoji="0" lang="en-US" altLang="ko-KR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5</a:t>
            </a:r>
            <a:r>
              <a:rPr kumimoji="0" lang="ko-KR" altLang="en-US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차 회의와 김정은의 </a:t>
            </a:r>
            <a:r>
              <a:rPr kumimoji="0" lang="ko-KR" altLang="en-US" sz="2400" b="1" dirty="0" err="1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국가수반직</a:t>
            </a:r>
            <a:r>
              <a:rPr kumimoji="0" lang="ko-KR" altLang="en-US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 추대</a:t>
            </a:r>
            <a:r>
              <a:rPr kumimoji="0" lang="en-US" altLang="ko-KR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endParaRPr kumimoji="0" lang="en-US" altLang="ko-KR" sz="2000" b="1" dirty="0">
              <a:solidFill>
                <a:sysClr val="window" lastClr="FFFFFF">
                  <a:lumMod val="50000"/>
                </a:sysClr>
              </a:solidFill>
              <a:latin typeface="휴먼모음T" pitchFamily="18" charset="-127"/>
              <a:ea typeface="휴먼모음T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584018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제목 1"/>
          <p:cNvSpPr txBox="1">
            <a:spLocks/>
          </p:cNvSpPr>
          <p:nvPr/>
        </p:nvSpPr>
        <p:spPr>
          <a:xfrm>
            <a:off x="323528" y="332656"/>
            <a:ext cx="8208912" cy="792088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>
              <a:buNone/>
            </a:pPr>
            <a:r>
              <a:rPr lang="en-US" altLang="ko-KR" sz="24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&lt;</a:t>
            </a:r>
            <a:r>
              <a:rPr lang="ko-KR" altLang="en-US" sz="24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사진</a:t>
            </a:r>
            <a:r>
              <a:rPr lang="en-US" altLang="ko-KR" sz="24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&gt; </a:t>
            </a:r>
            <a:r>
              <a:rPr lang="ko-KR" altLang="en-US" sz="24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최고인민회의 제</a:t>
            </a:r>
            <a:r>
              <a:rPr lang="en-US" altLang="ko-KR" sz="24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12</a:t>
            </a:r>
            <a:r>
              <a:rPr lang="ko-KR" altLang="en-US" sz="24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기 제</a:t>
            </a:r>
            <a:r>
              <a:rPr lang="en-US" altLang="ko-KR" sz="24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5</a:t>
            </a:r>
            <a:r>
              <a:rPr lang="ko-KR" altLang="en-US" sz="24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차 회의에서 </a:t>
            </a:r>
            <a:endParaRPr lang="en-US" altLang="ko-KR" sz="2400" dirty="0" smtClean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  <a:p>
            <a:pPr marL="0" indent="0" algn="l">
              <a:buNone/>
            </a:pPr>
            <a:r>
              <a:rPr lang="ko-KR" altLang="en-US" sz="24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     국방위원회 제</a:t>
            </a:r>
            <a:r>
              <a:rPr lang="en-US" altLang="ko-KR" sz="24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1</a:t>
            </a:r>
            <a:r>
              <a:rPr lang="ko-KR" altLang="en-US" sz="2400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위원장직에</a:t>
            </a:r>
            <a:r>
              <a:rPr lang="ko-KR" altLang="en-US" sz="24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추대된 김정은    </a:t>
            </a:r>
          </a:p>
        </p:txBody>
      </p:sp>
      <p:cxnSp>
        <p:nvCxnSpPr>
          <p:cNvPr id="16" name="직선 연결선 15"/>
          <p:cNvCxnSpPr/>
          <p:nvPr/>
        </p:nvCxnSpPr>
        <p:spPr>
          <a:xfrm>
            <a:off x="323528" y="1124744"/>
            <a:ext cx="8352928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39552" y="6114782"/>
            <a:ext cx="82089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latin typeface="휴먼모음T" pitchFamily="18" charset="-127"/>
                <a:ea typeface="휴먼모음T" pitchFamily="18" charset="-127"/>
              </a:rPr>
              <a:t>주</a:t>
            </a:r>
            <a:r>
              <a:rPr lang="en-US" altLang="ko-KR" sz="1600" b="1" dirty="0" smtClean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en-US" sz="1600" b="1" dirty="0" smtClean="0">
                <a:latin typeface="휴먼모음T" pitchFamily="18" charset="-127"/>
                <a:ea typeface="휴먼모음T" pitchFamily="18" charset="-127"/>
              </a:rPr>
              <a:t>김정은 우측의 차수는 </a:t>
            </a:r>
            <a:r>
              <a:rPr lang="ko-KR" altLang="en-US" sz="1600" b="1" dirty="0" err="1" smtClean="0">
                <a:latin typeface="휴먼모음T" pitchFamily="18" charset="-127"/>
                <a:ea typeface="휴먼모음T" pitchFamily="18" charset="-127"/>
              </a:rPr>
              <a:t>최룡해</a:t>
            </a:r>
            <a:r>
              <a:rPr lang="ko-KR" altLang="en-US" sz="1600" b="1" dirty="0" smtClean="0">
                <a:latin typeface="휴먼모음T" pitchFamily="18" charset="-127"/>
                <a:ea typeface="휴먼모음T" pitchFamily="18" charset="-127"/>
              </a:rPr>
              <a:t> 군 </a:t>
            </a:r>
            <a:r>
              <a:rPr lang="ko-KR" altLang="en-US" sz="1600" b="1" dirty="0" err="1" smtClean="0">
                <a:latin typeface="휴먼모음T" pitchFamily="18" charset="-127"/>
                <a:ea typeface="휴먼모음T" pitchFamily="18" charset="-127"/>
              </a:rPr>
              <a:t>총정치국장</a:t>
            </a:r>
            <a:r>
              <a:rPr lang="en-US" altLang="ko-KR" sz="1600" b="1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600" b="1" dirty="0" smtClean="0">
                <a:latin typeface="휴먼모음T" pitchFamily="18" charset="-127"/>
                <a:ea typeface="휴먼모음T" pitchFamily="18" charset="-127"/>
              </a:rPr>
              <a:t>좌측 인사는 김영남 최고인민회의 상임위원장</a:t>
            </a:r>
            <a:r>
              <a:rPr lang="en-US" altLang="ko-KR" sz="1600" b="1" dirty="0" smtClean="0">
                <a:latin typeface="휴먼모음T" pitchFamily="18" charset="-127"/>
                <a:ea typeface="휴먼모음T" pitchFamily="18" charset="-127"/>
              </a:rPr>
              <a:t>  </a:t>
            </a:r>
            <a:endParaRPr lang="ko-KR" altLang="en-US" sz="1600" b="1" dirty="0" smtClean="0"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93186" name="Picture 2" descr="C:\Cheong01(2012)\07김정은 권력승계-파워 엘리트(이화동아시아포럼)120508\3최고인민회의 12기 5차 회의\2012-04-14 KCNA-02 (13일 최고인민회의 제12기 재5차 회의에서 국방위 제1위원장에 추대된 김정은_최룡해)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446" y="1412776"/>
            <a:ext cx="8136002" cy="459809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48048" y="2492896"/>
            <a:ext cx="8095952" cy="646331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altLang="ko-KR" sz="3600" dirty="0">
                <a:ln>
                  <a:solidFill>
                    <a:schemeClr val="bg1">
                      <a:alpha val="16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휴먼모음T" pitchFamily="18" charset="-127"/>
                <a:ea typeface="휴먼모음T" pitchFamily="18" charset="-127"/>
              </a:rPr>
              <a:t>7</a:t>
            </a:r>
            <a:r>
              <a:rPr lang="en-US" altLang="ko-KR" sz="3600" dirty="0" smtClean="0">
                <a:ln>
                  <a:solidFill>
                    <a:schemeClr val="bg1">
                      <a:alpha val="16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휴먼모음T" pitchFamily="18" charset="-127"/>
                <a:ea typeface="휴먼모음T" pitchFamily="18" charset="-127"/>
              </a:rPr>
              <a:t>. </a:t>
            </a:r>
            <a:r>
              <a:rPr lang="ko-KR" altLang="en-US" sz="3600" dirty="0" smtClean="0">
                <a:ln>
                  <a:solidFill>
                    <a:schemeClr val="bg1">
                      <a:alpha val="16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휴먼모음T" pitchFamily="18" charset="-127"/>
                <a:ea typeface="휴먼모음T" pitchFamily="18" charset="-127"/>
              </a:rPr>
              <a:t>김정은 시대 북한의 파워 엘리트 변동 </a:t>
            </a:r>
            <a:endParaRPr lang="en-US" altLang="ko-KR" sz="3600" dirty="0">
              <a:ln>
                <a:solidFill>
                  <a:schemeClr val="bg1">
                    <a:alpha val="1600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636661" y="3284984"/>
            <a:ext cx="4507339" cy="45719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n>
                <a:solidFill>
                  <a:schemeClr val="bg1">
                    <a:alpha val="15000"/>
                  </a:schemeClr>
                </a:solidFill>
              </a:ln>
              <a:latin typeface="08서울남산체 B" pitchFamily="18" charset="-127"/>
              <a:ea typeface="08서울남산체 B" pitchFamily="18" charset="-127"/>
            </a:endParaRPr>
          </a:p>
        </p:txBody>
      </p:sp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087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323528" y="346646"/>
            <a:ext cx="8064896" cy="634082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kumimoji="0" lang="en-US" altLang="ko-KR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7-1-1. </a:t>
            </a:r>
            <a:r>
              <a:rPr kumimoji="0" lang="ko-KR" altLang="en-US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제</a:t>
            </a:r>
            <a:r>
              <a:rPr kumimoji="0" lang="en-US" altLang="ko-KR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4</a:t>
            </a:r>
            <a:r>
              <a:rPr kumimoji="0" lang="ko-KR" altLang="en-US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차 </a:t>
            </a:r>
            <a:r>
              <a:rPr kumimoji="0" lang="ko-KR" altLang="en-US" sz="2400" b="1" dirty="0" err="1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당대표자회와</a:t>
            </a:r>
            <a:r>
              <a:rPr kumimoji="0" lang="ko-KR" altLang="en-US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 김경희의 제</a:t>
            </a:r>
            <a:r>
              <a:rPr kumimoji="0" lang="en-US" altLang="ko-KR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2</a:t>
            </a:r>
            <a:r>
              <a:rPr kumimoji="0" lang="ko-KR" altLang="en-US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인자로의 부상 </a:t>
            </a:r>
            <a:r>
              <a:rPr kumimoji="0" lang="en-US" altLang="ko-KR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(1)</a:t>
            </a:r>
            <a:r>
              <a:rPr kumimoji="0" lang="ko-KR" altLang="en-US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  </a:t>
            </a:r>
            <a:endParaRPr kumimoji="0" lang="en-US" altLang="ko-KR" sz="2000" b="1" dirty="0">
              <a:solidFill>
                <a:sysClr val="window" lastClr="FFFFFF">
                  <a:lumMod val="50000"/>
                </a:sys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323528" y="836712"/>
            <a:ext cx="8352928" cy="0"/>
          </a:xfrm>
          <a:prstGeom prst="line">
            <a:avLst/>
          </a:prstGeom>
          <a:noFill/>
          <a:ln w="952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sp>
        <p:nvSpPr>
          <p:cNvPr id="6" name="모서리가 둥근 직사각형 5"/>
          <p:cNvSpPr/>
          <p:nvPr/>
        </p:nvSpPr>
        <p:spPr>
          <a:xfrm>
            <a:off x="2267744" y="836712"/>
            <a:ext cx="6480720" cy="5760640"/>
          </a:xfrm>
          <a:prstGeom prst="roundRect">
            <a:avLst>
              <a:gd name="adj" fmla="val 5149"/>
            </a:avLst>
          </a:prstGeom>
          <a:solidFill>
            <a:schemeClr val="bg1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metal"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Wingdings" pitchFamily="2" charset="2"/>
              <a:buChar char="l"/>
            </a:pP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김정일의 유서에 의하면 그의 유언을 집행하는 역할을 맡은 인물은 다름 아닌 그의 여동생 김경희임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  <a:p>
            <a:pPr marL="342900" indent="-342900" algn="just"/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- 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김경희는 김정일의 유언 집행 권한을 부여 받음으로써 북한 체제에서 김정은 다음 가는 영향력을 가지게 되었음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  <a:p>
            <a:pPr marL="342900" indent="-342900" algn="just"/>
            <a:endParaRPr lang="ko-KR" altLang="en-US" sz="2000" b="1" dirty="0" smtClean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  <a:p>
            <a:pPr marL="342900" indent="-342900" algn="just">
              <a:buFont typeface="Wingdings" pitchFamily="2" charset="2"/>
              <a:buChar char="l"/>
            </a:pP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2010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9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월 개최된 제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3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차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당대표자회에서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선출된 정치국 위원들 중에서 김경희의 이름은 제일 끝에 호명되었는데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제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4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차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당대표자회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이후 그의 이름은 정치국 상무위원들을 제외한 정치국 위원들 중 가장 먼저 호명됨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  <a:p>
            <a:pPr marL="342900" indent="-342900" algn="just"/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- 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김경희가 현재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당중앙위원회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비서들 중 가장 먼저 호명되고 있는 것은 그가 과거 김정일이 후계자 시절에 가졌던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‘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조직비서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’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의 지위를 가지고 비서국을 총괄적으로 지도하고 파워 엘리트 인사에 깊게 관여하고 있는 상황을 반영하는 것으로 판단됨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  <a:p>
            <a:pPr marL="342900" indent="-342900" algn="just"/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- 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김경희는 또한 김정남 등 이른바 김정일 ‘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로열패밀리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’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를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끝까지 돌보며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김정일의 모든 비자금을 관리하는 역할도 맡고 있음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</a:t>
            </a:r>
            <a:endParaRPr lang="ko-KR" altLang="en-US" sz="2000" b="1" dirty="0" smtClean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22532" name="Picture 4" descr="http://imgnews.naver.com/image/025/2011/08/01/htm_2011080101120920002010-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1268760"/>
            <a:ext cx="1651947" cy="2160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27310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323528" y="346646"/>
            <a:ext cx="8064896" cy="634082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kumimoji="0" lang="en-US" altLang="ko-KR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7-1-2. </a:t>
            </a:r>
            <a:r>
              <a:rPr kumimoji="0" lang="ko-KR" altLang="en-US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제</a:t>
            </a:r>
            <a:r>
              <a:rPr kumimoji="0" lang="en-US" altLang="ko-KR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4</a:t>
            </a:r>
            <a:r>
              <a:rPr kumimoji="0" lang="ko-KR" altLang="en-US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차 </a:t>
            </a:r>
            <a:r>
              <a:rPr kumimoji="0" lang="ko-KR" altLang="en-US" sz="2400" b="1" dirty="0" err="1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당대표자회</a:t>
            </a:r>
            <a:r>
              <a:rPr kumimoji="0" lang="ko-KR" altLang="en-US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 이후 김경희의 건강상태와 위상   </a:t>
            </a:r>
            <a:endParaRPr kumimoji="0" lang="en-US" altLang="ko-KR" sz="2000" b="1" dirty="0">
              <a:solidFill>
                <a:sysClr val="window" lastClr="FFFFFF">
                  <a:lumMod val="50000"/>
                </a:sys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323528" y="836712"/>
            <a:ext cx="8352928" cy="0"/>
          </a:xfrm>
          <a:prstGeom prst="line">
            <a:avLst/>
          </a:prstGeom>
          <a:noFill/>
          <a:ln w="952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sp>
        <p:nvSpPr>
          <p:cNvPr id="6" name="모서리가 둥근 직사각형 5"/>
          <p:cNvSpPr/>
          <p:nvPr/>
        </p:nvSpPr>
        <p:spPr>
          <a:xfrm>
            <a:off x="467544" y="1052736"/>
            <a:ext cx="8424936" cy="5760640"/>
          </a:xfrm>
          <a:prstGeom prst="roundRect">
            <a:avLst>
              <a:gd name="adj" fmla="val 5149"/>
            </a:avLst>
          </a:prstGeom>
          <a:solidFill>
            <a:schemeClr val="bg1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metal"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Wingdings" pitchFamily="2" charset="2"/>
              <a:buChar char="l"/>
            </a:pP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김경희 비서의 건강상태는 매우 불안정한 것으로 알려지고 있음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  <a:p>
            <a:pPr marL="342900" indent="-342900" algn="just"/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-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김경의는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2012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4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월 개최된 최고인민회의 제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12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기 제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5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차 회의에서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주석단에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자리했으나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동년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9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월 개최된 최고인민회의 제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12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기 제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6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차 회의에는 불참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marL="342900" indent="-342900" algn="just"/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- 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북한의 당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·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국가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·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군대의 핵심 엘리트들이 총출동하는 행사에 김경희가 건강 악화 이외의 이유로 불참한다는 것은 생각하기 어려움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marL="342900" indent="-342900" algn="just"/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- 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김 비서는 당뇨병으로 업무를 볼 수 없을 정도로 건강이 악화되어 싱가포르 병원에서 치료를 받은 후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2012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10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월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4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일 베이징에서 고려항공편으로 귀국함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  <a:p>
            <a:pPr marL="342900" indent="-342900" algn="just"/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- 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최근 일각에서는 김경희가 혼수상태에 빠졌다고 주장하고 있으나 김경희는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2013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3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월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18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일 개최된 전국경공업대회에 참석해 대회 참석자들과 사진을 찍음으로써 이 같은 주장을 일축함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  <a:p>
            <a:pPr marL="342900" indent="-342900" algn="just"/>
            <a:endParaRPr lang="ko-KR" altLang="en-US" sz="2000" b="1" dirty="0" smtClean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  <a:p>
            <a:pPr marL="342900" indent="-342900" algn="just">
              <a:buFont typeface="Wingdings" pitchFamily="2" charset="2"/>
              <a:buChar char="l"/>
            </a:pP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2012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11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월부터 각종 행사에서 장성택이 김경희보다 먼저 호명되고 있는 것은 김경희가 자신의 불안정한 건강상태 때문에 김정은에 대한 장성택의 후견인 지위를 높여주고 있는 것으로 판단됨</a:t>
            </a:r>
            <a:endParaRPr lang="en-US" altLang="ko-KR" sz="2000" b="1" dirty="0" smtClean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  <a:p>
            <a:pPr marL="342900" indent="-342900" algn="just"/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- 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김경희가 갑자기 사망하면 그가 맡고 있는 비자금 관리는 김정일의 장녀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김설송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김정은의 부인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리설주와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여동생 김여정 등이 맡게 될 것으로 예상됨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927310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323528" y="418654"/>
            <a:ext cx="8064896" cy="634082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kumimoji="0" lang="en-US" altLang="ko-KR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7-2-1. </a:t>
            </a:r>
            <a:r>
              <a:rPr kumimoji="0" lang="ko-KR" altLang="en-US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제</a:t>
            </a:r>
            <a:r>
              <a:rPr kumimoji="0" lang="en-US" altLang="ko-KR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4</a:t>
            </a:r>
            <a:r>
              <a:rPr kumimoji="0" lang="ko-KR" altLang="en-US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차 </a:t>
            </a:r>
            <a:r>
              <a:rPr kumimoji="0" lang="ko-KR" altLang="en-US" sz="2400" b="1" dirty="0" err="1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당대표자회와</a:t>
            </a:r>
            <a:r>
              <a:rPr kumimoji="0" lang="ko-KR" altLang="en-US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 장성택의 위상 강화  </a:t>
            </a:r>
            <a:endParaRPr kumimoji="0" lang="en-US" altLang="ko-KR" sz="2000" b="1" dirty="0">
              <a:solidFill>
                <a:sysClr val="window" lastClr="FFFFFF">
                  <a:lumMod val="50000"/>
                </a:sys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323528" y="980728"/>
            <a:ext cx="8352928" cy="0"/>
          </a:xfrm>
          <a:prstGeom prst="line">
            <a:avLst/>
          </a:prstGeom>
          <a:noFill/>
          <a:ln w="952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pic>
        <p:nvPicPr>
          <p:cNvPr id="6" name="_x76942352" descr="EMB00000d7034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1412776"/>
            <a:ext cx="1944216" cy="249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모서리가 둥근 직사각형 6"/>
          <p:cNvSpPr/>
          <p:nvPr/>
        </p:nvSpPr>
        <p:spPr>
          <a:xfrm>
            <a:off x="2555776" y="1268760"/>
            <a:ext cx="6192688" cy="5400600"/>
          </a:xfrm>
          <a:prstGeom prst="roundRect">
            <a:avLst>
              <a:gd name="adj" fmla="val 5149"/>
            </a:avLst>
          </a:prstGeom>
          <a:solidFill>
            <a:schemeClr val="bg1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metal"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Wingdings" pitchFamily="2" charset="2"/>
              <a:buChar char="§"/>
            </a:pP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제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3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차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당대표자회에서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정치국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후보위원직에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선출된 장성택은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제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4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차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당대표자회에서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정치국 위원으로 승진함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  <a:p>
            <a:pPr marL="342900" indent="-342900" algn="just"/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- 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장성택의 이름은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당중앙위원회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정치국에서 김경희와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김정각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인민무력부장 바로 다음에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즉 </a:t>
            </a:r>
            <a:r>
              <a:rPr lang="ko-KR" altLang="en-US" sz="2000" b="1" dirty="0" smtClean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정치국 상무위원들을 제외한 위원들 중에서는 세 번째로 호명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됨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marL="342900" indent="-342900" algn="just"/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- 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국방위원회에서 장성택 부위원장의 이름은 과거에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오극렬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부위원장 다음에 호명되었으나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, 4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월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13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일 개최된 최고인민회의 제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12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기 제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5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차 회의에서 발표된 국방위원회 구성원 명단에서 장성택의 이름은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오극렬보다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먼저 호명됨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  <a:p>
            <a:pPr marL="342900" indent="-342900" algn="just"/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- 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장성택은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2012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년 북한의 파워 엘리트 중 김정은의 공개활동에 가장 많이 동행하여 김정은의 가장 편안한 국정의논 상대임이 확인되고 있음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marL="342900" indent="-342900" algn="just"/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- 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장성택은 북한과 중국 간의 전략적 경협 사업인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라선특구와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황금평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특구의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북한 책임자도 맡고 있음</a:t>
            </a:r>
          </a:p>
        </p:txBody>
      </p:sp>
    </p:spTree>
    <p:extLst>
      <p:ext uri="{BB962C8B-B14F-4D97-AF65-F5344CB8AC3E}">
        <p14:creationId xmlns:p14="http://schemas.microsoft.com/office/powerpoint/2010/main" val="9927310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043608" y="2544833"/>
            <a:ext cx="8083387" cy="1200329"/>
          </a:xfrm>
          <a:prstGeom prst="rect">
            <a:avLst/>
          </a:prstGeom>
          <a:solidFill>
            <a:srgbClr val="1F497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0" i="0" u="none" strike="noStrike" kern="0" cap="none" spc="0" normalizeH="0" baseline="0" noProof="0" dirty="0" smtClean="0">
                <a:ln>
                  <a:solidFill>
                    <a:sysClr val="window" lastClr="FFFFFF">
                      <a:alpha val="16000"/>
                    </a:sysClr>
                  </a:solidFill>
                </a:ln>
                <a:solidFill>
                  <a:sysClr val="window" lastClr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휴먼모음T" pitchFamily="18" charset="-127"/>
                <a:ea typeface="휴먼모음T" pitchFamily="18" charset="-127"/>
              </a:rPr>
              <a:t> </a:t>
            </a:r>
            <a:r>
              <a:rPr kumimoji="0" lang="en-US" altLang="ko-KR" sz="3600" kern="0" dirty="0" smtClean="0">
                <a:ln>
                  <a:solidFill>
                    <a:sysClr val="window" lastClr="FFFFFF">
                      <a:alpha val="16000"/>
                    </a:sysClr>
                  </a:solidFill>
                </a:ln>
                <a:solidFill>
                  <a:sysClr val="window" lastClr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휴먼모음T" pitchFamily="18" charset="-127"/>
                <a:ea typeface="휴먼모음T" pitchFamily="18" charset="-127"/>
              </a:rPr>
              <a:t>2</a:t>
            </a:r>
            <a:r>
              <a:rPr kumimoji="0" lang="en-US" altLang="ko-KR" sz="3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95000"/>
                  </a:sys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rPr>
              <a:t>. </a:t>
            </a:r>
            <a:r>
              <a:rPr kumimoji="0" lang="ko-KR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95000"/>
                  </a:sys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rPr>
              <a:t>북한 후계문제를 둘러싼 혼란의 배경과 북한의 </a:t>
            </a:r>
            <a:r>
              <a:rPr kumimoji="0" lang="ko-KR" altLang="en-US" sz="3600" kern="0" dirty="0" smtClean="0">
                <a:solidFill>
                  <a:sysClr val="window" lastClr="FFFFFF">
                    <a:lumMod val="95000"/>
                  </a:sysClr>
                </a:solidFill>
                <a:latin typeface="휴먼모음T" pitchFamily="18" charset="-127"/>
                <a:ea typeface="휴먼모음T" pitchFamily="18" charset="-127"/>
              </a:rPr>
              <a:t>후계자론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4601165" y="3789040"/>
            <a:ext cx="4507339" cy="45719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solidFill>
                  <a:sysClr val="window" lastClr="FFFFFF">
                    <a:alpha val="15000"/>
                  </a:sysClr>
                </a:solidFill>
              </a:ln>
              <a:solidFill>
                <a:sysClr val="window" lastClr="FFFFFF"/>
              </a:solidFill>
              <a:effectLst/>
              <a:uLnTx/>
              <a:uFillTx/>
              <a:latin typeface="휴먼모음T" pitchFamily="18" charset="-127"/>
              <a:ea typeface="휴먼모음T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01229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323528" y="418654"/>
            <a:ext cx="8064896" cy="634082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kumimoji="0" lang="en-US" altLang="ko-KR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7-2-2. </a:t>
            </a:r>
            <a:r>
              <a:rPr kumimoji="0" lang="ko-KR" altLang="en-US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제</a:t>
            </a:r>
            <a:r>
              <a:rPr kumimoji="0" lang="en-US" altLang="ko-KR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4</a:t>
            </a:r>
            <a:r>
              <a:rPr kumimoji="0" lang="ko-KR" altLang="en-US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차 </a:t>
            </a:r>
            <a:r>
              <a:rPr kumimoji="0" lang="ko-KR" altLang="en-US" sz="2400" b="1" dirty="0" err="1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당대표자회</a:t>
            </a:r>
            <a:r>
              <a:rPr kumimoji="0" lang="ko-KR" altLang="en-US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 이후 장성택의 지위 상승과 그 한계  </a:t>
            </a:r>
            <a:endParaRPr kumimoji="0" lang="en-US" altLang="ko-KR" sz="2000" b="1" dirty="0">
              <a:solidFill>
                <a:sysClr val="window" lastClr="FFFFFF">
                  <a:lumMod val="50000"/>
                </a:sys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323528" y="980728"/>
            <a:ext cx="8352928" cy="0"/>
          </a:xfrm>
          <a:prstGeom prst="line">
            <a:avLst/>
          </a:prstGeom>
          <a:noFill/>
          <a:ln w="952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sp>
        <p:nvSpPr>
          <p:cNvPr id="7" name="모서리가 둥근 직사각형 6"/>
          <p:cNvSpPr/>
          <p:nvPr/>
        </p:nvSpPr>
        <p:spPr>
          <a:xfrm>
            <a:off x="1043608" y="1268760"/>
            <a:ext cx="7704856" cy="5400600"/>
          </a:xfrm>
          <a:prstGeom prst="roundRect">
            <a:avLst>
              <a:gd name="adj" fmla="val 5149"/>
            </a:avLst>
          </a:prstGeom>
          <a:solidFill>
            <a:schemeClr val="bg1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metal"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Wingdings" pitchFamily="2" charset="2"/>
              <a:buChar char="§"/>
            </a:pP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장성택은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2012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11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월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4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일 개최된 당중앙위원회 정치국 확대회의에서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‘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국가체육지도위원장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’ 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직에 임명되어 그 위상이 더욱 높아짐</a:t>
            </a:r>
            <a:endParaRPr lang="en-US" altLang="ko-KR" sz="2000" b="1" dirty="0" smtClean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  <a:p>
            <a:pPr marL="342900" indent="-342900" algn="just"/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- 2012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11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월부터 장성택의 이름은 현영철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총참모장과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김경희 비서 그리고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김격식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인민무력부장보다 먼저 호명되어 위상이 더욱 높아짐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marL="342900" indent="-342900" algn="just"/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-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당중앙위원회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정치국에서 </a:t>
            </a:r>
            <a:r>
              <a:rPr lang="ko-KR" altLang="en-US" sz="2000" b="1" dirty="0" smtClean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정치국 상무위원들을 제외한 위원들 중에서는 제일 먼저 호명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됨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marL="342900" indent="-342900" algn="just"/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- 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그러나 장성택은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2013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1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월 하순 개최되어 핵실험을 결정한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‘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국가안전 및 대외부문 일군협의회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’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에는 참석하지 못해 그가 안보정책결정에는 관여하지 못하고 있음이 확인됨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marL="342900" indent="-342900" algn="just"/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- 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장성택은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2013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2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월 초 개최된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당중앙군사위원회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확대회의에는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최룡해와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함께 제일 앞줄의 가운데 자리에 앉아 군사정책 집행과 관련해서는 국방위원회 부위원장으로서 중요한 역할을 수행하고 있음이 드러남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marL="342900" indent="-342900" algn="just"/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- 2012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년에만 해도 장성택은 파워 엘리트 중 김정은의 공개활동에 가장 많이 그리고 빈번하게 수행했으나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, 2013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년에 들어 장성택의 수행횟수가 현저하게 줄어 들음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marL="342900" indent="-342900" algn="just"/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- 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이는 장성택에 대한 김정은의 의존도가 많이 줄어들었음을 시사함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927310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323528" y="418654"/>
            <a:ext cx="8640960" cy="634082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kumimoji="0" lang="en-US" altLang="ko-KR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7-3. </a:t>
            </a:r>
            <a:r>
              <a:rPr kumimoji="0" lang="ko-KR" altLang="en-US" sz="2400" b="1" dirty="0" err="1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최룡해의</a:t>
            </a:r>
            <a:r>
              <a:rPr kumimoji="0" lang="ko-KR" altLang="en-US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 군 </a:t>
            </a:r>
            <a:r>
              <a:rPr kumimoji="0" lang="ko-KR" altLang="en-US" sz="2400" b="1" dirty="0" err="1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총정치국장</a:t>
            </a:r>
            <a:r>
              <a:rPr kumimoji="0" lang="ko-KR" altLang="en-US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 임명과 군부 </a:t>
            </a:r>
            <a:r>
              <a:rPr kumimoji="0" lang="en-US" altLang="ko-KR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1</a:t>
            </a:r>
            <a:r>
              <a:rPr kumimoji="0" lang="ko-KR" altLang="en-US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인자로의 부상  </a:t>
            </a:r>
            <a:endParaRPr kumimoji="0" lang="en-US" altLang="ko-KR" sz="2000" b="1" dirty="0">
              <a:solidFill>
                <a:sysClr val="window" lastClr="FFFFFF">
                  <a:lumMod val="50000"/>
                </a:sys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323528" y="980728"/>
            <a:ext cx="8352928" cy="0"/>
          </a:xfrm>
          <a:prstGeom prst="line">
            <a:avLst/>
          </a:prstGeom>
          <a:noFill/>
          <a:ln w="952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4577" name="_x69839712" descr="EMB00000850094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1412776"/>
            <a:ext cx="1968969" cy="2520280"/>
          </a:xfrm>
          <a:prstGeom prst="rect">
            <a:avLst/>
          </a:prstGeom>
          <a:noFill/>
        </p:spPr>
      </p:pic>
      <p:sp>
        <p:nvSpPr>
          <p:cNvPr id="8" name="모서리가 둥근 직사각형 7"/>
          <p:cNvSpPr/>
          <p:nvPr/>
        </p:nvSpPr>
        <p:spPr>
          <a:xfrm>
            <a:off x="2627784" y="1124744"/>
            <a:ext cx="6264695" cy="5544616"/>
          </a:xfrm>
          <a:prstGeom prst="roundRect">
            <a:avLst>
              <a:gd name="adj" fmla="val 5149"/>
            </a:avLst>
          </a:prstGeom>
          <a:solidFill>
            <a:schemeClr val="bg1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metal"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Wingdings" pitchFamily="2" charset="2"/>
              <a:buChar char="§"/>
            </a:pP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최룡해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근로단체 담당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당중앙위원회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비서는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2012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4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월 군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총정치국장에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임명된 후 제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4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차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당대표자회에서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정치국 후보위원에서 상무위원으로 초고속 승진을 했고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정치국 상무위원 중에서도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리영호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군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총참모장보다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높은 서열을 차지하게 됨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  <a:p>
            <a:pPr marL="342900" indent="-342900" algn="just"/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-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최룡해는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제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4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차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당대표자회에서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최고군사지도기관인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당중앙군사위원회의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부위원장직에도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임명됨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  <a:p>
            <a:pPr marL="342900" indent="-342900" algn="just"/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-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최룡해가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2010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9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월 제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3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차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당대표자회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직전 김경희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김정은과 함께 대장의 칭호를 받은 사실은 그가 김정일 사후 김정은을 보좌하도록 오래 전부터 주도 면밀하게 키워진 인물임을 시사함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marL="342900" indent="-342900" algn="just"/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-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최룡해는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군부에서 부친인 최현 전 인민무력부장의 후광을 누리고 있음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endParaRPr lang="en-US" altLang="ko-KR" sz="2000" b="1" dirty="0" smtClean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  <a:p>
            <a:pPr marL="342900" indent="-342900" algn="just"/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- 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당 엘리트 출신인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최룡해가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군부의 제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1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인자 직책인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총정치국장에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임명됨으로써 전통적인 군부의 영향력은 상대적으로 약화되고 군대에 대한 당의 장악력은 더욱 높아짐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27310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>
            <a:off x="475928" y="1133128"/>
            <a:ext cx="8352928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>
          <a:xfrm>
            <a:off x="475928" y="1133128"/>
            <a:ext cx="8352928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제목 1"/>
          <p:cNvSpPr txBox="1">
            <a:spLocks/>
          </p:cNvSpPr>
          <p:nvPr/>
        </p:nvSpPr>
        <p:spPr>
          <a:xfrm>
            <a:off x="475928" y="571054"/>
            <a:ext cx="8488560" cy="634082"/>
          </a:xfrm>
          <a:prstGeom prst="rect">
            <a:avLst/>
          </a:prstGeom>
        </p:spPr>
        <p:txBody>
          <a:bodyPr lIns="72000" rIns="72000"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kumimoji="0" lang="en-US" altLang="ko-KR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7-4. </a:t>
            </a:r>
            <a:r>
              <a:rPr kumimoji="0" lang="ko-KR" altLang="en-US" sz="2400" b="1" dirty="0" err="1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리영호</a:t>
            </a:r>
            <a:r>
              <a:rPr kumimoji="0" lang="ko-KR" altLang="en-US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kumimoji="0" lang="ko-KR" altLang="en-US" sz="2400" b="1" dirty="0" err="1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총참모장의</a:t>
            </a:r>
            <a:r>
              <a:rPr kumimoji="0" lang="ko-KR" altLang="en-US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 위상 하락 및 실각 </a:t>
            </a:r>
            <a:endParaRPr kumimoji="0" lang="en-US" altLang="ko-KR" sz="2000" b="1" dirty="0" smtClean="0">
              <a:solidFill>
                <a:sysClr val="window" lastClr="FFFFFF">
                  <a:lumMod val="50000"/>
                </a:sysClr>
              </a:solidFill>
              <a:latin typeface="휴먼모음T" pitchFamily="18" charset="-127"/>
              <a:ea typeface="휴먼모음T" pitchFamily="18" charset="-127"/>
            </a:endParaRPr>
          </a:p>
          <a:p>
            <a:pPr marL="0" indent="0" algn="l">
              <a:buNone/>
            </a:pPr>
            <a:r>
              <a:rPr lang="ko-KR" altLang="en-US" sz="13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 </a:t>
            </a:r>
          </a:p>
          <a:p>
            <a:pPr marL="0" indent="0" algn="l">
              <a:buNone/>
            </a:pPr>
            <a:endParaRPr lang="en-US" altLang="ko-KR" sz="1200" spc="-150" dirty="0" smtClean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 marL="0" indent="0" algn="l">
              <a:buNone/>
            </a:pPr>
            <a:endParaRPr lang="ko-KR" altLang="en-US" sz="1200" spc="-150" dirty="0" smtClean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 marL="0" indent="0" algn="l">
              <a:buNone/>
            </a:pPr>
            <a:endParaRPr lang="ko-KR" altLang="en-US" sz="1500" spc="-150" dirty="0" smtClean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 marL="0" indent="0" algn="l">
              <a:buNone/>
            </a:pPr>
            <a:endParaRPr lang="ko-KR" altLang="en-US" sz="1500" spc="-150" dirty="0" smtClean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 marL="0" indent="0" algn="l">
              <a:buNone/>
            </a:pPr>
            <a:endParaRPr lang="ko-KR" altLang="en-US" sz="1500" dirty="0" smtClean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 marL="0" indent="0" algn="l">
              <a:buNone/>
            </a:pPr>
            <a:endParaRPr lang="ko-KR" altLang="en-US" sz="2400" dirty="0" smtClean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17" name="_x73225448" descr="EMB000005301d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5381" y="1412776"/>
            <a:ext cx="1920355" cy="2505755"/>
          </a:xfrm>
          <a:prstGeom prst="rect">
            <a:avLst/>
          </a:prstGeom>
          <a:noFill/>
        </p:spPr>
      </p:pic>
      <p:sp>
        <p:nvSpPr>
          <p:cNvPr id="18" name="모서리가 둥근 직사각형 17"/>
          <p:cNvSpPr/>
          <p:nvPr/>
        </p:nvSpPr>
        <p:spPr>
          <a:xfrm>
            <a:off x="2555776" y="1268760"/>
            <a:ext cx="6336704" cy="5400600"/>
          </a:xfrm>
          <a:prstGeom prst="roundRect">
            <a:avLst>
              <a:gd name="adj" fmla="val 5149"/>
            </a:avLst>
          </a:prstGeom>
          <a:solidFill>
            <a:schemeClr val="bg1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metal"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rIns="54000" rtlCol="0" anchor="ctr"/>
          <a:lstStyle/>
          <a:p>
            <a:pPr algn="just">
              <a:buFontTx/>
              <a:buChar char="-"/>
            </a:pP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2009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2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월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총참모장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직에 임명된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리영호는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군대에 대한 김정은의 명령지휘체계 수립을 지원하면서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2010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9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월  제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3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차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당대표자회에서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당중앙위원회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정치국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상무위원직과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당중앙군사위원회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부위원장직에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임명되어 군부 엘리트 중 사실상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1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인자 지위에 오르게 되었음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algn="just">
              <a:lnSpc>
                <a:spcPts val="2400"/>
              </a:lnSpc>
              <a:buFontTx/>
              <a:buChar char="-"/>
            </a:pP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그러나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2012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년 제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4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차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당대표자회를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계기로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최룡해가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공석중이던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군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총정치국장에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임명되면서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,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리영호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총참모장은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군부의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1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인자에서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2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인자로 지위로 낮아지게 되었으며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, 7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월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15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일 당중앙위원회 정치국 회의에서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‘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신병관계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’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로 모든 직무에서 해임됨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endParaRPr lang="en-US" altLang="ko-KR" sz="2000" b="1" dirty="0" smtClean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just">
              <a:lnSpc>
                <a:spcPts val="2400"/>
              </a:lnSpc>
              <a:buFontTx/>
              <a:buChar char="-"/>
            </a:pP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리영호는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경제활동의 주도권을 군부에서 내각으로 이관하는데 반발하다가 해임된 것으로 알려지고 있음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algn="just">
              <a:lnSpc>
                <a:spcPts val="2400"/>
              </a:lnSpc>
              <a:buFontTx/>
              <a:buChar char="-"/>
            </a:pP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2012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7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월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리영호의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해임으로 군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총정치국장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총참모장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인민무력부장이라는 군부의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3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대 핵심 요직 책임자가 모두 전임자보다 젊은 인물들로 교체됨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algn="just">
              <a:lnSpc>
                <a:spcPts val="2400"/>
              </a:lnSpc>
              <a:buFontTx/>
              <a:buChar char="-"/>
            </a:pP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리영호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총참모장의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후임자로 군부에서 영향력이 약한 현영철이 임명됨으로써 군대에 대한 당의 장악력이 더욱 강화됨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>
            <a:off x="475928" y="1133128"/>
            <a:ext cx="8352928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>
          <a:xfrm>
            <a:off x="475928" y="1133128"/>
            <a:ext cx="8352928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제목 1"/>
          <p:cNvSpPr txBox="1">
            <a:spLocks/>
          </p:cNvSpPr>
          <p:nvPr/>
        </p:nvSpPr>
        <p:spPr>
          <a:xfrm>
            <a:off x="475928" y="571054"/>
            <a:ext cx="8488560" cy="634082"/>
          </a:xfrm>
          <a:prstGeom prst="rect">
            <a:avLst/>
          </a:prstGeom>
        </p:spPr>
        <p:txBody>
          <a:bodyPr lIns="72000" rIns="72000"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kumimoji="0" lang="en-US" altLang="ko-KR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7-5. </a:t>
            </a:r>
            <a:r>
              <a:rPr kumimoji="0" lang="ko-KR" altLang="en-US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현영철 신임 </a:t>
            </a:r>
            <a:r>
              <a:rPr kumimoji="0" lang="ko-KR" altLang="en-US" sz="2400" b="1" dirty="0" err="1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총참모장의</a:t>
            </a:r>
            <a:r>
              <a:rPr kumimoji="0" lang="ko-KR" altLang="en-US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 군부 </a:t>
            </a:r>
            <a:r>
              <a:rPr kumimoji="0" lang="en-US" altLang="ko-KR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2</a:t>
            </a:r>
            <a:r>
              <a:rPr kumimoji="0" lang="ko-KR" altLang="en-US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인자로의 급부상</a:t>
            </a:r>
            <a:r>
              <a:rPr kumimoji="0" lang="ko-KR" altLang="en-US" sz="2400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   </a:t>
            </a:r>
            <a:endParaRPr kumimoji="0" lang="en-US" altLang="ko-KR" sz="2000" dirty="0" smtClean="0">
              <a:solidFill>
                <a:sysClr val="window" lastClr="FFFFFF">
                  <a:lumMod val="50000"/>
                </a:sysClr>
              </a:solidFill>
              <a:latin typeface="휴먼모음T" pitchFamily="18" charset="-127"/>
              <a:ea typeface="휴먼모음T" pitchFamily="18" charset="-127"/>
            </a:endParaRPr>
          </a:p>
          <a:p>
            <a:pPr marL="0" indent="0" algn="l">
              <a:buNone/>
            </a:pPr>
            <a:r>
              <a:rPr lang="ko-KR" altLang="en-US" sz="13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 </a:t>
            </a:r>
          </a:p>
          <a:p>
            <a:pPr marL="0" indent="0" algn="l">
              <a:buNone/>
            </a:pPr>
            <a:endParaRPr lang="en-US" altLang="ko-KR" sz="1200" spc="-150" dirty="0" smtClean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 marL="0" indent="0" algn="l">
              <a:buNone/>
            </a:pPr>
            <a:endParaRPr lang="ko-KR" altLang="en-US" sz="1200" spc="-150" dirty="0" smtClean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 marL="0" indent="0" algn="l">
              <a:buNone/>
            </a:pPr>
            <a:endParaRPr lang="ko-KR" altLang="en-US" sz="1500" spc="-150" dirty="0" smtClean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 marL="0" indent="0" algn="l">
              <a:buNone/>
            </a:pPr>
            <a:endParaRPr lang="ko-KR" altLang="en-US" sz="1500" spc="-150" dirty="0" smtClean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 marL="0" indent="0" algn="l">
              <a:buNone/>
            </a:pPr>
            <a:endParaRPr lang="ko-KR" altLang="en-US" sz="1500" dirty="0" smtClean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 marL="0" indent="0" algn="l">
              <a:buNone/>
            </a:pPr>
            <a:endParaRPr lang="ko-KR" altLang="en-US" sz="2400" dirty="0" smtClean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2483768" y="1268760"/>
            <a:ext cx="6336704" cy="5184576"/>
          </a:xfrm>
          <a:prstGeom prst="roundRect">
            <a:avLst>
              <a:gd name="adj" fmla="val 5149"/>
            </a:avLst>
          </a:prstGeom>
          <a:solidFill>
            <a:schemeClr val="bg1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metal"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rIns="54000" rtlCol="0" anchor="ctr"/>
          <a:lstStyle/>
          <a:p>
            <a:pPr algn="just">
              <a:buFontTx/>
              <a:buChar char="-"/>
            </a:pPr>
            <a:r>
              <a:rPr lang="ko-KR" altLang="en-US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북한은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리영호를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총참모장직에서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해임한 바로 다음 날인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7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월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16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일 평안북도와 자강도 지역을 방어하고 이 지역의 군수공장들을 엄호하는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8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군단장 현영철 대장에게 차수 칭호를 수여하는 결정을 채택했음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algn="just">
              <a:buFontTx/>
              <a:buChar char="-"/>
            </a:pP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그리고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7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월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18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일자 조선중앙통신을 통해 현영철을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총참모장으로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소개하기 시작했고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, 7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월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19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일에는 김정은의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원수직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추대 평양시경축대회에서 현영철을 김영남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최영림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최룡해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당중앙위원회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정치국 상무위원 다음에 그리고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김정각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정치국 위원 바로 앞에 호명함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  <a:p>
            <a:pPr algn="just">
              <a:buFontTx/>
              <a:buChar char="-"/>
            </a:pP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조선중앙통신은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7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월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26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일 현영철의 직책을 ‘당중앙군사위원회 부위원장’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으로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소개함으로써 그가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리영호가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가지고 있었던 이 직책도 승계했음을 보여주었음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endParaRPr lang="en-US" altLang="ko-KR" sz="2000" b="1" dirty="0" smtClean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just">
              <a:buFontTx/>
              <a:buChar char="-"/>
            </a:pP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북한이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최룡해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총정치국장보다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젊고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정치력도 약한 현영철을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총참모장직에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임명함으로써 군 지휘관들에 대한 당의 통제가 더욱 강화됨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</a:t>
            </a:r>
          </a:p>
        </p:txBody>
      </p:sp>
      <p:pic>
        <p:nvPicPr>
          <p:cNvPr id="1026" name="Picture 2" descr="D:\Cheong03(PowerElite)\6최룡해.현영철.김정각.현철해\현영철 총참모장 사진(연합뉴스 2012-07-20)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1" y="1484784"/>
            <a:ext cx="1754115" cy="230425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>
            <a:off x="323528" y="980728"/>
            <a:ext cx="8352928" cy="0"/>
          </a:xfrm>
          <a:prstGeom prst="line">
            <a:avLst/>
          </a:prstGeom>
          <a:noFill/>
          <a:ln w="952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sp>
        <p:nvSpPr>
          <p:cNvPr id="7" name="모서리가 둥근 직사각형 6"/>
          <p:cNvSpPr/>
          <p:nvPr/>
        </p:nvSpPr>
        <p:spPr>
          <a:xfrm>
            <a:off x="2411760" y="1196752"/>
            <a:ext cx="6372200" cy="5400600"/>
          </a:xfrm>
          <a:prstGeom prst="roundRect">
            <a:avLst>
              <a:gd name="adj" fmla="val 5149"/>
            </a:avLst>
          </a:prstGeom>
          <a:solidFill>
            <a:schemeClr val="bg1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metal"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Wingdings" pitchFamily="2" charset="2"/>
              <a:buChar char="§"/>
            </a:pP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김정은이 김정일의 후계자로 공식 결정된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2009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년 초부터 김정은의 군부 엘리트 장악과 관련 핵심적 역할을 담당했던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김정각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군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총정치국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제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1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부국장은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2012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2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월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15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일 인사에서 차수 계급으로 승진함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  <a:p>
            <a:pPr marL="342900" indent="-342900" algn="just"/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-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김정각은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당대표자회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개최 전 다시 군부의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3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대 요직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군 총정치국장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총참모장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인민무력부장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) 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중 하나인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인민무력부장직을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맡게 됨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  <a:p>
            <a:pPr marL="342900" indent="-342900" algn="just"/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-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김정각이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군부 원로인 김영춘을 밀어내고 대신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인민무력부장직에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임명되면서 제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4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차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당대표자회에서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정치국 후보위원에서 위원으로 승진하고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정치국의 상무위원이 아닌 위원들 중 두 번째로 즉 김경희 바로 다음에 호명됨</a:t>
            </a:r>
            <a:endParaRPr lang="en-US" altLang="ko-KR" sz="2000" b="1" dirty="0" smtClean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  <a:p>
            <a:pPr marL="342900" indent="-342900" algn="just"/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- 2012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4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월초까지만 해도 각종 공식행사에서 김영춘이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김정각보다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먼저 호명되었으나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김정각이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인민무력부장직에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임명되면서 김영춘보다 서열이 높아지게 되었음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marL="342900" indent="-342900" algn="just"/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- 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그러나 리더십 부족으로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김정각은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2012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11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월경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인민무력부장직에서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해임되어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김일성군사종합대학총장직을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맡게 됨</a:t>
            </a:r>
            <a:endParaRPr lang="en-US" altLang="ko-KR" sz="2000" b="1" dirty="0" smtClean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6" name="_x74465424" descr="EMB0000053468d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0768"/>
            <a:ext cx="1867465" cy="237626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제목 1"/>
          <p:cNvSpPr txBox="1">
            <a:spLocks/>
          </p:cNvSpPr>
          <p:nvPr/>
        </p:nvSpPr>
        <p:spPr>
          <a:xfrm>
            <a:off x="323528" y="476672"/>
            <a:ext cx="8064896" cy="490066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kumimoji="0" lang="en-US" altLang="ko-KR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7-6. </a:t>
            </a:r>
            <a:r>
              <a:rPr kumimoji="0" lang="ko-KR" altLang="en-US" sz="2400" b="1" dirty="0" err="1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김정각의</a:t>
            </a:r>
            <a:r>
              <a:rPr kumimoji="0" lang="ko-KR" altLang="en-US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 인민무력부장 직 임명 및 해임 </a:t>
            </a:r>
            <a:r>
              <a:rPr kumimoji="0" lang="en-US" altLang="ko-KR" sz="20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endParaRPr kumimoji="0" lang="en-US" altLang="ko-KR" sz="2000" b="1" dirty="0">
              <a:solidFill>
                <a:sysClr val="window" lastClr="FFFFFF">
                  <a:lumMod val="50000"/>
                </a:sysClr>
              </a:solidFill>
              <a:latin typeface="휴먼모음T" pitchFamily="18" charset="-127"/>
              <a:ea typeface="휴먼모음T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753298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>
            <a:off x="323528" y="980728"/>
            <a:ext cx="8352928" cy="0"/>
          </a:xfrm>
          <a:prstGeom prst="line">
            <a:avLst/>
          </a:prstGeom>
          <a:noFill/>
          <a:ln w="952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sp>
        <p:nvSpPr>
          <p:cNvPr id="7" name="모서리가 둥근 직사각형 6"/>
          <p:cNvSpPr/>
          <p:nvPr/>
        </p:nvSpPr>
        <p:spPr>
          <a:xfrm>
            <a:off x="2411760" y="1196752"/>
            <a:ext cx="6372200" cy="5544616"/>
          </a:xfrm>
          <a:prstGeom prst="roundRect">
            <a:avLst>
              <a:gd name="adj" fmla="val 5149"/>
            </a:avLst>
          </a:prstGeom>
          <a:solidFill>
            <a:schemeClr val="bg1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metal"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Wingdings" pitchFamily="2" charset="2"/>
              <a:buChar char="§"/>
            </a:pP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2012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11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월경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김정각이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인민무력부장 직에서 해임되면서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김격식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4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군단장이 </a:t>
            </a:r>
            <a:r>
              <a:rPr lang="ko-KR" altLang="en-US" sz="2000" b="1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그 후임자로 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임명되었음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algn="just"/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- </a:t>
            </a:r>
            <a:r>
              <a:rPr lang="ko-KR" altLang="en-US" sz="2000" b="1" dirty="0" err="1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김격식은</a:t>
            </a:r>
            <a:r>
              <a:rPr lang="ko-KR" altLang="en-US" sz="2000" b="1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서부 전방 지대를 관할하는 </a:t>
            </a:r>
            <a:r>
              <a:rPr lang="en-US" altLang="ko-KR" sz="2000" b="1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2</a:t>
            </a:r>
            <a:r>
              <a:rPr lang="ko-KR" altLang="en-US" sz="2000" b="1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군단장만 </a:t>
            </a:r>
            <a:r>
              <a:rPr lang="en-US" altLang="ko-KR" sz="2000" b="1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13</a:t>
            </a:r>
            <a:r>
              <a:rPr lang="ko-KR" altLang="en-US" sz="2000" b="1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년</a:t>
            </a:r>
            <a:r>
              <a:rPr lang="en-US" altLang="ko-KR" sz="2000" b="1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(1994~2007)</a:t>
            </a:r>
            <a:r>
              <a:rPr lang="ko-KR" altLang="en-US" sz="2000" b="1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을 맡았다가 </a:t>
            </a:r>
            <a:r>
              <a:rPr lang="en-US" altLang="ko-KR" sz="2000" b="1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2007</a:t>
            </a:r>
            <a:r>
              <a:rPr lang="ko-KR" altLang="en-US" sz="2000" b="1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2000" b="1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4</a:t>
            </a:r>
            <a:r>
              <a:rPr lang="ko-KR" altLang="en-US" sz="2000" b="1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월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총참모장에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임명되었음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algn="just"/>
            <a:r>
              <a:rPr lang="en-US" altLang="ko-KR" sz="2000" b="1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- 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그러나 </a:t>
            </a:r>
            <a:r>
              <a:rPr lang="en-US" altLang="ko-KR" sz="2000" b="1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2009</a:t>
            </a:r>
            <a:r>
              <a:rPr lang="ko-KR" altLang="en-US" sz="2000" b="1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2000" b="1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2</a:t>
            </a:r>
            <a:r>
              <a:rPr lang="ko-KR" altLang="en-US" sz="2000" b="1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월 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군대에 대한 김정은의 명령지휘체계를 수립하기 위해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리영호가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총참모장에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임명되고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김격식은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황해도와 </a:t>
            </a:r>
            <a:r>
              <a:rPr lang="ko-KR" altLang="en-US" sz="2000" b="1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서해 </a:t>
            </a:r>
            <a:r>
              <a:rPr lang="en-US" altLang="ko-KR" sz="2000" b="1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NLL(</a:t>
            </a:r>
            <a:r>
              <a:rPr lang="ko-KR" altLang="en-US" sz="2000" b="1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북방한계선</a:t>
            </a:r>
            <a:r>
              <a:rPr lang="en-US" altLang="ko-KR" sz="2000" b="1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)</a:t>
            </a:r>
            <a:r>
              <a:rPr lang="ko-KR" altLang="en-US" sz="2000" b="1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을 관할하는 </a:t>
            </a:r>
            <a:r>
              <a:rPr lang="en-US" altLang="ko-KR" sz="2000" b="1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4</a:t>
            </a:r>
            <a:r>
              <a:rPr lang="ko-KR" altLang="en-US" sz="2000" b="1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군단장으로 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내려가게 되었음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algn="just"/>
            <a:r>
              <a:rPr lang="en-US" altLang="ko-KR" sz="2000" b="1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-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김격식은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4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군단장 시절 </a:t>
            </a:r>
            <a:r>
              <a:rPr lang="en-US" altLang="ko-KR" sz="2000" b="1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2010</a:t>
            </a:r>
            <a:r>
              <a:rPr lang="ko-KR" altLang="en-US" sz="2000" b="1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2000" b="1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3</a:t>
            </a:r>
            <a:r>
              <a:rPr lang="ko-KR" altLang="en-US" sz="2000" b="1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월의 </a:t>
            </a:r>
            <a:r>
              <a:rPr lang="ko-KR" altLang="en-US" sz="2000" b="1" dirty="0" err="1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천안함</a:t>
            </a:r>
            <a:r>
              <a:rPr lang="ko-KR" altLang="en-US" sz="2000" b="1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b="1" dirty="0" err="1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폭침과</a:t>
            </a:r>
            <a:r>
              <a:rPr lang="ko-KR" altLang="en-US" sz="2000" b="1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2000" b="1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11</a:t>
            </a:r>
            <a:r>
              <a:rPr lang="ko-KR" altLang="en-US" sz="2000" b="1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월의 </a:t>
            </a:r>
            <a:r>
              <a:rPr lang="ko-KR" altLang="en-US" sz="2000" b="1" dirty="0" err="1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연평도</a:t>
            </a:r>
            <a:r>
              <a:rPr lang="ko-KR" altLang="en-US" sz="2000" b="1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포격을 주도한 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것</a:t>
            </a:r>
            <a:r>
              <a:rPr lang="ko-KR" altLang="en-US" sz="2000" b="1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으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로 </a:t>
            </a:r>
            <a:r>
              <a:rPr lang="ko-KR" altLang="en-US" sz="2000" b="1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알려지고 있음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</a:t>
            </a:r>
            <a:endParaRPr lang="ko-KR" altLang="en-US" sz="2000" b="1" dirty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just"/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-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리영호에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밀려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4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군단장으로 내려갔던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김격식이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2012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7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월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리영호의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총참모장직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해임 이후 인민무력부장으로 승진한 것임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  <a:p>
            <a:pPr algn="just"/>
            <a:r>
              <a:rPr lang="en-US" altLang="ko-KR" sz="2000" b="1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-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인민무력부장직은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군대를 지휘할 수 있는 직책은 아니고 주로 후방사업과 군사외교를 담당하는 직책임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</a:t>
            </a:r>
            <a:endParaRPr lang="en-US" altLang="ko-KR" sz="2000" b="1" dirty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just"/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-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김격식이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4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군단장 직에서 인민무력부장 직으로 승진한 것은 다시 그 능력을 인정받았기 때문이라고 할 수 있음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</a:t>
            </a:r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323528" y="476672"/>
            <a:ext cx="8064896" cy="490066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kumimoji="0" lang="en-US" altLang="ko-KR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7-7. </a:t>
            </a:r>
            <a:r>
              <a:rPr kumimoji="0" lang="ko-KR" altLang="en-US" sz="2400" b="1" dirty="0" err="1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김격식의</a:t>
            </a:r>
            <a:r>
              <a:rPr kumimoji="0" lang="ko-KR" altLang="en-US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 인민무력부장으로 승진</a:t>
            </a:r>
            <a:endParaRPr kumimoji="0" lang="en-US" altLang="ko-KR" sz="2000" b="1" dirty="0">
              <a:solidFill>
                <a:sysClr val="window" lastClr="FFFFFF">
                  <a:lumMod val="50000"/>
                </a:sys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" name="_x204449376" descr="EMB0000160482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59982"/>
            <a:ext cx="1820863" cy="242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3298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>
            <a:off x="323528" y="980728"/>
            <a:ext cx="8352928" cy="0"/>
          </a:xfrm>
          <a:prstGeom prst="line">
            <a:avLst/>
          </a:prstGeom>
          <a:noFill/>
          <a:ln w="952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sp>
        <p:nvSpPr>
          <p:cNvPr id="7" name="모서리가 둥근 직사각형 6"/>
          <p:cNvSpPr/>
          <p:nvPr/>
        </p:nvSpPr>
        <p:spPr>
          <a:xfrm>
            <a:off x="2411760" y="1196752"/>
            <a:ext cx="6372200" cy="5400600"/>
          </a:xfrm>
          <a:prstGeom prst="roundRect">
            <a:avLst>
              <a:gd name="adj" fmla="val 5149"/>
            </a:avLst>
          </a:prstGeom>
          <a:solidFill>
            <a:schemeClr val="bg1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metal"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김영춘 차수는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2009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2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월 인민무력부장에 임명된 후 군부에서 공식적으로는 제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2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인자였지만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조명록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군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총정치국장의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와병으로 실제적으로는 제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1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인자 지위를 누렸음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  <a:p>
            <a:pPr>
              <a:buFontTx/>
              <a:buChar char="-"/>
            </a:pP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그러다가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2010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9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월 제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3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차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당대표자회를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계기로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리영호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총참모장이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당중앙군사위원회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부위원장직에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임명되고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김영춘은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당중앙군사위원회의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위원직에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머무름으로써 군부에서 실제적으로 제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2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인자 지위로 밀려나게 되었음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endParaRPr lang="en-US" altLang="ko-KR" sz="2000" b="1" dirty="0" smtClean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  <a:p>
            <a:pPr>
              <a:buFontTx/>
              <a:buChar char="-"/>
            </a:pP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제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4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차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당대표자회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직전에 김영춘은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인민무력부장직에서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해임되고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당대표자회에서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‘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당중앙위원회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부장’직에 임명됨으로써 그 위상이 다시 상대적으로 하락하게 되었음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  <a:p>
            <a:pPr>
              <a:buFontTx/>
              <a:buChar char="-"/>
            </a:pP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김영춘의 이름이 군부 인물들 중에서는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네번째로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호명되는 점에 비추어 볼 때 그가 새로 맡게 된 직책은 한동안 공석으로 남아있었던 ‘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당중앙위원회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군사부장’직으로 판단됨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  <a:p>
            <a:pPr>
              <a:buFontTx/>
              <a:buChar char="-"/>
            </a:pP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군대에 대한 정책적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실무적 지도를 담당하는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당중앙위원회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군사부가 부활하고 김영춘이 그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부장직을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맡게 됨으로써 군대는 더욱 당의 강력한 통제 하에 놓이게 되었음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323528" y="476672"/>
            <a:ext cx="8064896" cy="490066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kumimoji="0" lang="en-US" altLang="ko-KR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7-8. </a:t>
            </a:r>
            <a:r>
              <a:rPr kumimoji="0" lang="ko-KR" altLang="en-US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김영춘의 </a:t>
            </a:r>
            <a:r>
              <a:rPr kumimoji="0" lang="ko-KR" altLang="en-US" sz="2400" b="1" dirty="0" err="1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당중앙위원회</a:t>
            </a:r>
            <a:r>
              <a:rPr kumimoji="0" lang="ko-KR" altLang="en-US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 군사부장 임명과 위상 하락 </a:t>
            </a:r>
            <a:r>
              <a:rPr kumimoji="0" lang="en-US" altLang="ko-KR" sz="20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endParaRPr kumimoji="0" lang="en-US" altLang="ko-KR" sz="2000" b="1" dirty="0">
              <a:solidFill>
                <a:sysClr val="window" lastClr="FFFFFF">
                  <a:lumMod val="50000"/>
                </a:sys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9" name="_x81857560" descr="EMB00000d787b6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6289" y="1556792"/>
            <a:ext cx="1909447" cy="22818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36753298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>
            <a:off x="323528" y="980728"/>
            <a:ext cx="8352928" cy="0"/>
          </a:xfrm>
          <a:prstGeom prst="line">
            <a:avLst/>
          </a:prstGeom>
          <a:noFill/>
          <a:ln w="952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sp>
        <p:nvSpPr>
          <p:cNvPr id="7" name="모서리가 둥근 직사각형 6"/>
          <p:cNvSpPr/>
          <p:nvPr/>
        </p:nvSpPr>
        <p:spPr>
          <a:xfrm>
            <a:off x="2555776" y="1196752"/>
            <a:ext cx="6120680" cy="5184576"/>
          </a:xfrm>
          <a:prstGeom prst="roundRect">
            <a:avLst>
              <a:gd name="adj" fmla="val 5149"/>
            </a:avLst>
          </a:prstGeom>
          <a:solidFill>
            <a:schemeClr val="bg1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metal"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ts val="3000"/>
              </a:lnSpc>
              <a:buFont typeface="Wingdings" pitchFamily="2" charset="2"/>
              <a:buChar char="§"/>
            </a:pP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현철해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(1934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년생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)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는 김정일의 유훈에서 김정은을 군사적으로 보좌할 임무를 부여 받은 군부 엘리트 중 한 명임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marL="342900" indent="-342900" algn="just">
              <a:lnSpc>
                <a:spcPts val="3000"/>
              </a:lnSpc>
              <a:buFont typeface="Wingdings" pitchFamily="2" charset="2"/>
              <a:buChar char="§"/>
            </a:pP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현철해는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2010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9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월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28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일 제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3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차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당대표자회에서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김정은의 바로 좌측에 앉아 김정은의 핵심 측근이라는 점이 확인된 바 있음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marL="342900" indent="-342900" algn="just">
              <a:lnSpc>
                <a:spcPts val="3000"/>
              </a:lnSpc>
              <a:buFont typeface="Wingdings" pitchFamily="2" charset="2"/>
              <a:buChar char="§"/>
            </a:pP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현철해는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국방위원회 정치부장 겸 총무국장 직을 가지고 있다가 제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4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차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당대표자회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개최 전인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2012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4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월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7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일 최룡해와 함께 차수로 승진한데 이어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인민무력부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제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1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부부장 겸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후방총국장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직에 임명되었음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  <a:p>
            <a:pPr marL="342900" indent="-342900" algn="just">
              <a:lnSpc>
                <a:spcPts val="3000"/>
              </a:lnSpc>
            </a:pP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- 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제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4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차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당대표자회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전 그는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당중앙위원회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정치국 후보위원이었으나 일약 정치국 위원으로 급부상함</a:t>
            </a:r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323528" y="476672"/>
            <a:ext cx="8640960" cy="490066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kumimoji="0" lang="en-US" altLang="ko-KR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7-9. </a:t>
            </a:r>
            <a:r>
              <a:rPr kumimoji="0" lang="ko-KR" altLang="en-US" sz="2400" b="1" dirty="0" err="1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현철해의</a:t>
            </a:r>
            <a:r>
              <a:rPr kumimoji="0" lang="ko-KR" altLang="en-US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kumimoji="0" lang="ko-KR" altLang="en-US" sz="2400" b="1" dirty="0" err="1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인민무력부</a:t>
            </a:r>
            <a:r>
              <a:rPr kumimoji="0" lang="ko-KR" altLang="en-US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 제</a:t>
            </a:r>
            <a:r>
              <a:rPr kumimoji="0" lang="en-US" altLang="ko-KR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1</a:t>
            </a:r>
            <a:r>
              <a:rPr kumimoji="0" lang="ko-KR" altLang="en-US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부부장으로의 승진과 당내 위상 강화</a:t>
            </a:r>
            <a:endParaRPr kumimoji="0" lang="en-US" altLang="ko-KR" sz="2400" b="1" dirty="0">
              <a:solidFill>
                <a:sysClr val="window" lastClr="FFFFFF">
                  <a:lumMod val="50000"/>
                </a:sys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217182648" descr="EMB000002c412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736" y="1268760"/>
            <a:ext cx="1760984" cy="22540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53298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직선 연결선 20"/>
          <p:cNvCxnSpPr/>
          <p:nvPr/>
        </p:nvCxnSpPr>
        <p:spPr>
          <a:xfrm>
            <a:off x="323528" y="908720"/>
            <a:ext cx="8352928" cy="0"/>
          </a:xfrm>
          <a:prstGeom prst="line">
            <a:avLst/>
          </a:prstGeom>
          <a:noFill/>
          <a:ln w="952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sp>
        <p:nvSpPr>
          <p:cNvPr id="9" name="제목 1"/>
          <p:cNvSpPr txBox="1">
            <a:spLocks/>
          </p:cNvSpPr>
          <p:nvPr/>
        </p:nvSpPr>
        <p:spPr>
          <a:xfrm>
            <a:off x="323528" y="404664"/>
            <a:ext cx="8352928" cy="504056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kumimoji="0" lang="en-US" altLang="ko-KR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7-8-1. </a:t>
            </a:r>
            <a:r>
              <a:rPr kumimoji="0" lang="ko-KR" altLang="en-US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김원홍의 국가안전보위부장 임명과 위상 강화</a:t>
            </a:r>
            <a:endParaRPr kumimoji="0" lang="en-US" altLang="ko-KR" sz="2400" b="1" dirty="0" smtClean="0">
              <a:solidFill>
                <a:sysClr val="window" lastClr="FFFFFF">
                  <a:lumMod val="50000"/>
                </a:sys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2339752" y="1268760"/>
            <a:ext cx="6336704" cy="2376264"/>
          </a:xfrm>
          <a:prstGeom prst="roundRect">
            <a:avLst>
              <a:gd name="adj" fmla="val 5149"/>
            </a:avLst>
          </a:prstGeom>
          <a:solidFill>
            <a:schemeClr val="bg1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metal"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rIns="54000" rtlCol="0" anchor="ctr"/>
          <a:lstStyle/>
          <a:p>
            <a:pPr algn="just">
              <a:lnSpc>
                <a:spcPts val="2800"/>
              </a:lnSpc>
              <a:buFontTx/>
              <a:buChar char="-"/>
            </a:pP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김원홍은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2003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7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월부터 보위사령관직을 수행하다가 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2009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2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월 김정은의 군부 엘리트 장악을 지원하기 위한 조치로 군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총정치국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조직부국장에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임명되었음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algn="just">
              <a:lnSpc>
                <a:spcPts val="2800"/>
              </a:lnSpc>
              <a:buFontTx/>
              <a:buChar char="-"/>
            </a:pP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2010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9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월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28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일 개최된 제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3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차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당대표자회에서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김원홍은 김정은 바로 우측에 앉아 김정은의 핵심 측근으로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주목받은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바 있음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endParaRPr lang="en-US" altLang="ko-KR" sz="2000" b="1" dirty="0" smtClean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3" name="_x74114360" descr="EMB000002c412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1259"/>
            <a:ext cx="1800200" cy="2311757"/>
          </a:xfrm>
          <a:prstGeom prst="rect">
            <a:avLst/>
          </a:prstGeom>
          <a:noFill/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" name="_x44209168" descr="EMB000011ac76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61048"/>
            <a:ext cx="5060982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/>
          <p:cNvSpPr/>
          <p:nvPr/>
        </p:nvSpPr>
        <p:spPr>
          <a:xfrm>
            <a:off x="5364088" y="6228020"/>
            <a:ext cx="3744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ko-KR" altLang="en-US" dirty="0">
                <a:solidFill>
                  <a:prstClr val="black"/>
                </a:solidFill>
                <a:latin typeface="휴먼모음T" pitchFamily="18" charset="-127"/>
                <a:ea typeface="휴먼모음T" pitchFamily="18" charset="-127"/>
              </a:rPr>
              <a:t>자료</a:t>
            </a:r>
            <a:r>
              <a:rPr lang="en-US" altLang="ko-KR" dirty="0">
                <a:solidFill>
                  <a:prstClr val="black"/>
                </a:solidFill>
                <a:latin typeface="휴먼모음T" pitchFamily="18" charset="-127"/>
                <a:ea typeface="휴먼모음T" pitchFamily="18" charset="-127"/>
              </a:rPr>
              <a:t>: 『</a:t>
            </a:r>
            <a:r>
              <a:rPr lang="ko-KR" altLang="en-US" dirty="0">
                <a:solidFill>
                  <a:prstClr val="black"/>
                </a:solidFill>
                <a:latin typeface="휴먼모음T" pitchFamily="18" charset="-127"/>
                <a:ea typeface="휴먼모음T" pitchFamily="18" charset="-127"/>
              </a:rPr>
              <a:t>연합뉴스</a:t>
            </a:r>
            <a:r>
              <a:rPr lang="en-US" altLang="ko-KR" dirty="0">
                <a:solidFill>
                  <a:prstClr val="black"/>
                </a:solidFill>
                <a:latin typeface="휴먼모음T" pitchFamily="18" charset="-127"/>
                <a:ea typeface="휴먼모음T" pitchFamily="18" charset="-127"/>
              </a:rPr>
              <a:t>』, </a:t>
            </a:r>
            <a:r>
              <a:rPr lang="en-US" altLang="ko-KR" dirty="0" smtClean="0">
                <a:solidFill>
                  <a:prstClr val="black"/>
                </a:solidFill>
                <a:latin typeface="휴먼모음T" pitchFamily="18" charset="-127"/>
                <a:ea typeface="휴먼모음T" pitchFamily="18" charset="-127"/>
              </a:rPr>
              <a:t>2010/09/30. </a:t>
            </a:r>
            <a:endParaRPr lang="ko-KR" altLang="en-US" dirty="0">
              <a:solidFill>
                <a:prstClr val="black"/>
              </a:solidFill>
              <a:latin typeface="휴먼모음T" pitchFamily="18" charset="-127"/>
              <a:ea typeface="휴먼모음T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252200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직선 연결선 20"/>
          <p:cNvCxnSpPr/>
          <p:nvPr/>
        </p:nvCxnSpPr>
        <p:spPr>
          <a:xfrm>
            <a:off x="323528" y="908720"/>
            <a:ext cx="8352928" cy="0"/>
          </a:xfrm>
          <a:prstGeom prst="line">
            <a:avLst/>
          </a:prstGeom>
          <a:noFill/>
          <a:ln w="952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sp>
        <p:nvSpPr>
          <p:cNvPr id="9" name="제목 1"/>
          <p:cNvSpPr txBox="1">
            <a:spLocks/>
          </p:cNvSpPr>
          <p:nvPr/>
        </p:nvSpPr>
        <p:spPr>
          <a:xfrm>
            <a:off x="323528" y="404664"/>
            <a:ext cx="8352928" cy="504056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kumimoji="0" lang="en-US" altLang="ko-KR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7-8-2. </a:t>
            </a:r>
            <a:r>
              <a:rPr kumimoji="0" lang="ko-KR" altLang="en-US" sz="2400" b="1" dirty="0" smtClean="0">
                <a:solidFill>
                  <a:sysClr val="window" lastClr="FFFFFF">
                    <a:lumMod val="50000"/>
                  </a:sysClr>
                </a:solidFill>
                <a:latin typeface="휴먼모음T" pitchFamily="18" charset="-127"/>
                <a:ea typeface="휴먼모음T" pitchFamily="18" charset="-127"/>
              </a:rPr>
              <a:t>김원홍의 국가안전보위부장 임명과 위상 강화</a:t>
            </a:r>
            <a:endParaRPr kumimoji="0" lang="en-US" altLang="ko-KR" sz="2400" b="1" dirty="0" smtClean="0">
              <a:solidFill>
                <a:sysClr val="window" lastClr="FFFFFF">
                  <a:lumMod val="50000"/>
                </a:sys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467544" y="1196752"/>
            <a:ext cx="8208912" cy="5328592"/>
          </a:xfrm>
          <a:prstGeom prst="roundRect">
            <a:avLst>
              <a:gd name="adj" fmla="val 5149"/>
            </a:avLst>
          </a:prstGeom>
          <a:solidFill>
            <a:schemeClr val="bg1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metal"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rIns="54000" rtlCol="0" anchor="ctr"/>
          <a:lstStyle/>
          <a:p>
            <a:pPr algn="just">
              <a:lnSpc>
                <a:spcPts val="2800"/>
              </a:lnSpc>
              <a:buFontTx/>
              <a:buChar char="-"/>
            </a:pP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b="1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김원홍은 제</a:t>
            </a:r>
            <a:r>
              <a:rPr lang="en-US" altLang="ko-KR" sz="2000" b="1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4</a:t>
            </a:r>
            <a:r>
              <a:rPr lang="ko-KR" altLang="en-US" sz="2000" b="1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차 </a:t>
            </a:r>
            <a:r>
              <a:rPr lang="ko-KR" altLang="en-US" sz="2000" b="1" dirty="0" err="1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당대표자회</a:t>
            </a:r>
            <a:r>
              <a:rPr lang="ko-KR" altLang="en-US" sz="2000" b="1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개최 직전 국가안전보위부장이라는 핵심 요직에 임명되었음</a:t>
            </a:r>
            <a:r>
              <a:rPr lang="en-US" altLang="ko-KR" sz="2000" b="1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  <a:p>
            <a:pPr algn="just">
              <a:lnSpc>
                <a:spcPts val="2800"/>
              </a:lnSpc>
              <a:buFontTx/>
              <a:buChar char="-"/>
            </a:pPr>
            <a:r>
              <a:rPr lang="en-US" altLang="ko-KR" sz="2000" b="1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b="1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국가안전보위부장 직은 파워 엘리트들을 비밀리에 감시하고 통제할 수 있는 무소불위의 권력을 가진 직책이기 때문에 김정일이 생시에 오랫동안 공석으로 남겨두다가 </a:t>
            </a:r>
            <a:r>
              <a:rPr lang="en-US" altLang="ko-KR" sz="2000" b="1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2009</a:t>
            </a:r>
            <a:r>
              <a:rPr lang="ko-KR" altLang="en-US" sz="2000" b="1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2000" b="1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4</a:t>
            </a:r>
            <a:r>
              <a:rPr lang="ko-KR" altLang="en-US" sz="2000" b="1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월경에 김정은에게 직접 맡길 정도로 정권의 핵심적인 요직임</a:t>
            </a:r>
            <a:r>
              <a:rPr lang="en-US" altLang="ko-KR" sz="2000" b="1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  <a:p>
            <a:pPr algn="just">
              <a:lnSpc>
                <a:spcPts val="2800"/>
              </a:lnSpc>
              <a:buFontTx/>
              <a:buChar char="-"/>
            </a:pPr>
            <a:r>
              <a:rPr lang="en-US" altLang="ko-KR" sz="2000" b="1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b="1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김정은이 이 직책을 김원홍에게 맡겼다는 것은 김원홍에 대한 그의 높은 신임을 보여주는 것임</a:t>
            </a:r>
            <a:r>
              <a:rPr lang="en-US" altLang="ko-KR" sz="2000" b="1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  <a:endParaRPr lang="en-US" altLang="ko-KR" sz="2000" b="1" dirty="0" smtClean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just">
              <a:lnSpc>
                <a:spcPts val="2800"/>
              </a:lnSpc>
              <a:buFontTx/>
              <a:buChar char="-"/>
            </a:pP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김원홍은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당중앙위원회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정치국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후보위원직도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가지고 있지 못했으나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국가안전보위부장직에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임명되면서 제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4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차 </a:t>
            </a:r>
            <a:r>
              <a:rPr lang="ko-KR" altLang="en-US" sz="2000" b="1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당대표자회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전에서 일약 정치국 위원으로 급부상했음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  <a:p>
            <a:pPr algn="just">
              <a:lnSpc>
                <a:spcPts val="2800"/>
              </a:lnSpc>
              <a:buFontTx/>
              <a:buChar char="-"/>
            </a:pP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김원홍은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2013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1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월 하순 김정은이 핵실험을 결정하기 위해 개최한 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‘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국가안전 및 대외부문 일군협의회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’</a:t>
            </a:r>
            <a:r>
              <a:rPr lang="ko-KR" altLang="en-US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에도 참석함으로써 그가 김정은의 안보정책결정에 참여하고 있음이 확인됨</a:t>
            </a:r>
            <a:r>
              <a:rPr lang="en-US" altLang="ko-KR" sz="20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</a:t>
            </a:r>
            <a:endParaRPr lang="ko-KR" altLang="en-US" sz="2000" b="1" dirty="0" smtClean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252200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323528" y="418654"/>
            <a:ext cx="8136904" cy="634082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>
              <a:buNone/>
            </a:pPr>
            <a:r>
              <a:rPr lang="en-US" altLang="ko-KR" sz="2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2. </a:t>
            </a:r>
            <a:r>
              <a:rPr lang="ko-KR" altLang="en-US" sz="2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북한 후계문제를 둘러싼 혼란의 배경과 북한의 후계자론 </a:t>
            </a:r>
            <a:r>
              <a:rPr lang="en-US" altLang="ko-KR" sz="2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(1)</a:t>
            </a:r>
            <a:endParaRPr lang="ko-KR" altLang="en-US" sz="2400" dirty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323528" y="980728"/>
            <a:ext cx="8352928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모서리가 둥근 직사각형 18"/>
          <p:cNvSpPr/>
          <p:nvPr/>
        </p:nvSpPr>
        <p:spPr>
          <a:xfrm>
            <a:off x="755576" y="2636912"/>
            <a:ext cx="7992888" cy="3960440"/>
          </a:xfrm>
          <a:prstGeom prst="roundRect">
            <a:avLst>
              <a:gd name="adj" fmla="val 4243"/>
            </a:avLst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etal"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just">
              <a:lnSpc>
                <a:spcPts val="2500"/>
              </a:lnSpc>
              <a:buFont typeface="Wingdings" pitchFamily="2" charset="2"/>
              <a:buChar char="§"/>
            </a:pPr>
            <a:r>
              <a:rPr lang="ko-KR" altLang="en-US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한국과 국제사회 일각에서는 북한에서 왕조시대의 ‘</a:t>
            </a:r>
            <a:r>
              <a:rPr lang="ko-KR" altLang="en-US" sz="2000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서장자</a:t>
            </a:r>
            <a:r>
              <a:rPr lang="ko-KR" altLang="en-US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’에 상응하는 위상밖에 가지고 있지 못한 김정남에 대해 ‘장자’이기 때문에 김정일의 후계자로 유력시된다고 주장해옴</a:t>
            </a:r>
            <a:r>
              <a:rPr lang="en-US" altLang="ko-KR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- </a:t>
            </a:r>
            <a:r>
              <a:rPr lang="ko-KR" altLang="en-US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김정일의 매제 장성택에 대해서도 그가 김정일 사후 이른바 ‘</a:t>
            </a:r>
            <a:r>
              <a:rPr lang="ko-KR" altLang="en-US" sz="2000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섭정왕</a:t>
            </a:r>
            <a:r>
              <a:rPr lang="ko-KR" altLang="en-US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’이 되기 위해 갖추어야 할 객관적 조건</a:t>
            </a:r>
            <a:r>
              <a:rPr lang="en-US" altLang="ko-KR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군부에 대한 영향력 등</a:t>
            </a:r>
            <a:r>
              <a:rPr lang="en-US" altLang="ko-KR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)</a:t>
            </a:r>
            <a:r>
              <a:rPr lang="ko-KR" altLang="en-US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에 대해서는 엄밀히 검토하지 않은 채 다수의 전문가들과 언론은 그 동안 그를 북한의 ‘명실상부한 </a:t>
            </a:r>
            <a:r>
              <a:rPr lang="en-US" altLang="ko-KR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2</a:t>
            </a:r>
            <a:r>
              <a:rPr lang="ko-KR" altLang="en-US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인자’</a:t>
            </a:r>
            <a:r>
              <a:rPr lang="ko-KR" altLang="en-US" sz="2000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로</a:t>
            </a:r>
            <a:r>
              <a:rPr lang="ko-KR" altLang="en-US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묘사해옴</a:t>
            </a:r>
            <a:r>
              <a:rPr lang="en-US" altLang="ko-KR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  <a:p>
            <a:pPr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- </a:t>
            </a:r>
            <a:r>
              <a:rPr lang="ko-KR" altLang="en-US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김정은이 </a:t>
            </a:r>
            <a:r>
              <a:rPr lang="en-US" altLang="ko-KR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2013</a:t>
            </a:r>
            <a:r>
              <a:rPr lang="ko-KR" altLang="en-US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년 현재 만</a:t>
            </a:r>
            <a:r>
              <a:rPr lang="en-US" altLang="ko-KR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30</a:t>
            </a:r>
            <a:r>
              <a:rPr lang="ko-KR" altLang="en-US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세</a:t>
            </a:r>
            <a:r>
              <a:rPr lang="en-US" altLang="ko-KR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또는 </a:t>
            </a:r>
            <a:r>
              <a:rPr lang="en-US" altLang="ko-KR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29</a:t>
            </a:r>
            <a:r>
              <a:rPr lang="ko-KR" altLang="en-US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세</a:t>
            </a:r>
            <a:r>
              <a:rPr lang="en-US" altLang="ko-KR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)</a:t>
            </a:r>
            <a:r>
              <a:rPr lang="ko-KR" altLang="en-US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이기 때문에 ‘어리고 경험이 부족’하다고 볼 수도 있지만</a:t>
            </a:r>
            <a:r>
              <a:rPr lang="en-US" altLang="ko-KR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김정은의 리더로서의 자질과 그를 뒷받침하는 엘리트 그룹의 존재 유무</a:t>
            </a:r>
            <a:r>
              <a:rPr lang="en-US" altLang="ko-KR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북한의 봉건적 정치문화</a:t>
            </a:r>
            <a:r>
              <a:rPr lang="en-US" altLang="ko-KR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그의 군 장악 정도 등 다른 중요한 변수들을 다 무시하고 오직 나이와 경험만을 가지고 이야기하는 것은 합리적이지 못함</a:t>
            </a:r>
            <a:r>
              <a:rPr lang="en-US" altLang="ko-KR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</a:t>
            </a:r>
            <a:r>
              <a:rPr lang="ko-KR" altLang="en-US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</a:p>
        </p:txBody>
      </p:sp>
      <p:sp>
        <p:nvSpPr>
          <p:cNvPr id="22" name="타원 21"/>
          <p:cNvSpPr/>
          <p:nvPr/>
        </p:nvSpPr>
        <p:spPr>
          <a:xfrm>
            <a:off x="495300" y="1268760"/>
            <a:ext cx="156716" cy="1567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모서리가 둥근 직사각형 22"/>
          <p:cNvSpPr/>
          <p:nvPr/>
        </p:nvSpPr>
        <p:spPr>
          <a:xfrm flipH="1">
            <a:off x="611560" y="2780928"/>
            <a:ext cx="144016" cy="3600400"/>
          </a:xfrm>
          <a:prstGeom prst="roundRect">
            <a:avLst>
              <a:gd name="adj" fmla="val 36508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/>
          <p:cNvSpPr/>
          <p:nvPr/>
        </p:nvSpPr>
        <p:spPr>
          <a:xfrm>
            <a:off x="611560" y="1196753"/>
            <a:ext cx="82809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기존의 북한 후계문제 연구에서 나타난 문제점으로는 ‘장남’ 김정남에 대한 과대평가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김정일의 매제 장성택에 대한 과대평가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김정일의 삼남 김정은에 대한 과소평가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북한 후계체계의 안정성에 대한 과소평가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후계자의 권력기반에 대한 무시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북한체제의 성격에 대한 부정확한 평가 등이 있음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.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 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043608" y="3099565"/>
            <a:ext cx="8083387" cy="646331"/>
          </a:xfrm>
          <a:prstGeom prst="rect">
            <a:avLst/>
          </a:prstGeom>
          <a:solidFill>
            <a:srgbClr val="1F497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0" i="0" u="none" strike="noStrike" kern="0" cap="none" spc="0" normalizeH="0" baseline="0" noProof="0" dirty="0" smtClean="0">
                <a:ln>
                  <a:solidFill>
                    <a:sysClr val="window" lastClr="FFFFFF">
                      <a:alpha val="16000"/>
                    </a:sysClr>
                  </a:solidFill>
                </a:ln>
                <a:solidFill>
                  <a:sysClr val="window" lastClr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휴먼모음T" pitchFamily="18" charset="-127"/>
                <a:ea typeface="휴먼모음T" pitchFamily="18" charset="-127"/>
              </a:rPr>
              <a:t>  </a:t>
            </a:r>
            <a:r>
              <a:rPr kumimoji="0" lang="en-US" altLang="ko-KR" sz="3600" kern="0" noProof="0" dirty="0" smtClean="0">
                <a:ln>
                  <a:solidFill>
                    <a:sysClr val="window" lastClr="FFFFFF">
                      <a:alpha val="16000"/>
                    </a:sysClr>
                  </a:solidFill>
                </a:ln>
                <a:solidFill>
                  <a:sysClr val="window" lastClr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휴먼모음T" pitchFamily="18" charset="-127"/>
                <a:ea typeface="휴먼모음T" pitchFamily="18" charset="-127"/>
              </a:rPr>
              <a:t>8</a:t>
            </a:r>
            <a:r>
              <a:rPr kumimoji="0" lang="en-US" altLang="ko-KR" sz="3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95000"/>
                  </a:sys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rPr>
              <a:t>. </a:t>
            </a:r>
            <a:r>
              <a:rPr kumimoji="0" lang="ko-KR" altLang="en-US" sz="3600" kern="0" dirty="0" smtClean="0">
                <a:solidFill>
                  <a:sysClr val="window" lastClr="FFFFFF">
                    <a:lumMod val="95000"/>
                  </a:sysClr>
                </a:solidFill>
                <a:latin typeface="휴먼모음T" pitchFamily="18" charset="-127"/>
                <a:ea typeface="휴먼모음T" pitchFamily="18" charset="-127"/>
              </a:rPr>
              <a:t>맺음말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4860032" y="3789040"/>
            <a:ext cx="4507339" cy="45719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solidFill>
                  <a:sysClr val="window" lastClr="FFFFFF">
                    <a:alpha val="15000"/>
                  </a:sysClr>
                </a:solidFill>
              </a:ln>
              <a:solidFill>
                <a:sysClr val="window" lastClr="FFFFFF"/>
              </a:solidFill>
              <a:effectLst/>
              <a:uLnTx/>
              <a:uFillTx/>
              <a:latin typeface="휴먼모음T" pitchFamily="18" charset="-127"/>
              <a:ea typeface="휴먼모음T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01229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323528" y="418654"/>
            <a:ext cx="7848872" cy="562074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>
              <a:buNone/>
            </a:pPr>
            <a:r>
              <a:rPr lang="en-US" altLang="ko-KR" sz="2400" b="1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8. </a:t>
            </a:r>
            <a:r>
              <a:rPr lang="ko-KR" altLang="en-US" sz="2400" b="1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맺음말 </a:t>
            </a:r>
            <a:r>
              <a:rPr lang="en-US" altLang="ko-KR" sz="2400" b="1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(1)</a:t>
            </a:r>
            <a:endParaRPr lang="ko-KR" altLang="en-US" sz="2400" b="1" dirty="0" smtClean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323528" y="980728"/>
            <a:ext cx="8352928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모서리가 둥근 직사각형 11"/>
          <p:cNvSpPr/>
          <p:nvPr/>
        </p:nvSpPr>
        <p:spPr>
          <a:xfrm>
            <a:off x="467544" y="1353647"/>
            <a:ext cx="144016" cy="2435393"/>
          </a:xfrm>
          <a:prstGeom prst="roundRect">
            <a:avLst>
              <a:gd name="adj" fmla="val 36508"/>
            </a:avLst>
          </a:prstGeom>
          <a:solidFill>
            <a:srgbClr val="E6DC3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755576" y="1306503"/>
            <a:ext cx="80648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b="1" dirty="0" smtClean="0">
                <a:latin typeface="휴먼모음T" pitchFamily="18" charset="-127"/>
                <a:ea typeface="휴먼모음T" pitchFamily="18" charset="-127"/>
              </a:rPr>
              <a:t>김정은은 김정일 사망 후 단 </a:t>
            </a:r>
            <a:r>
              <a:rPr lang="en-US" altLang="ko-KR" sz="2000" b="1" dirty="0" smtClean="0">
                <a:latin typeface="휴먼모음T" pitchFamily="18" charset="-127"/>
                <a:ea typeface="휴먼모음T" pitchFamily="18" charset="-127"/>
              </a:rPr>
              <a:t>4</a:t>
            </a:r>
            <a:r>
              <a:rPr lang="ko-KR" altLang="en-US" sz="2000" b="1" dirty="0" smtClean="0">
                <a:latin typeface="휴먼모음T" pitchFamily="18" charset="-127"/>
                <a:ea typeface="휴먼모음T" pitchFamily="18" charset="-127"/>
              </a:rPr>
              <a:t>개월 만에 군권과 당권</a:t>
            </a:r>
            <a:r>
              <a:rPr lang="en-US" altLang="ko-KR" sz="2000" b="1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b="1" dirty="0" err="1" smtClean="0">
                <a:latin typeface="휴먼모음T" pitchFamily="18" charset="-127"/>
                <a:ea typeface="휴먼모음T" pitchFamily="18" charset="-127"/>
              </a:rPr>
              <a:t>국가수반직을</a:t>
            </a:r>
            <a:r>
              <a:rPr lang="ko-KR" altLang="en-US" sz="2000" b="1" dirty="0" smtClean="0">
                <a:latin typeface="휴먼모음T" pitchFamily="18" charset="-127"/>
                <a:ea typeface="휴먼모음T" pitchFamily="18" charset="-127"/>
              </a:rPr>
              <a:t> 모두 차지하는 뛰어난 정치적 장악력을 보여주었음</a:t>
            </a:r>
            <a:r>
              <a:rPr lang="en-US" altLang="ko-KR" sz="2000" b="1" dirty="0" smtClean="0">
                <a:latin typeface="휴먼모음T" pitchFamily="18" charset="-127"/>
                <a:ea typeface="휴먼모음T" pitchFamily="18" charset="-127"/>
              </a:rPr>
              <a:t>. </a:t>
            </a:r>
          </a:p>
          <a:p>
            <a:pPr>
              <a:buFontTx/>
              <a:buChar char="-"/>
            </a:pPr>
            <a:r>
              <a:rPr lang="ko-KR" altLang="en-US" sz="2000" b="1" dirty="0" smtClean="0">
                <a:latin typeface="휴먼모음T" pitchFamily="18" charset="-127"/>
                <a:ea typeface="휴먼모음T" pitchFamily="18" charset="-127"/>
              </a:rPr>
              <a:t> 북한에서 권력승계의 이 같은 급진전은 김일성의 리더십을 물려받은 김정은의 정치적 자질과 그의 고모인 김경희</a:t>
            </a:r>
            <a:r>
              <a:rPr lang="en-US" altLang="ko-KR" sz="2000" b="1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b="1" dirty="0" smtClean="0">
                <a:latin typeface="휴먼모음T" pitchFamily="18" charset="-127"/>
                <a:ea typeface="휴먼모음T" pitchFamily="18" charset="-127"/>
              </a:rPr>
              <a:t>그리고</a:t>
            </a:r>
            <a:r>
              <a:rPr lang="en-US" altLang="ko-KR" sz="2000" b="1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b="1" dirty="0" smtClean="0">
                <a:latin typeface="휴먼모음T" pitchFamily="18" charset="-127"/>
                <a:ea typeface="휴먼모음T" pitchFamily="18" charset="-127"/>
              </a:rPr>
              <a:t>고모부인 장성택</a:t>
            </a:r>
            <a:r>
              <a:rPr lang="en-US" altLang="ko-KR" sz="2000" b="1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b="1" dirty="0" smtClean="0">
                <a:latin typeface="휴먼모음T" pitchFamily="18" charset="-127"/>
                <a:ea typeface="휴먼모음T" pitchFamily="18" charset="-127"/>
              </a:rPr>
              <a:t>김정은의 측근들인 </a:t>
            </a:r>
            <a:r>
              <a:rPr lang="ko-KR" altLang="en-US" sz="2000" b="1" dirty="0" err="1" smtClean="0">
                <a:latin typeface="휴먼모음T" pitchFamily="18" charset="-127"/>
                <a:ea typeface="휴먼모음T" pitchFamily="18" charset="-127"/>
              </a:rPr>
              <a:t>최룡해</a:t>
            </a:r>
            <a:r>
              <a:rPr lang="en-US" altLang="ko-KR" sz="2000" b="1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b="1" dirty="0" smtClean="0">
                <a:latin typeface="휴먼모음T" pitchFamily="18" charset="-127"/>
                <a:ea typeface="휴먼모음T" pitchFamily="18" charset="-127"/>
              </a:rPr>
              <a:t>김원홍</a:t>
            </a:r>
            <a:r>
              <a:rPr lang="en-US" altLang="ko-KR" sz="2000" b="1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b="1" dirty="0" err="1" smtClean="0">
                <a:latin typeface="휴먼모음T" pitchFamily="18" charset="-127"/>
                <a:ea typeface="휴먼모음T" pitchFamily="18" charset="-127"/>
              </a:rPr>
              <a:t>현철해</a:t>
            </a:r>
            <a:r>
              <a:rPr lang="en-US" altLang="ko-KR" sz="2000" b="1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b="1" dirty="0" smtClean="0">
                <a:latin typeface="휴먼모음T" pitchFamily="18" charset="-127"/>
                <a:ea typeface="휴먼모음T" pitchFamily="18" charset="-127"/>
              </a:rPr>
              <a:t>등의 지원이 복합적으로 작용하고 있음</a:t>
            </a:r>
            <a:r>
              <a:rPr lang="en-US" altLang="ko-KR" sz="2000" b="1" dirty="0" smtClean="0"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>
              <a:buFontTx/>
              <a:buChar char="-"/>
            </a:pPr>
            <a:r>
              <a:rPr lang="en-US" altLang="ko-KR" sz="2000" b="1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b="1" dirty="0" smtClean="0">
                <a:latin typeface="휴먼모음T" pitchFamily="18" charset="-127"/>
                <a:ea typeface="휴먼모음T" pitchFamily="18" charset="-127"/>
              </a:rPr>
              <a:t>주목할 점은 김정은이 젊은 나이에도 불구하고 상당한 정도의 엘리트 장악력과 대중적 친화력을 가지고 있어 안정적인 지도력을 보이고 있다는 것임</a:t>
            </a:r>
            <a:r>
              <a:rPr lang="en-US" altLang="ko-KR" sz="2000" b="1" dirty="0" smtClean="0">
                <a:latin typeface="휴먼모음T" pitchFamily="18" charset="-127"/>
                <a:ea typeface="휴먼모음T" pitchFamily="18" charset="-127"/>
              </a:rPr>
              <a:t>. </a:t>
            </a:r>
          </a:p>
        </p:txBody>
      </p:sp>
      <p:sp>
        <p:nvSpPr>
          <p:cNvPr id="15" name="모서리가 둥근 직사각형 14"/>
          <p:cNvSpPr/>
          <p:nvPr/>
        </p:nvSpPr>
        <p:spPr>
          <a:xfrm>
            <a:off x="497348" y="4149080"/>
            <a:ext cx="144016" cy="2376264"/>
          </a:xfrm>
          <a:prstGeom prst="roundRect">
            <a:avLst>
              <a:gd name="adj" fmla="val 36508"/>
            </a:avLst>
          </a:prstGeom>
          <a:solidFill>
            <a:srgbClr val="BCC51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683568" y="4715852"/>
            <a:ext cx="828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ko-KR" b="1" dirty="0" smtClean="0">
              <a:solidFill>
                <a:schemeClr val="tx2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755576" y="4077072"/>
            <a:ext cx="80565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b="1" dirty="0" smtClean="0">
                <a:latin typeface="휴먼모음T" pitchFamily="18" charset="-127"/>
                <a:ea typeface="휴먼모음T" pitchFamily="18" charset="-127"/>
              </a:rPr>
              <a:t>김정일 사후 계속적인 인사 개편을 통해 군대에 대한 김정은과 당의 장악력이 더욱 높아졌다는 점도 주목할 필요가 있음</a:t>
            </a:r>
            <a:r>
              <a:rPr lang="en-US" altLang="ko-KR" sz="2000" b="1" dirty="0" smtClean="0"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>
              <a:buFontTx/>
              <a:buChar char="-"/>
            </a:pPr>
            <a:r>
              <a:rPr lang="ko-KR" altLang="en-US" sz="2000" b="1" dirty="0" smtClean="0">
                <a:latin typeface="휴먼모음T" pitchFamily="18" charset="-127"/>
                <a:ea typeface="휴먼모음T" pitchFamily="18" charset="-127"/>
              </a:rPr>
              <a:t> 군대의 </a:t>
            </a:r>
            <a:r>
              <a:rPr lang="en-US" altLang="ko-KR" sz="2000" b="1" dirty="0" smtClean="0">
                <a:latin typeface="휴먼모음T" pitchFamily="18" charset="-127"/>
                <a:ea typeface="휴먼모음T" pitchFamily="18" charset="-127"/>
              </a:rPr>
              <a:t>3</a:t>
            </a:r>
            <a:r>
              <a:rPr lang="ko-KR" altLang="en-US" sz="2000" b="1" dirty="0" smtClean="0">
                <a:latin typeface="휴먼모음T" pitchFamily="18" charset="-127"/>
                <a:ea typeface="휴먼모음T" pitchFamily="18" charset="-127"/>
              </a:rPr>
              <a:t>대 핵심 요직인 </a:t>
            </a:r>
            <a:r>
              <a:rPr lang="ko-KR" altLang="en-US" sz="2000" b="1" dirty="0" err="1" smtClean="0">
                <a:latin typeface="휴먼모음T" pitchFamily="18" charset="-127"/>
                <a:ea typeface="휴먼모음T" pitchFamily="18" charset="-127"/>
              </a:rPr>
              <a:t>총정치국장</a:t>
            </a:r>
            <a:r>
              <a:rPr lang="en-US" altLang="ko-KR" sz="2000" b="1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b="1" dirty="0" err="1" smtClean="0">
                <a:latin typeface="휴먼모음T" pitchFamily="18" charset="-127"/>
                <a:ea typeface="휴먼모음T" pitchFamily="18" charset="-127"/>
              </a:rPr>
              <a:t>총참모장</a:t>
            </a:r>
            <a:r>
              <a:rPr lang="en-US" altLang="ko-KR" sz="2000" b="1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b="1" dirty="0" smtClean="0">
                <a:latin typeface="휴먼모음T" pitchFamily="18" charset="-127"/>
                <a:ea typeface="휴먼모음T" pitchFamily="18" charset="-127"/>
              </a:rPr>
              <a:t>인민무력부장이 </a:t>
            </a:r>
            <a:r>
              <a:rPr lang="en-US" altLang="ko-KR" sz="2000" b="1" dirty="0" smtClean="0">
                <a:latin typeface="휴먼모음T" pitchFamily="18" charset="-127"/>
                <a:ea typeface="휴먼모음T" pitchFamily="18" charset="-127"/>
              </a:rPr>
              <a:t>2012</a:t>
            </a:r>
            <a:r>
              <a:rPr lang="ko-KR" altLang="en-US" sz="2000" b="1" dirty="0" smtClean="0">
                <a:latin typeface="휴먼모음T" pitchFamily="18" charset="-127"/>
                <a:ea typeface="휴먼모음T" pitchFamily="18" charset="-127"/>
              </a:rPr>
              <a:t>년에 모두 전임자에 비해 상대적으로 젊은 김정은의 측근으로 전면 교체되었음</a:t>
            </a:r>
            <a:r>
              <a:rPr lang="en-US" altLang="ko-KR" sz="2000" b="1" dirty="0" smtClean="0">
                <a:latin typeface="휴먼모음T" pitchFamily="18" charset="-127"/>
                <a:ea typeface="휴먼모음T" pitchFamily="18" charset="-127"/>
              </a:rPr>
              <a:t>. </a:t>
            </a:r>
          </a:p>
          <a:p>
            <a:pPr>
              <a:buFontTx/>
              <a:buChar char="-"/>
            </a:pPr>
            <a:r>
              <a:rPr lang="en-US" altLang="ko-KR" sz="2000" b="1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b="1" dirty="0" smtClean="0">
                <a:latin typeface="휴먼모음T" pitchFamily="18" charset="-127"/>
                <a:ea typeface="휴먼모음T" pitchFamily="18" charset="-127"/>
              </a:rPr>
              <a:t>당 엘리트인 </a:t>
            </a:r>
            <a:r>
              <a:rPr lang="ko-KR" altLang="en-US" sz="2000" b="1" dirty="0" err="1" smtClean="0">
                <a:latin typeface="휴먼모음T" pitchFamily="18" charset="-127"/>
                <a:ea typeface="휴먼모음T" pitchFamily="18" charset="-127"/>
              </a:rPr>
              <a:t>최룡해가</a:t>
            </a:r>
            <a:r>
              <a:rPr lang="ko-KR" altLang="en-US" sz="2000" b="1" dirty="0" smtClean="0">
                <a:latin typeface="휴먼모음T" pitchFamily="18" charset="-127"/>
                <a:ea typeface="휴먼모음T" pitchFamily="18" charset="-127"/>
              </a:rPr>
              <a:t> 군대의 제</a:t>
            </a:r>
            <a:r>
              <a:rPr lang="en-US" altLang="ko-KR" sz="2000" b="1" dirty="0" smtClean="0">
                <a:latin typeface="휴먼모음T" pitchFamily="18" charset="-127"/>
                <a:ea typeface="휴먼모음T" pitchFamily="18" charset="-127"/>
              </a:rPr>
              <a:t>1</a:t>
            </a:r>
            <a:r>
              <a:rPr lang="ko-KR" altLang="en-US" sz="2000" b="1" dirty="0" smtClean="0">
                <a:latin typeface="휴먼모음T" pitchFamily="18" charset="-127"/>
                <a:ea typeface="휴먼모음T" pitchFamily="18" charset="-127"/>
              </a:rPr>
              <a:t>인자 직책인 </a:t>
            </a:r>
            <a:r>
              <a:rPr lang="ko-KR" altLang="en-US" sz="2000" b="1" dirty="0" err="1" smtClean="0">
                <a:latin typeface="휴먼모음T" pitchFamily="18" charset="-127"/>
                <a:ea typeface="휴먼모음T" pitchFamily="18" charset="-127"/>
              </a:rPr>
              <a:t>총정치국장에</a:t>
            </a:r>
            <a:r>
              <a:rPr lang="ko-KR" altLang="en-US" sz="2000" b="1" dirty="0" smtClean="0">
                <a:latin typeface="휴먼모음T" pitchFamily="18" charset="-127"/>
                <a:ea typeface="휴먼모음T" pitchFamily="18" charset="-127"/>
              </a:rPr>
              <a:t> 임명되고</a:t>
            </a:r>
            <a:r>
              <a:rPr lang="en-US" altLang="ko-KR" sz="2000" b="1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b="1" dirty="0" smtClean="0">
                <a:latin typeface="휴먼모음T" pitchFamily="18" charset="-127"/>
                <a:ea typeface="휴먼모음T" pitchFamily="18" charset="-127"/>
              </a:rPr>
              <a:t>전형적인 군부 엘리트인 </a:t>
            </a:r>
            <a:r>
              <a:rPr lang="ko-KR" altLang="en-US" sz="2000" b="1" dirty="0" err="1" smtClean="0">
                <a:latin typeface="휴먼모음T" pitchFamily="18" charset="-127"/>
                <a:ea typeface="휴먼모음T" pitchFamily="18" charset="-127"/>
              </a:rPr>
              <a:t>리영호</a:t>
            </a:r>
            <a:r>
              <a:rPr lang="ko-KR" altLang="en-US" sz="2000" b="1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b="1" dirty="0" err="1" smtClean="0">
                <a:latin typeface="휴먼모음T" pitchFamily="18" charset="-127"/>
                <a:ea typeface="휴먼모음T" pitchFamily="18" charset="-127"/>
              </a:rPr>
              <a:t>총참모장이</a:t>
            </a:r>
            <a:r>
              <a:rPr lang="ko-KR" altLang="en-US" sz="2000" b="1" dirty="0" smtClean="0">
                <a:latin typeface="휴먼모음T" pitchFamily="18" charset="-127"/>
                <a:ea typeface="휴먼모음T" pitchFamily="18" charset="-127"/>
              </a:rPr>
              <a:t> 군대의 외화벌이사업을 내각으로 이전하는데 반대하다가 해임됨으로써 전통적인 군부의 세력이 약화되었음</a:t>
            </a:r>
            <a:r>
              <a:rPr lang="en-US" altLang="ko-KR" sz="2000" b="1" dirty="0" smtClean="0">
                <a:latin typeface="휴먼모음T" pitchFamily="18" charset="-127"/>
                <a:ea typeface="휴먼모음T" pitchFamily="18" charset="-127"/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제목 1"/>
          <p:cNvSpPr txBox="1">
            <a:spLocks/>
          </p:cNvSpPr>
          <p:nvPr/>
        </p:nvSpPr>
        <p:spPr>
          <a:xfrm>
            <a:off x="323528" y="332656"/>
            <a:ext cx="8496944" cy="792088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>
              <a:buNone/>
            </a:pPr>
            <a:r>
              <a:rPr lang="en-US" altLang="ko-KR" sz="24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&lt;</a:t>
            </a:r>
            <a:r>
              <a:rPr lang="ko-KR" altLang="en-US" sz="24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사진</a:t>
            </a:r>
            <a:r>
              <a:rPr lang="en-US" altLang="ko-KR" sz="24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&gt; </a:t>
            </a:r>
            <a:r>
              <a:rPr lang="ko-KR" altLang="en-US" sz="2400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미키마우스와</a:t>
            </a:r>
            <a:r>
              <a:rPr lang="ko-KR" altLang="en-US" sz="24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400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곰돌이</a:t>
            </a:r>
            <a:r>
              <a:rPr lang="ko-KR" altLang="en-US" sz="24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푸 등 미국 디즈니사의 만화 캐릭터가</a:t>
            </a:r>
            <a:endParaRPr lang="en-US" altLang="ko-KR" sz="2400" dirty="0" smtClean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  <a:p>
            <a:pPr marL="0" indent="0" algn="l">
              <a:buNone/>
            </a:pPr>
            <a:r>
              <a:rPr lang="en-US" altLang="ko-KR" sz="24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    </a:t>
            </a:r>
            <a:r>
              <a:rPr lang="ko-KR" altLang="en-US" sz="24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등장한 파격적인 북한 모란봉악단 시범공연 </a:t>
            </a:r>
            <a:r>
              <a:rPr lang="en-US" altLang="ko-KR" sz="24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(2012.7.6)</a:t>
            </a:r>
            <a:r>
              <a:rPr lang="ko-KR" altLang="en-US" sz="24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   </a:t>
            </a:r>
          </a:p>
        </p:txBody>
      </p:sp>
      <p:cxnSp>
        <p:nvCxnSpPr>
          <p:cNvPr id="16" name="직선 연결선 15"/>
          <p:cNvCxnSpPr/>
          <p:nvPr/>
        </p:nvCxnSpPr>
        <p:spPr>
          <a:xfrm>
            <a:off x="323528" y="1124744"/>
            <a:ext cx="8352928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D:\Cheong02(RDSM-KCNA)\KCNA(지지통신) 사진\2012-07 KCNA 사진\_際_kns-tokyo-photo-120709-05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77938"/>
            <a:ext cx="8503767" cy="51033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98001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323528" y="418654"/>
            <a:ext cx="7848872" cy="562074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>
              <a:buNone/>
            </a:pPr>
            <a:r>
              <a:rPr lang="en-US" altLang="ko-KR" sz="2400" b="1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8. </a:t>
            </a:r>
            <a:r>
              <a:rPr lang="ko-KR" altLang="en-US" sz="2400" b="1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맺음말 </a:t>
            </a:r>
            <a:r>
              <a:rPr lang="en-US" altLang="ko-KR" sz="2400" b="1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(2)</a:t>
            </a:r>
            <a:endParaRPr lang="ko-KR" altLang="en-US" sz="2400" b="1" dirty="0" smtClean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323528" y="980728"/>
            <a:ext cx="8352928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모서리가 둥근 직사각형 11"/>
          <p:cNvSpPr/>
          <p:nvPr/>
        </p:nvSpPr>
        <p:spPr>
          <a:xfrm>
            <a:off x="467544" y="1340768"/>
            <a:ext cx="144016" cy="5040560"/>
          </a:xfrm>
          <a:prstGeom prst="roundRect">
            <a:avLst>
              <a:gd name="adj" fmla="val 36508"/>
            </a:avLst>
          </a:prstGeom>
          <a:solidFill>
            <a:srgbClr val="E6DC3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835968" y="1268760"/>
            <a:ext cx="798450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b="1" dirty="0" smtClean="0">
                <a:latin typeface="휴먼모음T" pitchFamily="18" charset="-127"/>
                <a:ea typeface="휴먼모음T" pitchFamily="18" charset="-127"/>
              </a:rPr>
              <a:t>현재 북한 지도부는 그 어느 때보다 경제의 개혁과 개방을 적극적으로 추구하기에 유리하게 구성되어 있음</a:t>
            </a:r>
            <a:r>
              <a:rPr lang="en-US" altLang="ko-KR" sz="2000" b="1" dirty="0" smtClean="0"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>
              <a:buFontTx/>
              <a:buChar char="-"/>
            </a:pPr>
            <a:r>
              <a:rPr lang="ko-KR" altLang="en-US" sz="2000" b="1" dirty="0" smtClean="0">
                <a:latin typeface="휴먼모음T" pitchFamily="18" charset="-127"/>
                <a:ea typeface="휴먼모음T" pitchFamily="18" charset="-127"/>
              </a:rPr>
              <a:t> 최고지도자인 김정은은 스위스에서 </a:t>
            </a:r>
            <a:r>
              <a:rPr lang="en-US" altLang="ko-KR" sz="2000" b="1" dirty="0" smtClean="0">
                <a:latin typeface="휴먼모음T" pitchFamily="18" charset="-127"/>
                <a:ea typeface="휴먼모음T" pitchFamily="18" charset="-127"/>
              </a:rPr>
              <a:t>4</a:t>
            </a:r>
            <a:r>
              <a:rPr lang="ko-KR" altLang="en-US" sz="2000" b="1" dirty="0" smtClean="0">
                <a:latin typeface="휴먼모음T" pitchFamily="18" charset="-127"/>
                <a:ea typeface="휴먼모음T" pitchFamily="18" charset="-127"/>
              </a:rPr>
              <a:t>년 반 유학해 선진자본주의를 직접 장기간 체험한 인물임 </a:t>
            </a:r>
            <a:endParaRPr lang="en-US" altLang="ko-KR" sz="2000" b="1" dirty="0" smtClean="0">
              <a:latin typeface="휴먼모음T" pitchFamily="18" charset="-127"/>
              <a:ea typeface="휴먼모음T" pitchFamily="18" charset="-127"/>
            </a:endParaRPr>
          </a:p>
          <a:p>
            <a:pPr>
              <a:buFontTx/>
              <a:buChar char="-"/>
            </a:pPr>
            <a:r>
              <a:rPr lang="en-US" altLang="ko-KR" sz="2000" b="1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b="1" dirty="0" smtClean="0">
                <a:latin typeface="휴먼모음T" pitchFamily="18" charset="-127"/>
                <a:ea typeface="휴먼모음T" pitchFamily="18" charset="-127"/>
              </a:rPr>
              <a:t>북한의 새 퍼스트레이디 </a:t>
            </a:r>
            <a:r>
              <a:rPr lang="ko-KR" altLang="en-US" sz="2000" b="1" dirty="0" err="1" smtClean="0">
                <a:latin typeface="휴먼모음T" pitchFamily="18" charset="-127"/>
                <a:ea typeface="휴먼모음T" pitchFamily="18" charset="-127"/>
              </a:rPr>
              <a:t>리설주도</a:t>
            </a:r>
            <a:r>
              <a:rPr lang="ko-KR" altLang="en-US" sz="2000" b="1" dirty="0" smtClean="0">
                <a:latin typeface="휴먼모음T" pitchFamily="18" charset="-127"/>
                <a:ea typeface="휴먼모음T" pitchFamily="18" charset="-127"/>
              </a:rPr>
              <a:t> 중국에서 </a:t>
            </a:r>
            <a:r>
              <a:rPr lang="en-US" altLang="ko-KR" sz="2000" b="1" dirty="0" smtClean="0">
                <a:latin typeface="휴먼모음T" pitchFamily="18" charset="-127"/>
                <a:ea typeface="휴먼모음T" pitchFamily="18" charset="-127"/>
              </a:rPr>
              <a:t>1~2</a:t>
            </a:r>
            <a:r>
              <a:rPr lang="ko-KR" altLang="en-US" sz="2000" b="1" dirty="0" smtClean="0">
                <a:latin typeface="휴먼모음T" pitchFamily="18" charset="-127"/>
                <a:ea typeface="휴먼모음T" pitchFamily="18" charset="-127"/>
              </a:rPr>
              <a:t>년간 유학해 중국의 개혁개방 성과를 직접 눈으로 본 인물임</a:t>
            </a:r>
            <a:endParaRPr lang="en-US" altLang="ko-KR" sz="2000" b="1" dirty="0" smtClean="0">
              <a:latin typeface="휴먼모음T" pitchFamily="18" charset="-127"/>
              <a:ea typeface="휴먼모음T" pitchFamily="18" charset="-127"/>
            </a:endParaRPr>
          </a:p>
          <a:p>
            <a:pPr>
              <a:buFontTx/>
              <a:buChar char="-"/>
            </a:pPr>
            <a:r>
              <a:rPr lang="en-US" altLang="ko-KR" sz="2000" b="1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b="1" dirty="0" smtClean="0">
                <a:latin typeface="휴먼모음T" pitchFamily="18" charset="-127"/>
                <a:ea typeface="휴먼모음T" pitchFamily="18" charset="-127"/>
              </a:rPr>
              <a:t>핵심 실세인 김경희 </a:t>
            </a:r>
            <a:r>
              <a:rPr lang="ko-KR" altLang="en-US" sz="2000" b="1" dirty="0" err="1" smtClean="0">
                <a:latin typeface="휴먼모음T" pitchFamily="18" charset="-127"/>
                <a:ea typeface="휴먼모음T" pitchFamily="18" charset="-127"/>
              </a:rPr>
              <a:t>당중앙위원회</a:t>
            </a:r>
            <a:r>
              <a:rPr lang="ko-KR" altLang="en-US" sz="2000" b="1" dirty="0" smtClean="0">
                <a:latin typeface="휴먼모음T" pitchFamily="18" charset="-127"/>
                <a:ea typeface="휴먼모음T" pitchFamily="18" charset="-127"/>
              </a:rPr>
              <a:t> 비서는 과거 당에서 경공업을 관장했던 인물임 </a:t>
            </a:r>
            <a:endParaRPr lang="en-US" altLang="ko-KR" sz="2000" b="1" dirty="0" smtClean="0">
              <a:latin typeface="휴먼모음T" pitchFamily="18" charset="-127"/>
              <a:ea typeface="휴먼모음T" pitchFamily="18" charset="-127"/>
            </a:endParaRPr>
          </a:p>
          <a:p>
            <a:pPr>
              <a:buFontTx/>
              <a:buChar char="-"/>
            </a:pPr>
            <a:r>
              <a:rPr lang="en-US" altLang="ko-KR" sz="2000" b="1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b="1" dirty="0" smtClean="0">
                <a:latin typeface="휴먼모음T" pitchFamily="18" charset="-127"/>
                <a:ea typeface="휴먼모음T" pitchFamily="18" charset="-127"/>
              </a:rPr>
              <a:t>핵심 실세인 장성택 </a:t>
            </a:r>
            <a:r>
              <a:rPr lang="ko-KR" altLang="en-US" sz="2000" b="1" dirty="0" err="1" smtClean="0">
                <a:latin typeface="휴먼모음T" pitchFamily="18" charset="-127"/>
                <a:ea typeface="휴먼모음T" pitchFamily="18" charset="-127"/>
              </a:rPr>
              <a:t>당중앙위원회</a:t>
            </a:r>
            <a:r>
              <a:rPr lang="ko-KR" altLang="en-US" sz="2000" b="1" dirty="0" smtClean="0">
                <a:latin typeface="휴먼모음T" pitchFamily="18" charset="-127"/>
                <a:ea typeface="휴먼모음T" pitchFamily="18" charset="-127"/>
              </a:rPr>
              <a:t> 행정부장은 </a:t>
            </a:r>
            <a:r>
              <a:rPr lang="ko-KR" altLang="en-US" sz="2000" b="1" dirty="0" err="1" smtClean="0">
                <a:latin typeface="휴먼모음T" pitchFamily="18" charset="-127"/>
                <a:ea typeface="휴먼모음T" pitchFamily="18" charset="-127"/>
              </a:rPr>
              <a:t>북중</a:t>
            </a:r>
            <a:r>
              <a:rPr lang="ko-KR" altLang="en-US" sz="2000" b="1" dirty="0" smtClean="0">
                <a:latin typeface="휴먼모음T" pitchFamily="18" charset="-127"/>
                <a:ea typeface="휴먼모음T" pitchFamily="18" charset="-127"/>
              </a:rPr>
              <a:t> 간의 전략적인 경협 사업의 북한 책임자를 맡고 있음</a:t>
            </a:r>
            <a:r>
              <a:rPr lang="en-US" altLang="ko-KR" sz="2000" b="1" dirty="0" smtClean="0"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>
              <a:buFontTx/>
              <a:buChar char="-"/>
            </a:pPr>
            <a:r>
              <a:rPr lang="en-US" altLang="ko-KR" sz="2000" b="1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b="1" dirty="0" err="1" smtClean="0">
                <a:latin typeface="휴먼모음T" pitchFamily="18" charset="-127"/>
                <a:ea typeface="휴먼모음T" pitchFamily="18" charset="-127"/>
              </a:rPr>
              <a:t>최룡해</a:t>
            </a:r>
            <a:r>
              <a:rPr lang="ko-KR" altLang="en-US" sz="2000" b="1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b="1" dirty="0" err="1" smtClean="0">
                <a:latin typeface="휴먼모음T" pitchFamily="18" charset="-127"/>
                <a:ea typeface="휴먼모음T" pitchFamily="18" charset="-127"/>
              </a:rPr>
              <a:t>총정치국장은</a:t>
            </a:r>
            <a:r>
              <a:rPr lang="ko-KR" altLang="en-US" sz="2000" b="1" dirty="0" smtClean="0">
                <a:latin typeface="휴먼모음T" pitchFamily="18" charset="-127"/>
                <a:ea typeface="휴먼모음T" pitchFamily="18" charset="-127"/>
              </a:rPr>
              <a:t> 군부의 외화벌이사업을 내각으로 이전하는데 반발하는 군부 세력을 무력화하고 군대에 대한 당의 통제를 강화하고 있음</a:t>
            </a:r>
            <a:r>
              <a:rPr lang="en-US" altLang="ko-KR" sz="2000" b="1" dirty="0" smtClean="0">
                <a:latin typeface="휴먼모음T" pitchFamily="18" charset="-127"/>
                <a:ea typeface="휴먼모음T" pitchFamily="18" charset="-127"/>
              </a:rPr>
              <a:t>. </a:t>
            </a:r>
          </a:p>
          <a:p>
            <a:pPr>
              <a:buFontTx/>
              <a:buChar char="-"/>
            </a:pPr>
            <a:r>
              <a:rPr lang="en-US" altLang="ko-KR" sz="2000" b="1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b="1" dirty="0" smtClean="0">
                <a:latin typeface="휴먼모음T" pitchFamily="18" charset="-127"/>
                <a:ea typeface="휴먼모음T" pitchFamily="18" charset="-127"/>
              </a:rPr>
              <a:t>김영춘 인민무력부장이 군대에 대한 당의 정책적</a:t>
            </a:r>
            <a:r>
              <a:rPr lang="en-US" altLang="ko-KR" sz="2000" b="1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b="1" dirty="0" smtClean="0">
                <a:latin typeface="휴먼모음T" pitchFamily="18" charset="-127"/>
                <a:ea typeface="휴먼모음T" pitchFamily="18" charset="-127"/>
              </a:rPr>
              <a:t>실무적 지도를 관장하는 </a:t>
            </a:r>
            <a:r>
              <a:rPr lang="ko-KR" altLang="en-US" sz="2000" b="1" dirty="0" err="1" smtClean="0">
                <a:latin typeface="휴먼모음T" pitchFamily="18" charset="-127"/>
                <a:ea typeface="휴먼모음T" pitchFamily="18" charset="-127"/>
              </a:rPr>
              <a:t>당중앙위원회</a:t>
            </a:r>
            <a:r>
              <a:rPr lang="ko-KR" altLang="en-US" sz="2000" b="1" dirty="0" smtClean="0">
                <a:latin typeface="휴먼모음T" pitchFamily="18" charset="-127"/>
                <a:ea typeface="휴먼모음T" pitchFamily="18" charset="-127"/>
              </a:rPr>
              <a:t> 군사부장 직으로 옮겨가게 된 것도 군대에 대한 당의 통제를 더욱 강화하는 요인으로 작용하고 있음</a:t>
            </a:r>
            <a:r>
              <a:rPr lang="en-US" altLang="ko-KR" sz="2000" b="1" dirty="0" smtClean="0">
                <a:latin typeface="휴먼모음T" pitchFamily="18" charset="-127"/>
                <a:ea typeface="휴먼모음T" pitchFamily="18" charset="-127"/>
              </a:rPr>
              <a:t>. </a:t>
            </a:r>
          </a:p>
          <a:p>
            <a:pPr>
              <a:buFontTx/>
              <a:buChar char="-"/>
            </a:pPr>
            <a:r>
              <a:rPr lang="en-US" altLang="ko-KR" sz="2000" b="1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b="1" dirty="0" smtClean="0">
                <a:latin typeface="휴먼모음T" pitchFamily="18" charset="-127"/>
                <a:ea typeface="휴먼모음T" pitchFamily="18" charset="-127"/>
              </a:rPr>
              <a:t>개혁 성향의 박봉주가 최근 </a:t>
            </a:r>
            <a:r>
              <a:rPr lang="ko-KR" altLang="en-US" sz="2000" b="1" dirty="0" err="1" smtClean="0">
                <a:latin typeface="휴먼모음T" pitchFamily="18" charset="-127"/>
                <a:ea typeface="휴먼모음T" pitchFamily="18" charset="-127"/>
              </a:rPr>
              <a:t>당중앙위원회</a:t>
            </a:r>
            <a:r>
              <a:rPr lang="ko-KR" altLang="en-US" sz="2000" b="1" dirty="0" smtClean="0">
                <a:latin typeface="휴먼모음T" pitchFamily="18" charset="-127"/>
                <a:ea typeface="휴먼모음T" pitchFamily="18" charset="-127"/>
              </a:rPr>
              <a:t> 정치국 위원에 선출된 데 이어 </a:t>
            </a:r>
            <a:r>
              <a:rPr lang="ko-KR" altLang="en-US" sz="2000" b="1" dirty="0" smtClean="0">
                <a:latin typeface="휴먼모음T" pitchFamily="18" charset="-127"/>
                <a:ea typeface="휴먼모음T" pitchFamily="18" charset="-127"/>
              </a:rPr>
              <a:t>내각 총리에 임명되어 향후 경제개혁이 가속화될 것으로 전망됨</a:t>
            </a:r>
            <a:r>
              <a:rPr lang="en-US" altLang="ko-KR" sz="2000" b="1" dirty="0" smtClean="0">
                <a:latin typeface="휴먼모음T" pitchFamily="18" charset="-127"/>
                <a:ea typeface="휴먼모음T" pitchFamily="18" charset="-127"/>
              </a:rPr>
              <a:t>.</a:t>
            </a:r>
            <a:r>
              <a:rPr lang="ko-KR" altLang="en-US" sz="2000" b="1" dirty="0" smtClean="0">
                <a:latin typeface="휴먼모음T" pitchFamily="18" charset="-127"/>
                <a:ea typeface="휴먼모음T" pitchFamily="18" charset="-127"/>
              </a:rPr>
              <a:t> </a:t>
            </a:r>
            <a:endParaRPr lang="en-US" altLang="ko-KR" sz="2000" b="1" dirty="0" smtClean="0">
              <a:latin typeface="휴먼모음T" pitchFamily="18" charset="-127"/>
              <a:ea typeface="휴먼모음T" pitchFamily="18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제목 1"/>
          <p:cNvSpPr txBox="1">
            <a:spLocks/>
          </p:cNvSpPr>
          <p:nvPr/>
        </p:nvSpPr>
        <p:spPr>
          <a:xfrm>
            <a:off x="323528" y="332656"/>
            <a:ext cx="8496944" cy="432048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>
              <a:buNone/>
            </a:pPr>
            <a:r>
              <a:rPr lang="en-US" altLang="ko-KR" sz="22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&lt;</a:t>
            </a:r>
            <a:r>
              <a:rPr lang="ko-KR" altLang="en-US" sz="22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사진</a:t>
            </a:r>
            <a:r>
              <a:rPr lang="en-US" altLang="ko-KR" sz="22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&gt; </a:t>
            </a:r>
            <a:r>
              <a:rPr lang="ko-KR" altLang="en-US" sz="2200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대연평도와</a:t>
            </a:r>
            <a:r>
              <a:rPr lang="ko-KR" altLang="en-US" sz="22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백령도를 겨냥한 실탄사격훈련을 지도하는 김정은    </a:t>
            </a:r>
          </a:p>
        </p:txBody>
      </p:sp>
      <p:cxnSp>
        <p:nvCxnSpPr>
          <p:cNvPr id="16" name="직선 연결선 15"/>
          <p:cNvCxnSpPr/>
          <p:nvPr/>
        </p:nvCxnSpPr>
        <p:spPr>
          <a:xfrm>
            <a:off x="323528" y="764704"/>
            <a:ext cx="8352928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D:\Cheong04(RDSM-KCNA)\2013-03-14-01 RDSM (김정은_대연평도, 백령도 타격에 인입되는 포병구분대 실탄사격훈련 지도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891034"/>
            <a:ext cx="3528393" cy="258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D:\Cheong04(RDSM-KCNA)\2013-03-14-01 RDSM (대연평도, 백령도 타격에 인입되는 포병구분대 실탄사격훈련 지도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784" y="1151873"/>
            <a:ext cx="4224379" cy="232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Cheong04(RDSM-KCNA)\2013-03-14-02 RDSM (대연평도, 백령도 타격에 인입되는 포병구분대 실탄사격훈련)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40" y="3555330"/>
            <a:ext cx="7376441" cy="275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직사각형 8"/>
          <p:cNvSpPr/>
          <p:nvPr/>
        </p:nvSpPr>
        <p:spPr>
          <a:xfrm>
            <a:off x="420250" y="6309320"/>
            <a:ext cx="4608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출처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: 『</a:t>
            </a:r>
            <a:r>
              <a:rPr lang="ko-KR" altLang="en-US" dirty="0" err="1">
                <a:latin typeface="휴먼모음T" pitchFamily="18" charset="-127"/>
                <a:ea typeface="휴먼모음T" pitchFamily="18" charset="-127"/>
              </a:rPr>
              <a:t>로동신문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』, 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2013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3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월 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14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일</a:t>
            </a:r>
            <a:endParaRPr lang="ko-KR" altLang="en-US" dirty="0">
              <a:latin typeface="휴먼모음T" pitchFamily="18" charset="-127"/>
              <a:ea typeface="휴먼모음T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448756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323528" y="418654"/>
            <a:ext cx="7848872" cy="562074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>
              <a:buNone/>
            </a:pPr>
            <a:r>
              <a:rPr lang="en-US" altLang="ko-KR" sz="2400" b="1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8. </a:t>
            </a:r>
            <a:r>
              <a:rPr lang="ko-KR" altLang="en-US" sz="2400" b="1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맺음말 </a:t>
            </a:r>
            <a:r>
              <a:rPr lang="en-US" altLang="ko-KR" sz="2400" b="1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(3)</a:t>
            </a:r>
            <a:endParaRPr lang="ko-KR" altLang="en-US" sz="2400" b="1" dirty="0" smtClean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323528" y="980728"/>
            <a:ext cx="8352928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모서리가 둥근 직사각형 14"/>
          <p:cNvSpPr/>
          <p:nvPr/>
        </p:nvSpPr>
        <p:spPr>
          <a:xfrm>
            <a:off x="611560" y="1484783"/>
            <a:ext cx="144016" cy="2379201"/>
          </a:xfrm>
          <a:prstGeom prst="roundRect">
            <a:avLst>
              <a:gd name="adj" fmla="val 36508"/>
            </a:avLst>
          </a:prstGeom>
          <a:solidFill>
            <a:srgbClr val="BCC51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813516" y="1463328"/>
            <a:ext cx="806489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ko-KR" b="1" dirty="0" smtClean="0">
                <a:latin typeface="휴먼모음T" pitchFamily="18" charset="-127"/>
                <a:ea typeface="휴먼모음T" pitchFamily="18" charset="-127"/>
              </a:rPr>
              <a:t>2012</a:t>
            </a:r>
            <a:r>
              <a:rPr lang="ko-KR" altLang="en-US" b="1" dirty="0" smtClean="0">
                <a:latin typeface="휴먼모음T" pitchFamily="18" charset="-127"/>
                <a:ea typeface="휴먼모음T" pitchFamily="18" charset="-127"/>
              </a:rPr>
              <a:t>년 한 해 동안 김정은은 경제 개혁에 대해 적극적인 의지를 표명하기도 했지만</a:t>
            </a:r>
            <a:r>
              <a:rPr lang="en-US" altLang="ko-KR" b="1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b="1" dirty="0" smtClean="0">
                <a:latin typeface="휴먼모음T" pitchFamily="18" charset="-127"/>
                <a:ea typeface="휴먼모음T" pitchFamily="18" charset="-127"/>
              </a:rPr>
              <a:t>국제사회의 반대에도 불구하고 동년 </a:t>
            </a:r>
            <a:r>
              <a:rPr lang="en-US" altLang="ko-KR" b="1" dirty="0" smtClean="0">
                <a:latin typeface="휴먼모음T" pitchFamily="18" charset="-127"/>
                <a:ea typeface="휴먼모음T" pitchFamily="18" charset="-127"/>
              </a:rPr>
              <a:t>12</a:t>
            </a:r>
            <a:r>
              <a:rPr lang="ko-KR" altLang="en-US" b="1" dirty="0" smtClean="0">
                <a:latin typeface="휴먼모음T" pitchFamily="18" charset="-127"/>
                <a:ea typeface="휴먼모음T" pitchFamily="18" charset="-127"/>
              </a:rPr>
              <a:t>월 </a:t>
            </a:r>
            <a:r>
              <a:rPr lang="en-US" altLang="ko-KR" b="1" dirty="0" smtClean="0">
                <a:latin typeface="휴먼모음T" pitchFamily="18" charset="-127"/>
                <a:ea typeface="휴먼모음T" pitchFamily="18" charset="-127"/>
              </a:rPr>
              <a:t>12</a:t>
            </a:r>
            <a:r>
              <a:rPr lang="ko-KR" altLang="en-US" b="1" dirty="0" smtClean="0">
                <a:latin typeface="휴먼모음T" pitchFamily="18" charset="-127"/>
                <a:ea typeface="휴먼모음T" pitchFamily="18" charset="-127"/>
              </a:rPr>
              <a:t>일 장거리로켓을 발사하고</a:t>
            </a:r>
            <a:r>
              <a:rPr lang="en-US" altLang="ko-KR" b="1" dirty="0" smtClean="0">
                <a:latin typeface="휴먼모음T" pitchFamily="18" charset="-127"/>
                <a:ea typeface="휴먼모음T" pitchFamily="18" charset="-127"/>
              </a:rPr>
              <a:t>, 2013</a:t>
            </a:r>
            <a:r>
              <a:rPr lang="ko-KR" altLang="en-US" b="1" dirty="0" smtClean="0"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b="1" dirty="0" smtClean="0">
                <a:latin typeface="휴먼모음T" pitchFamily="18" charset="-127"/>
                <a:ea typeface="휴먼모음T" pitchFamily="18" charset="-127"/>
              </a:rPr>
              <a:t>2</a:t>
            </a:r>
            <a:r>
              <a:rPr lang="ko-KR" altLang="en-US" b="1" dirty="0" smtClean="0">
                <a:latin typeface="휴먼모음T" pitchFamily="18" charset="-127"/>
                <a:ea typeface="휴먼모음T" pitchFamily="18" charset="-127"/>
              </a:rPr>
              <a:t>월 </a:t>
            </a:r>
            <a:r>
              <a:rPr lang="en-US" altLang="ko-KR" b="1" dirty="0" smtClean="0">
                <a:latin typeface="휴먼모음T" pitchFamily="18" charset="-127"/>
                <a:ea typeface="휴먼모음T" pitchFamily="18" charset="-127"/>
              </a:rPr>
              <a:t>12</a:t>
            </a:r>
            <a:r>
              <a:rPr lang="ko-KR" altLang="en-US" b="1" dirty="0" smtClean="0">
                <a:latin typeface="휴먼모음T" pitchFamily="18" charset="-127"/>
                <a:ea typeface="휴먼모음T" pitchFamily="18" charset="-127"/>
              </a:rPr>
              <a:t>일에는 제</a:t>
            </a:r>
            <a:r>
              <a:rPr lang="en-US" altLang="ko-KR" b="1" dirty="0" smtClean="0">
                <a:latin typeface="휴먼모음T" pitchFamily="18" charset="-127"/>
                <a:ea typeface="휴먼모음T" pitchFamily="18" charset="-127"/>
              </a:rPr>
              <a:t>3</a:t>
            </a:r>
            <a:r>
              <a:rPr lang="ko-KR" altLang="en-US" b="1" dirty="0" smtClean="0">
                <a:latin typeface="휴먼모음T" pitchFamily="18" charset="-127"/>
                <a:ea typeface="휴먼모음T" pitchFamily="18" charset="-127"/>
              </a:rPr>
              <a:t>차 핵실험을 강행했음</a:t>
            </a:r>
            <a:r>
              <a:rPr lang="en-US" altLang="ko-KR" b="1" dirty="0" smtClean="0">
                <a:latin typeface="휴먼모음T" pitchFamily="18" charset="-127"/>
                <a:ea typeface="휴먼모음T" pitchFamily="18" charset="-127"/>
              </a:rPr>
              <a:t>. </a:t>
            </a:r>
          </a:p>
          <a:p>
            <a:pPr>
              <a:lnSpc>
                <a:spcPts val="3000"/>
              </a:lnSpc>
            </a:pPr>
            <a:r>
              <a:rPr lang="en-US" altLang="ko-KR" b="1" dirty="0" smtClean="0">
                <a:latin typeface="휴먼모음T" pitchFamily="18" charset="-127"/>
                <a:ea typeface="휴먼모음T" pitchFamily="18" charset="-127"/>
              </a:rPr>
              <a:t>- 2013</a:t>
            </a:r>
            <a:r>
              <a:rPr lang="ko-KR" altLang="en-US" b="1" dirty="0" smtClean="0"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b="1" dirty="0" smtClean="0">
                <a:latin typeface="휴먼모음T" pitchFamily="18" charset="-127"/>
                <a:ea typeface="휴먼모음T" pitchFamily="18" charset="-127"/>
              </a:rPr>
              <a:t>3</a:t>
            </a:r>
            <a:r>
              <a:rPr lang="ko-KR" altLang="en-US" b="1" dirty="0" smtClean="0">
                <a:latin typeface="휴먼모음T" pitchFamily="18" charset="-127"/>
                <a:ea typeface="휴먼모음T" pitchFamily="18" charset="-127"/>
              </a:rPr>
              <a:t>월 한미의 키 </a:t>
            </a:r>
            <a:r>
              <a:rPr lang="ko-KR" altLang="en-US" b="1" dirty="0" err="1" smtClean="0">
                <a:latin typeface="휴먼모음T" pitchFamily="18" charset="-127"/>
                <a:ea typeface="휴먼모음T" pitchFamily="18" charset="-127"/>
              </a:rPr>
              <a:t>리졸브</a:t>
            </a:r>
            <a:r>
              <a:rPr lang="ko-KR" altLang="en-US" b="1" dirty="0" smtClean="0">
                <a:latin typeface="휴먼모음T" pitchFamily="18" charset="-127"/>
                <a:ea typeface="휴먼모음T" pitchFamily="18" charset="-127"/>
              </a:rPr>
              <a:t> 훈련기간에 김정은은 서부전선부대들을 시찰하면서 </a:t>
            </a:r>
            <a:r>
              <a:rPr lang="en-US" altLang="ko-KR" b="1" dirty="0" smtClean="0">
                <a:latin typeface="휴먼모음T" pitchFamily="18" charset="-127"/>
                <a:ea typeface="휴먼모음T" pitchFamily="18" charset="-127"/>
              </a:rPr>
              <a:t>“</a:t>
            </a:r>
            <a:r>
              <a:rPr lang="ko-KR" altLang="en-US" b="1" dirty="0">
                <a:latin typeface="휴먼모음T" pitchFamily="18" charset="-127"/>
                <a:ea typeface="휴먼모음T" pitchFamily="18" charset="-127"/>
              </a:rPr>
              <a:t>적들이 우리의 자주권이 행사되는 조국의 바다에 </a:t>
            </a:r>
            <a:r>
              <a:rPr lang="en-US" altLang="ko-KR" b="1" dirty="0">
                <a:latin typeface="휴먼모음T" pitchFamily="18" charset="-127"/>
                <a:ea typeface="휴먼모음T" pitchFamily="18" charset="-127"/>
              </a:rPr>
              <a:t>0.001</a:t>
            </a:r>
            <a:r>
              <a:rPr lang="ko-KR" altLang="en-US" b="1" dirty="0">
                <a:latin typeface="휴먼모음T" pitchFamily="18" charset="-127"/>
                <a:ea typeface="휴먼모음T" pitchFamily="18" charset="-127"/>
              </a:rPr>
              <a:t>㎜라도 침범한다면 </a:t>
            </a:r>
            <a:r>
              <a:rPr lang="ko-KR" altLang="en-US" b="1" dirty="0" err="1">
                <a:latin typeface="휴먼모음T" pitchFamily="18" charset="-127"/>
                <a:ea typeface="휴먼모음T" pitchFamily="18" charset="-127"/>
              </a:rPr>
              <a:t>원쑤의</a:t>
            </a:r>
            <a:r>
              <a:rPr lang="ko-KR" altLang="en-US" b="1" dirty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b="1" dirty="0" err="1">
                <a:latin typeface="휴먼모음T" pitchFamily="18" charset="-127"/>
                <a:ea typeface="휴먼모음T" pitchFamily="18" charset="-127"/>
              </a:rPr>
              <a:t>머리우에</a:t>
            </a:r>
            <a:r>
              <a:rPr lang="ko-KR" altLang="en-US" b="1" dirty="0">
                <a:latin typeface="휴먼모음T" pitchFamily="18" charset="-127"/>
                <a:ea typeface="휴먼모음T" pitchFamily="18" charset="-127"/>
              </a:rPr>
              <a:t> 강력한 보복타격을 </a:t>
            </a:r>
            <a:r>
              <a:rPr lang="ko-KR" altLang="en-US" b="1" dirty="0" smtClean="0">
                <a:latin typeface="휴먼모음T" pitchFamily="18" charset="-127"/>
                <a:ea typeface="휴먼모음T" pitchFamily="18" charset="-127"/>
              </a:rPr>
              <a:t>안기라</a:t>
            </a:r>
            <a:r>
              <a:rPr lang="en-US" altLang="ko-KR" b="1" dirty="0" smtClean="0">
                <a:latin typeface="휴먼모음T" pitchFamily="18" charset="-127"/>
                <a:ea typeface="휴먼모음T" pitchFamily="18" charset="-127"/>
              </a:rPr>
              <a:t>”</a:t>
            </a:r>
            <a:r>
              <a:rPr lang="ko-KR" altLang="en-US" b="1" dirty="0" smtClean="0">
                <a:latin typeface="휴먼모음T" pitchFamily="18" charset="-127"/>
                <a:ea typeface="휴먼모음T" pitchFamily="18" charset="-127"/>
              </a:rPr>
              <a:t>라고 지시하는 등 초강경 태도를 보였음</a:t>
            </a:r>
            <a:r>
              <a:rPr lang="en-US" altLang="ko-KR" b="1" dirty="0" smtClean="0">
                <a:latin typeface="휴먼모음T" pitchFamily="18" charset="-127"/>
                <a:ea typeface="휴먼모음T" pitchFamily="18" charset="-127"/>
              </a:rPr>
              <a:t>.</a:t>
            </a:r>
          </a:p>
        </p:txBody>
      </p:sp>
      <p:sp>
        <p:nvSpPr>
          <p:cNvPr id="8" name="모서리가 둥근 직사각형 7"/>
          <p:cNvSpPr/>
          <p:nvPr/>
        </p:nvSpPr>
        <p:spPr>
          <a:xfrm>
            <a:off x="644614" y="4377982"/>
            <a:ext cx="144016" cy="1643306"/>
          </a:xfrm>
          <a:prstGeom prst="roundRect">
            <a:avLst>
              <a:gd name="adj" fmla="val 36508"/>
            </a:avLst>
          </a:prstGeom>
          <a:solidFill>
            <a:srgbClr val="E6DC3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899592" y="4266962"/>
            <a:ext cx="80648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b="1" dirty="0" smtClean="0">
                <a:latin typeface="휴먼모음T" pitchFamily="18" charset="-127"/>
                <a:ea typeface="휴먼모음T" pitchFamily="18" charset="-127"/>
              </a:rPr>
              <a:t>김정은이 경제적으로는 개혁적</a:t>
            </a:r>
            <a:r>
              <a:rPr lang="en-US" altLang="ko-KR" b="1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b="1" dirty="0" smtClean="0">
                <a:latin typeface="휴먼모음T" pitchFamily="18" charset="-127"/>
                <a:ea typeface="휴먼모음T" pitchFamily="18" charset="-127"/>
              </a:rPr>
              <a:t>개방적이지만</a:t>
            </a:r>
            <a:r>
              <a:rPr lang="en-US" altLang="ko-KR" b="1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b="1" dirty="0" smtClean="0">
                <a:latin typeface="휴먼모음T" pitchFamily="18" charset="-127"/>
                <a:ea typeface="휴먼모음T" pitchFamily="18" charset="-127"/>
              </a:rPr>
              <a:t>군사적으로는 김정일보다 더 호전적이므로 한국 정부는 김정은의 북한이 군사모험주의의 방향으로 나아갈 것이 아니라 국제사회 및 남한과의 협력의 방향으로 나아가도록 북한의 도발에는 강력하게 대응하면서도 북한이 올바른 선택을 하도록 국제공조 및 남북대화를 전략적으로 활용하는 것이 필요함</a:t>
            </a:r>
            <a:r>
              <a:rPr lang="en-US" altLang="ko-KR" b="1" dirty="0" smtClean="0">
                <a:latin typeface="휴먼모음T" pitchFamily="18" charset="-127"/>
                <a:ea typeface="휴먼모음T" pitchFamily="18" charset="-127"/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08352" y="2708920"/>
            <a:ext cx="37273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6000" spc="6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감사합니다</a:t>
            </a:r>
            <a:endParaRPr kumimoji="0" lang="ko-KR" altLang="en-US" sz="6000" spc="6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itchFamily="18" charset="-127"/>
              <a:ea typeface="휴먼모음T" pitchFamily="18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323528" y="418654"/>
            <a:ext cx="8136904" cy="634082"/>
          </a:xfrm>
          <a:prstGeom prst="rect">
            <a:avLst/>
          </a:prstGeom>
        </p:spPr>
        <p:txBody>
          <a:bodyPr/>
          <a:lstStyle>
            <a:lvl1pPr marL="571500" indent="-571500" algn="ctr" defTabSz="914400" rtl="0" eaLnBrk="1" latinLnBrk="1" hangingPunct="1">
              <a:spcBef>
                <a:spcPct val="0"/>
              </a:spcBef>
              <a:buFont typeface="+mj-lt"/>
              <a:buAutoNum type="romanUcPeriod"/>
              <a:defRPr sz="2800" kern="1200">
                <a:solidFill>
                  <a:schemeClr val="tx2">
                    <a:lumMod val="60000"/>
                    <a:lumOff val="40000"/>
                  </a:schemeClr>
                </a:solidFill>
                <a:latin typeface="08서울남산체 EB" pitchFamily="18" charset="-127"/>
                <a:ea typeface="08서울남산체 EB" pitchFamily="18" charset="-127"/>
                <a:cs typeface="+mj-cs"/>
              </a:defRPr>
            </a:lvl1pPr>
          </a:lstStyle>
          <a:p>
            <a:pPr marL="0" indent="0" algn="l">
              <a:buNone/>
            </a:pPr>
            <a:r>
              <a:rPr lang="en-US" altLang="ko-KR" sz="2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2. </a:t>
            </a:r>
            <a:r>
              <a:rPr lang="ko-KR" altLang="en-US" sz="2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북한 후계문제를 둘러싼 혼란의 배경과 북한의 후계자론 </a:t>
            </a:r>
            <a:r>
              <a:rPr lang="en-US" altLang="ko-KR" sz="2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(2)</a:t>
            </a:r>
            <a:endParaRPr lang="ko-KR" altLang="en-US" sz="2400" dirty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323528" y="980728"/>
            <a:ext cx="8352928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모서리가 둥근 직사각형 18"/>
          <p:cNvSpPr/>
          <p:nvPr/>
        </p:nvSpPr>
        <p:spPr>
          <a:xfrm>
            <a:off x="755576" y="2276872"/>
            <a:ext cx="7992888" cy="3672408"/>
          </a:xfrm>
          <a:prstGeom prst="roundRect">
            <a:avLst>
              <a:gd name="adj" fmla="val 4243"/>
            </a:avLst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etal"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just">
              <a:lnSpc>
                <a:spcPts val="2500"/>
              </a:lnSpc>
              <a:buFont typeface="Wingdings" pitchFamily="2" charset="2"/>
              <a:buChar char="§"/>
            </a:pPr>
            <a:r>
              <a:rPr lang="ko-KR" altLang="en-US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군주제 국가에서 </a:t>
            </a:r>
            <a:r>
              <a:rPr lang="en-US" altLang="ko-KR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30</a:t>
            </a:r>
            <a:r>
              <a:rPr lang="ko-KR" altLang="en-US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세</a:t>
            </a:r>
            <a:r>
              <a:rPr lang="en-US" altLang="ko-KR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또는 </a:t>
            </a:r>
            <a:r>
              <a:rPr lang="en-US" altLang="ko-KR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29</a:t>
            </a:r>
            <a:r>
              <a:rPr lang="ko-KR" altLang="en-US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세</a:t>
            </a:r>
            <a:r>
              <a:rPr lang="en-US" altLang="ko-KR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)</a:t>
            </a:r>
            <a:r>
              <a:rPr lang="ko-KR" altLang="en-US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의 나이라면 ‘왕세자’에 임명되거나 왕위를 계승하는데 결코 어린 나이라고만 할 수는 없을 것임</a:t>
            </a:r>
            <a:r>
              <a:rPr lang="en-US" altLang="ko-KR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algn="just">
              <a:lnSpc>
                <a:spcPts val="2500"/>
              </a:lnSpc>
            </a:pPr>
            <a:r>
              <a:rPr lang="en-US" altLang="ko-KR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- </a:t>
            </a:r>
            <a:r>
              <a:rPr lang="ko-KR" altLang="en-US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요르단의 후세인 국왕은 만 </a:t>
            </a:r>
            <a:r>
              <a:rPr lang="en-US" altLang="ko-KR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18</a:t>
            </a:r>
            <a:r>
              <a:rPr lang="ko-KR" altLang="en-US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세의 나이에 즉위해 </a:t>
            </a:r>
            <a:r>
              <a:rPr lang="en-US" altLang="ko-KR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46</a:t>
            </a:r>
            <a:r>
              <a:rPr lang="ko-KR" altLang="en-US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년간 통치했음</a:t>
            </a:r>
            <a:r>
              <a:rPr lang="en-US" altLang="ko-KR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</a:p>
          <a:p>
            <a:pPr algn="just">
              <a:lnSpc>
                <a:spcPts val="2500"/>
              </a:lnSpc>
            </a:pPr>
            <a:r>
              <a:rPr lang="en-US" altLang="ko-KR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- </a:t>
            </a:r>
            <a:r>
              <a:rPr lang="ko-KR" altLang="en-US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세종은 만 </a:t>
            </a:r>
            <a:r>
              <a:rPr lang="en-US" altLang="ko-KR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22</a:t>
            </a:r>
            <a:r>
              <a:rPr lang="ko-KR" altLang="en-US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세의 나이에 왕위에 올랐음</a:t>
            </a:r>
            <a:r>
              <a:rPr lang="en-US" altLang="ko-KR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- </a:t>
            </a:r>
            <a:r>
              <a:rPr lang="ko-KR" altLang="en-US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영국 여왕인 </a:t>
            </a:r>
            <a:r>
              <a:rPr lang="ko-KR" altLang="en-US" sz="2000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엘리자베스</a:t>
            </a:r>
            <a:r>
              <a:rPr lang="ko-KR" altLang="en-US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2</a:t>
            </a:r>
            <a:r>
              <a:rPr lang="ko-KR" altLang="en-US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세가 왕위에 즉위했을 때 그의 나이는 만 </a:t>
            </a:r>
            <a:r>
              <a:rPr lang="en-US" altLang="ko-KR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26</a:t>
            </a:r>
            <a:r>
              <a:rPr lang="ko-KR" altLang="en-US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세였음</a:t>
            </a:r>
            <a:r>
              <a:rPr lang="en-US" altLang="ko-KR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- </a:t>
            </a:r>
            <a:r>
              <a:rPr lang="ko-KR" altLang="en-US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리비아에서 </a:t>
            </a:r>
            <a:r>
              <a:rPr lang="ko-KR" altLang="en-US" sz="2000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카다피가</a:t>
            </a:r>
            <a:r>
              <a:rPr lang="ko-KR" altLang="en-US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쿠데타로 권력을 장악했을 때 그의 나이가 만 </a:t>
            </a:r>
            <a:r>
              <a:rPr lang="en-US" altLang="ko-KR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27</a:t>
            </a:r>
            <a:r>
              <a:rPr lang="ko-KR" altLang="en-US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세였다는 사실은 후진적인 정치체제에서 한 엘리트가 권력을 장악하는데 그의 나이보다 그가 군대를 얼마나 장악하고 있는지가 더 중요함을 보여주는 것임</a:t>
            </a:r>
            <a:r>
              <a:rPr lang="en-US" altLang="ko-KR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. </a:t>
            </a:r>
            <a:r>
              <a:rPr lang="ko-KR" altLang="en-US" sz="20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</a:p>
        </p:txBody>
      </p:sp>
      <p:sp>
        <p:nvSpPr>
          <p:cNvPr id="22" name="타원 21"/>
          <p:cNvSpPr/>
          <p:nvPr/>
        </p:nvSpPr>
        <p:spPr>
          <a:xfrm>
            <a:off x="495300" y="1268760"/>
            <a:ext cx="156716" cy="1567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모서리가 둥근 직사각형 22"/>
          <p:cNvSpPr/>
          <p:nvPr/>
        </p:nvSpPr>
        <p:spPr>
          <a:xfrm flipH="1">
            <a:off x="611560" y="2420888"/>
            <a:ext cx="144016" cy="3456384"/>
          </a:xfrm>
          <a:prstGeom prst="roundRect">
            <a:avLst>
              <a:gd name="adj" fmla="val 36508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/>
          <p:cNvSpPr/>
          <p:nvPr/>
        </p:nvSpPr>
        <p:spPr>
          <a:xfrm>
            <a:off x="611560" y="1196753"/>
            <a:ext cx="82809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북한은 일반적인 사회주의체제와도 다른 ‘군주제적 스탈린주의체제’의 특성을 가지고 있기 때문에 김정일의 후계자는 그의 아들들 가운데서 나올 수밖에 없고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후계자의 나이는 중요한 고려사항이 되지 않을 수도 있음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. </a:t>
            </a:r>
            <a:endParaRPr lang="ko-KR" altLang="en-US" sz="2000" dirty="0" smtClean="0">
              <a:latin typeface="휴먼모음T" pitchFamily="18" charset="-127"/>
              <a:ea typeface="휴먼모음T" pitchFamily="18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2">
      <a:majorFont>
        <a:latin typeface="08서울남산체 EB"/>
        <a:ea typeface="08서울남산체 EB"/>
        <a:cs typeface=""/>
      </a:majorFont>
      <a:minorFont>
        <a:latin typeface="08서울남산체 B"/>
        <a:ea typeface="08서울남산체 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2">
      <a:majorFont>
        <a:latin typeface="08서울남산체 EB"/>
        <a:ea typeface="08서울남산체 EB"/>
        <a:cs typeface=""/>
      </a:majorFont>
      <a:minorFont>
        <a:latin typeface="08서울남산체 B"/>
        <a:ea typeface="08서울남산체 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7604</TotalTime>
  <Words>8142</Words>
  <Application>Microsoft Office PowerPoint</Application>
  <PresentationFormat>화면 슬라이드 쇼(4:3)</PresentationFormat>
  <Paragraphs>578</Paragraphs>
  <Slides>86</Slides>
  <Notes>18</Notes>
  <HiddenSlides>0</HiddenSlides>
  <MMClips>0</MMClips>
  <ScaleCrop>false</ScaleCrop>
  <HeadingPairs>
    <vt:vector size="4" baseType="variant">
      <vt:variant>
        <vt:lpstr>테마</vt:lpstr>
      </vt:variant>
      <vt:variant>
        <vt:i4>2</vt:i4>
      </vt:variant>
      <vt:variant>
        <vt:lpstr>슬라이드 제목</vt:lpstr>
      </vt:variant>
      <vt:variant>
        <vt:i4>86</vt:i4>
      </vt:variant>
    </vt:vector>
  </HeadingPairs>
  <TitlesOfParts>
    <vt:vector size="88" baseType="lpstr">
      <vt:lpstr>1_Office 테마</vt:lpstr>
      <vt:lpstr>3_Office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Cheong</dc:creator>
  <cp:lastModifiedBy>Cheong</cp:lastModifiedBy>
  <cp:revision>778</cp:revision>
  <cp:lastPrinted>2013-03-20T15:29:56Z</cp:lastPrinted>
  <dcterms:created xsi:type="dcterms:W3CDTF">2009-02-15T10:07:30Z</dcterms:created>
  <dcterms:modified xsi:type="dcterms:W3CDTF">2013-04-15T15:15:14Z</dcterms:modified>
</cp:coreProperties>
</file>