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17" autoAdjust="0"/>
  </p:normalViewPr>
  <p:slideViewPr>
    <p:cSldViewPr>
      <p:cViewPr varScale="1">
        <p:scale>
          <a:sx n="109" d="100"/>
          <a:sy n="109" d="100"/>
        </p:scale>
        <p:origin x="-6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750F4-194E-4850-A708-784DF8621FFB}" type="datetimeFigureOut">
              <a:rPr lang="ko-KR" altLang="en-US" smtClean="0"/>
              <a:t>2012-05-01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14146-1E10-48B3-ACF7-3B893A69FF2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82CE-27AF-4671-BC78-936BE7CB797F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EFB2-4359-468C-80B2-52ACAB3AA4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3700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82CE-27AF-4671-BC78-936BE7CB797F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EFB2-4359-468C-80B2-52ACAB3AA4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06200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82CE-27AF-4671-BC78-936BE7CB797F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EFB2-4359-468C-80B2-52ACAB3AA4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11077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82CE-27AF-4671-BC78-936BE7CB797F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EFB2-4359-468C-80B2-52ACAB3AA4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10203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82CE-27AF-4671-BC78-936BE7CB797F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EFB2-4359-468C-80B2-52ACAB3AA4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2206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82CE-27AF-4671-BC78-936BE7CB797F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EFB2-4359-468C-80B2-52ACAB3AA4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7362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82CE-27AF-4671-BC78-936BE7CB797F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EFB2-4359-468C-80B2-52ACAB3AA4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4277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82CE-27AF-4671-BC78-936BE7CB797F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EFB2-4359-468C-80B2-52ACAB3AA4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47115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82CE-27AF-4671-BC78-936BE7CB797F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EFB2-4359-468C-80B2-52ACAB3AA4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63207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82CE-27AF-4671-BC78-936BE7CB797F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EFB2-4359-468C-80B2-52ACAB3AA4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47533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82CE-27AF-4671-BC78-936BE7CB797F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EFB2-4359-468C-80B2-52ACAB3AA4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5065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A82CE-27AF-4671-BC78-936BE7CB797F}" type="datetimeFigureOut">
              <a:rPr lang="ko-KR" altLang="en-US" smtClean="0"/>
              <a:pPr/>
              <a:t>2012-05-01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9EFB2-4359-468C-80B2-52ACAB3AA4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23664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umanrights.go.kr/search/XSearch.j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hchr.ch/huridocda/huridoca.nsf/(symbol)/a.conf.157.23.en" TargetMode="External"/><Relationship Id="rId2" Type="http://schemas.openxmlformats.org/officeDocument/2006/relationships/hyperlink" Target="http://www.un.org/en/documents/charter/preamble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chr.org/EN/Countries/Pages/TechnicalCooperationIndex.aspx" TargetMode="External"/><Relationship Id="rId2" Type="http://schemas.openxmlformats.org/officeDocument/2006/relationships/hyperlink" Target="http://www.ohchr.org/EN/HRBodies/Pages/HumanRightsBodies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hchr.org/EN/countries/AsiaRegion/Pages/KPIndex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noname0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2520280" cy="51225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136904" cy="2736304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ko-KR" altLang="en-US" sz="6000" dirty="0" smtClean="0">
                <a:latin typeface="한컴 윤고딕 250" pitchFamily="18" charset="-127"/>
                <a:ea typeface="한컴 윤고딕 250" pitchFamily="18" charset="-127"/>
              </a:rPr>
              <a:t>보편적 </a:t>
            </a:r>
            <a:r>
              <a:rPr lang="ko-KR" altLang="en-US" sz="6000" dirty="0">
                <a:latin typeface="한컴 윤고딕 250" pitchFamily="18" charset="-127"/>
                <a:ea typeface="한컴 윤고딕 250" pitchFamily="18" charset="-127"/>
              </a:rPr>
              <a:t>인권을 </a:t>
            </a:r>
            <a:r>
              <a:rPr lang="en-US" altLang="ko-KR" sz="6000" dirty="0" smtClean="0">
                <a:latin typeface="한컴 윤고딕 250" pitchFamily="18" charset="-127"/>
                <a:ea typeface="한컴 윤고딕 250" pitchFamily="18" charset="-127"/>
              </a:rPr>
              <a:t/>
            </a:r>
            <a:br>
              <a:rPr lang="en-US" altLang="ko-KR" sz="6000" dirty="0" smtClean="0">
                <a:latin typeface="한컴 윤고딕 250" pitchFamily="18" charset="-127"/>
                <a:ea typeface="한컴 윤고딕 250" pitchFamily="18" charset="-127"/>
              </a:rPr>
            </a:br>
            <a:r>
              <a:rPr lang="ko-KR" altLang="en-US" sz="6000" dirty="0" smtClean="0">
                <a:latin typeface="한컴 윤고딕 250" pitchFamily="18" charset="-127"/>
                <a:ea typeface="한컴 윤고딕 250" pitchFamily="18" charset="-127"/>
              </a:rPr>
              <a:t>북한에 </a:t>
            </a:r>
            <a:r>
              <a:rPr lang="ko-KR" altLang="en-US" sz="6000" dirty="0">
                <a:latin typeface="한컴 윤고딕 250" pitchFamily="18" charset="-127"/>
                <a:ea typeface="한컴 윤고딕 250" pitchFamily="18" charset="-127"/>
              </a:rPr>
              <a:t>적용한다는 것은</a:t>
            </a:r>
            <a:r>
              <a:rPr lang="en-US" altLang="ko-KR" sz="5400" dirty="0"/>
              <a:t>?</a:t>
            </a:r>
            <a:r>
              <a:rPr lang="ko-KR" altLang="en-US" sz="5400" dirty="0"/>
              <a:t/>
            </a:r>
            <a:br>
              <a:rPr lang="ko-KR" altLang="en-US" sz="5400" dirty="0"/>
            </a:br>
            <a:endParaRPr lang="ko-KR" altLang="en-US" sz="5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00800" cy="1680592"/>
          </a:xfrm>
          <a:noFill/>
          <a:effectLst/>
        </p:spPr>
        <p:txBody>
          <a:bodyPr>
            <a:normAutofit fontScale="85000" lnSpcReduction="20000"/>
          </a:bodyPr>
          <a:lstStyle/>
          <a:p>
            <a:endParaRPr lang="en-US" altLang="ko-KR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en-US" altLang="ko-KR" dirty="0" smtClean="0">
                <a:latin typeface="한컴 윤고딕 250" pitchFamily="18" charset="-127"/>
                <a:ea typeface="한컴 윤고딕 250" pitchFamily="18" charset="-127"/>
              </a:rPr>
              <a:t>11</a:t>
            </a:r>
            <a:r>
              <a:rPr lang="ko-KR" altLang="en-US" dirty="0" smtClean="0">
                <a:latin typeface="한컴 윤고딕 250" pitchFamily="18" charset="-127"/>
                <a:ea typeface="한컴 윤고딕 250" pitchFamily="18" charset="-127"/>
              </a:rPr>
              <a:t>기 통일아카데미 </a:t>
            </a:r>
            <a:r>
              <a:rPr lang="en-US" altLang="ko-KR" dirty="0" smtClean="0">
                <a:latin typeface="한컴 윤고딕 250" pitchFamily="18" charset="-127"/>
                <a:ea typeface="한컴 윤고딕 250" pitchFamily="18" charset="-127"/>
              </a:rPr>
              <a:t>5</a:t>
            </a:r>
            <a:r>
              <a:rPr lang="ko-KR" altLang="en-US" dirty="0" smtClean="0">
                <a:latin typeface="한컴 윤고딕 250" pitchFamily="18" charset="-127"/>
                <a:ea typeface="한컴 윤고딕 250" pitchFamily="18" charset="-127"/>
              </a:rPr>
              <a:t>차 </a:t>
            </a:r>
            <a:r>
              <a:rPr lang="ko-KR" altLang="en-US" dirty="0" smtClean="0">
                <a:latin typeface="한컴 윤고딕 250" pitchFamily="18" charset="-127"/>
                <a:ea typeface="한컴 윤고딕 250" pitchFamily="18" charset="-127"/>
              </a:rPr>
              <a:t>강연</a:t>
            </a:r>
            <a:endParaRPr lang="en-US" altLang="ko-KR" dirty="0" smtClean="0">
              <a:latin typeface="한컴 윤고딕 230" pitchFamily="18" charset="-127"/>
              <a:ea typeface="한컴 윤고딕 230" pitchFamily="18" charset="-127"/>
            </a:endParaRPr>
          </a:p>
          <a:p>
            <a:r>
              <a:rPr lang="ko-KR" altLang="en-US" dirty="0" err="1" smtClean="0">
                <a:latin typeface="한컴 윤고딕 230" pitchFamily="18" charset="-127"/>
                <a:ea typeface="한컴 윤고딕 230" pitchFamily="18" charset="-127"/>
              </a:rPr>
              <a:t>서보혁</a:t>
            </a:r>
            <a:endParaRPr lang="en-US" altLang="ko-KR" dirty="0" smtClean="0">
              <a:latin typeface="한컴 윤고딕 230" pitchFamily="18" charset="-127"/>
              <a:ea typeface="한컴 윤고딕 230" pitchFamily="18" charset="-127"/>
            </a:endParaRPr>
          </a:p>
          <a:p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(</a:t>
            </a:r>
            <a:r>
              <a:rPr lang="ko-KR" altLang="en-US" dirty="0" smtClean="0">
                <a:latin typeface="한컴 윤고딕 230" pitchFamily="18" charset="-127"/>
                <a:ea typeface="한컴 윤고딕 230" pitchFamily="18" charset="-127"/>
              </a:rPr>
              <a:t>서울대 통일평화연구원</a:t>
            </a:r>
            <a:r>
              <a:rPr lang="en-US" altLang="ko-KR" dirty="0" smtClean="0">
                <a:latin typeface="한컴 윤고딕 230" pitchFamily="18" charset="-127"/>
                <a:ea typeface="한컴 윤고딕 230" pitchFamily="18" charset="-127"/>
              </a:rPr>
              <a:t>)</a:t>
            </a:r>
            <a:endParaRPr lang="ko-KR" altLang="en-US" dirty="0">
              <a:latin typeface="한컴 윤고딕 230" pitchFamily="18" charset="-127"/>
              <a:ea typeface="한컴 윤고딕 230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901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b="1" dirty="0">
                <a:latin typeface="한컴 윤고딕 250" pitchFamily="18" charset="-127"/>
                <a:ea typeface="한컴 윤고딕 250" pitchFamily="18" charset="-127"/>
              </a:rPr>
              <a:t>7. </a:t>
            </a:r>
            <a:r>
              <a:rPr lang="ko-KR" altLang="en-US" b="1" dirty="0">
                <a:latin typeface="한컴 윤고딕 250" pitchFamily="18" charset="-127"/>
                <a:ea typeface="한컴 윤고딕 250" pitchFamily="18" charset="-127"/>
              </a:rPr>
              <a:t>남한의 위상과 </a:t>
            </a:r>
            <a:r>
              <a:rPr lang="ko-KR" altLang="en-US" b="1" dirty="0" smtClean="0">
                <a:latin typeface="한컴 윤고딕 250" pitchFamily="18" charset="-127"/>
                <a:ea typeface="한컴 윤고딕 250" pitchFamily="18" charset="-127"/>
              </a:rPr>
              <a:t>역할</a:t>
            </a:r>
            <a:endParaRPr lang="ko-KR" altLang="en-US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99592" y="1988840"/>
            <a:ext cx="7787208" cy="4248472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altLang="ko-KR" sz="3000" dirty="0">
                <a:latin typeface="한컴 윤고딕 230" pitchFamily="18" charset="-127"/>
                <a:ea typeface="한컴 윤고딕 230" pitchFamily="18" charset="-127"/>
              </a:rPr>
              <a:t>1) </a:t>
            </a:r>
            <a:r>
              <a:rPr lang="ko-KR" altLang="en-US" sz="3000" dirty="0">
                <a:latin typeface="한컴 윤고딕 230" pitchFamily="18" charset="-127"/>
                <a:ea typeface="한컴 윤고딕 230" pitchFamily="18" charset="-127"/>
              </a:rPr>
              <a:t>조건</a:t>
            </a:r>
          </a:p>
          <a:p>
            <a:pPr marL="0" indent="0" fontAlgn="base">
              <a:buNone/>
            </a:pPr>
            <a:r>
              <a:rPr lang="en-US" altLang="ko-KR" sz="3000" dirty="0">
                <a:latin typeface="한컴 윤고딕 230" pitchFamily="18" charset="-127"/>
                <a:ea typeface="한컴 윤고딕 230" pitchFamily="18" charset="-127"/>
              </a:rPr>
              <a:t>- </a:t>
            </a:r>
            <a:r>
              <a:rPr lang="ko-KR" altLang="en-US" sz="3000" dirty="0">
                <a:latin typeface="한컴 윤고딕 230" pitchFamily="18" charset="-127"/>
                <a:ea typeface="한컴 윤고딕 230" pitchFamily="18" charset="-127"/>
              </a:rPr>
              <a:t>최대의 정보</a:t>
            </a:r>
          </a:p>
          <a:p>
            <a:pPr marL="0" indent="0" fontAlgn="base">
              <a:buNone/>
            </a:pPr>
            <a:r>
              <a:rPr lang="en-US" altLang="ko-KR" sz="3000" dirty="0">
                <a:latin typeface="한컴 윤고딕 230" pitchFamily="18" charset="-127"/>
                <a:ea typeface="한컴 윤고딕 230" pitchFamily="18" charset="-127"/>
              </a:rPr>
              <a:t>- </a:t>
            </a:r>
            <a:r>
              <a:rPr lang="ko-KR" altLang="en-US" sz="3000" dirty="0">
                <a:latin typeface="한컴 윤고딕 230" pitchFamily="18" charset="-127"/>
                <a:ea typeface="한컴 윤고딕 230" pitchFamily="18" charset="-127"/>
              </a:rPr>
              <a:t>복합적 위상</a:t>
            </a:r>
          </a:p>
          <a:p>
            <a:pPr marL="0" indent="0" fontAlgn="base">
              <a:buNone/>
            </a:pPr>
            <a:r>
              <a:rPr lang="en-US" altLang="ko-KR" sz="3000" dirty="0">
                <a:latin typeface="한컴 윤고딕 230" pitchFamily="18" charset="-127"/>
                <a:ea typeface="한컴 윤고딕 230" pitchFamily="18" charset="-127"/>
              </a:rPr>
              <a:t>- </a:t>
            </a:r>
            <a:r>
              <a:rPr lang="ko-KR" altLang="en-US" sz="3000" dirty="0">
                <a:latin typeface="한컴 윤고딕 230" pitchFamily="18" charset="-127"/>
                <a:ea typeface="한컴 윤고딕 230" pitchFamily="18" charset="-127"/>
              </a:rPr>
              <a:t>잠재적 역할</a:t>
            </a:r>
          </a:p>
          <a:p>
            <a:endParaRPr lang="en-US" altLang="ko-KR" sz="3000" dirty="0" smtClean="0">
              <a:latin typeface="한컴 윤고딕 230" pitchFamily="18" charset="-127"/>
              <a:ea typeface="한컴 윤고딕 230" pitchFamily="18" charset="-127"/>
            </a:endParaRPr>
          </a:p>
          <a:p>
            <a:pPr marL="0" indent="0" fontAlgn="base">
              <a:buNone/>
            </a:pPr>
            <a:r>
              <a:rPr lang="en-US" altLang="ko-KR" sz="3000" dirty="0" smtClean="0">
                <a:latin typeface="한컴 윤고딕 230" pitchFamily="18" charset="-127"/>
                <a:ea typeface="한컴 윤고딕 230" pitchFamily="18" charset="-127"/>
              </a:rPr>
              <a:t>2) </a:t>
            </a:r>
            <a:r>
              <a:rPr lang="ko-KR" altLang="en-US" sz="3000" dirty="0" smtClean="0">
                <a:latin typeface="한컴 윤고딕 230" pitchFamily="18" charset="-127"/>
                <a:ea typeface="한컴 윤고딕 230" pitchFamily="18" charset="-127"/>
              </a:rPr>
              <a:t>비전</a:t>
            </a:r>
            <a:r>
              <a:rPr lang="en-US" altLang="ko-KR" sz="3000" dirty="0" smtClean="0">
                <a:latin typeface="한컴 윤고딕 230" pitchFamily="18" charset="-127"/>
                <a:ea typeface="한컴 윤고딕 230" pitchFamily="18" charset="-127"/>
              </a:rPr>
              <a:t>: </a:t>
            </a:r>
            <a:r>
              <a:rPr lang="ko-KR" altLang="en-US" sz="3000" dirty="0" smtClean="0">
                <a:latin typeface="한컴 윤고딕 230" pitchFamily="18" charset="-127"/>
                <a:ea typeface="한컴 윤고딕 230" pitchFamily="18" charset="-127"/>
              </a:rPr>
              <a:t>코리아 인권</a:t>
            </a:r>
          </a:p>
          <a:p>
            <a:pPr marL="0" indent="0" fontAlgn="base">
              <a:buNone/>
            </a:pPr>
            <a:r>
              <a:rPr lang="ko-KR" altLang="en-US" sz="3000" dirty="0" smtClean="0">
                <a:latin typeface="한컴 윤고딕 230" pitchFamily="18" charset="-127"/>
                <a:ea typeface="한컴 윤고딕 230" pitchFamily="18" charset="-127"/>
              </a:rPr>
              <a:t>“남북한이 국제인권원리와 상호존중을 바탕으로 </a:t>
            </a:r>
            <a:endParaRPr lang="en-US" altLang="ko-KR" sz="3000" dirty="0" smtClean="0">
              <a:latin typeface="한컴 윤고딕 230" pitchFamily="18" charset="-127"/>
              <a:ea typeface="한컴 윤고딕 230" pitchFamily="18" charset="-127"/>
            </a:endParaRPr>
          </a:p>
          <a:p>
            <a:pPr marL="0" indent="0" fontAlgn="base">
              <a:buNone/>
            </a:pPr>
            <a:r>
              <a:rPr lang="ko-KR" altLang="en-US" sz="3000" dirty="0" smtClean="0">
                <a:latin typeface="한컴 윤고딕 230" pitchFamily="18" charset="-127"/>
                <a:ea typeface="한컴 윤고딕 230" pitchFamily="18" charset="-127"/>
              </a:rPr>
              <a:t>인권 개선을 위해 협력해나가는 과정과 그 결과가 </a:t>
            </a:r>
            <a:endParaRPr lang="en-US" altLang="ko-KR" sz="3000" dirty="0" smtClean="0">
              <a:latin typeface="한컴 윤고딕 230" pitchFamily="18" charset="-127"/>
              <a:ea typeface="한컴 윤고딕 230" pitchFamily="18" charset="-127"/>
            </a:endParaRPr>
          </a:p>
          <a:p>
            <a:pPr marL="0" indent="0" fontAlgn="base">
              <a:buNone/>
            </a:pPr>
            <a:r>
              <a:rPr lang="ko-KR" altLang="en-US" sz="3000" dirty="0" smtClean="0">
                <a:latin typeface="한컴 윤고딕 230" pitchFamily="18" charset="-127"/>
                <a:ea typeface="한컴 윤고딕 230" pitchFamily="18" charset="-127"/>
              </a:rPr>
              <a:t>한반도 </a:t>
            </a:r>
            <a:r>
              <a:rPr lang="ko-KR" altLang="en-US" sz="3000" dirty="0" smtClean="0">
                <a:latin typeface="한컴 윤고딕 230" pitchFamily="18" charset="-127"/>
                <a:ea typeface="한컴 윤고딕 230" pitchFamily="18" charset="-127"/>
              </a:rPr>
              <a:t>차원에서 나타나는 상태”</a:t>
            </a:r>
            <a:endParaRPr lang="en-US" altLang="ko-KR" sz="3000" dirty="0" smtClean="0">
              <a:latin typeface="한컴 윤고딕 230" pitchFamily="18" charset="-127"/>
              <a:ea typeface="한컴 윤고딕 230" pitchFamily="18" charset="-127"/>
            </a:endParaRPr>
          </a:p>
          <a:p>
            <a:endParaRPr lang="ko-KR" altLang="en-US" dirty="0"/>
          </a:p>
        </p:txBody>
      </p:sp>
      <p:pic>
        <p:nvPicPr>
          <p:cNvPr id="4" name="그림 3" descr="noname0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1296144" cy="432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295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pPr fontAlgn="base"/>
            <a:r>
              <a:rPr lang="en-US" altLang="ko-KR" b="1" dirty="0">
                <a:latin typeface="한컴 윤고딕 250" pitchFamily="18" charset="-127"/>
                <a:ea typeface="한컴 윤고딕 250" pitchFamily="18" charset="-127"/>
              </a:rPr>
              <a:t>7. </a:t>
            </a:r>
            <a:r>
              <a:rPr lang="ko-KR" altLang="en-US" b="1" dirty="0">
                <a:latin typeface="한컴 윤고딕 250" pitchFamily="18" charset="-127"/>
                <a:ea typeface="한컴 윤고딕 250" pitchFamily="18" charset="-127"/>
              </a:rPr>
              <a:t>남한의 위상과 역할</a:t>
            </a:r>
            <a:endParaRPr lang="ko-KR" altLang="en-US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27584" y="2060848"/>
            <a:ext cx="7344816" cy="452596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ko-KR" altLang="en-US" sz="2800" dirty="0" smtClean="0">
                <a:latin typeface="한컴 윤고딕 230" pitchFamily="18" charset="-127"/>
                <a:ea typeface="한컴 윤고딕 230" pitchFamily="18" charset="-127"/>
              </a:rPr>
              <a:t>▲ </a:t>
            </a:r>
            <a:r>
              <a:rPr lang="ko-KR" altLang="en-US" sz="2800" dirty="0" smtClean="0">
                <a:latin typeface="한컴 윤고딕 230" pitchFamily="18" charset="-127"/>
                <a:ea typeface="한컴 윤고딕 230" pitchFamily="18" charset="-127"/>
              </a:rPr>
              <a:t>단기적 </a:t>
            </a:r>
            <a:r>
              <a:rPr lang="ko-KR" altLang="en-US" sz="2800" dirty="0" smtClean="0">
                <a:latin typeface="한컴 윤고딕 230" pitchFamily="18" charset="-127"/>
                <a:ea typeface="한컴 윤고딕 230" pitchFamily="18" charset="-127"/>
              </a:rPr>
              <a:t>성과</a:t>
            </a:r>
            <a:endParaRPr lang="en-US" altLang="ko-KR" sz="2800" dirty="0" smtClean="0">
              <a:latin typeface="한컴 윤고딕 230" pitchFamily="18" charset="-127"/>
              <a:ea typeface="한컴 윤고딕 230" pitchFamily="18" charset="-127"/>
            </a:endParaRPr>
          </a:p>
          <a:p>
            <a:pPr marL="0" indent="0" fontAlgn="base">
              <a:buNone/>
            </a:pPr>
            <a:r>
              <a:rPr lang="en-US" altLang="ko-KR" sz="2800" dirty="0" smtClean="0">
                <a:latin typeface="한컴 윤고딕 230" pitchFamily="18" charset="-127"/>
                <a:ea typeface="한컴 윤고딕 230" pitchFamily="18" charset="-127"/>
              </a:rPr>
              <a:t>1) </a:t>
            </a:r>
            <a:r>
              <a:rPr lang="ko-KR" altLang="en-US" sz="2800" dirty="0" smtClean="0">
                <a:latin typeface="한컴 윤고딕 230" pitchFamily="18" charset="-127"/>
                <a:ea typeface="한컴 윤고딕 230" pitchFamily="18" charset="-127"/>
              </a:rPr>
              <a:t>북한 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인권 실질 개선</a:t>
            </a:r>
          </a:p>
          <a:p>
            <a:pPr marL="0" indent="0" fontAlgn="base">
              <a:buNone/>
            </a:pPr>
            <a:r>
              <a:rPr lang="en-US" altLang="ko-KR" sz="2800" dirty="0" smtClean="0">
                <a:latin typeface="한컴 윤고딕 230" pitchFamily="18" charset="-127"/>
                <a:ea typeface="한컴 윤고딕 230" pitchFamily="18" charset="-127"/>
              </a:rPr>
              <a:t>2) </a:t>
            </a:r>
            <a:r>
              <a:rPr lang="ko-KR" altLang="en-US" sz="2800" dirty="0" smtClean="0">
                <a:latin typeface="한컴 윤고딕 230" pitchFamily="18" charset="-127"/>
                <a:ea typeface="한컴 윤고딕 230" pitchFamily="18" charset="-127"/>
              </a:rPr>
              <a:t>남북한</a:t>
            </a:r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상호 인권 개선에 건설적 관여</a:t>
            </a:r>
          </a:p>
          <a:p>
            <a:pPr marL="0" indent="0" fontAlgn="base">
              <a:buNone/>
            </a:pPr>
            <a:endParaRPr lang="en-US" altLang="ko-KR" sz="2800" dirty="0" smtClean="0">
              <a:latin typeface="한컴 윤고딕 230" pitchFamily="18" charset="-127"/>
              <a:ea typeface="한컴 윤고딕 230" pitchFamily="18" charset="-127"/>
            </a:endParaRPr>
          </a:p>
          <a:p>
            <a:pPr marL="0" indent="0" fontAlgn="base">
              <a:buNone/>
            </a:pPr>
            <a:r>
              <a:rPr lang="ko-KR" altLang="en-US" sz="2800" dirty="0" smtClean="0">
                <a:latin typeface="한컴 윤고딕 230" pitchFamily="18" charset="-127"/>
                <a:ea typeface="한컴 윤고딕 230" pitchFamily="18" charset="-127"/>
              </a:rPr>
              <a:t>▲ 장기적 </a:t>
            </a:r>
            <a:r>
              <a:rPr lang="ko-KR" altLang="en-US" sz="2800" dirty="0" smtClean="0">
                <a:latin typeface="한컴 윤고딕 230" pitchFamily="18" charset="-127"/>
                <a:ea typeface="한컴 윤고딕 230" pitchFamily="18" charset="-127"/>
              </a:rPr>
              <a:t>성과</a:t>
            </a:r>
            <a:endParaRPr lang="en-US" altLang="ko-KR" sz="2800" dirty="0" smtClean="0">
              <a:latin typeface="한컴 윤고딕 230" pitchFamily="18" charset="-127"/>
              <a:ea typeface="한컴 윤고딕 230" pitchFamily="18" charset="-127"/>
            </a:endParaRPr>
          </a:p>
          <a:p>
            <a:pPr marL="514350" indent="-514350" fontAlgn="base">
              <a:buAutoNum type="arabicParenR"/>
            </a:pPr>
            <a:r>
              <a:rPr lang="ko-KR" altLang="en-US" sz="2800" dirty="0" smtClean="0">
                <a:latin typeface="한컴 윤고딕 230" pitchFamily="18" charset="-127"/>
                <a:ea typeface="한컴 윤고딕 230" pitchFamily="18" charset="-127"/>
              </a:rPr>
              <a:t>인권 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친화적 통일 </a:t>
            </a:r>
            <a:r>
              <a:rPr lang="ko-KR" altLang="en-US" sz="2800" dirty="0" smtClean="0">
                <a:latin typeface="한컴 윤고딕 230" pitchFamily="18" charset="-127"/>
                <a:ea typeface="한컴 윤고딕 230" pitchFamily="18" charset="-127"/>
              </a:rPr>
              <a:t>준비</a:t>
            </a:r>
            <a:endParaRPr lang="en-US" altLang="ko-KR" sz="2800" dirty="0" smtClean="0">
              <a:latin typeface="한컴 윤고딕 230" pitchFamily="18" charset="-127"/>
              <a:ea typeface="한컴 윤고딕 230" pitchFamily="18" charset="-127"/>
            </a:endParaRPr>
          </a:p>
          <a:p>
            <a:pPr marL="514350" indent="-514350" fontAlgn="base">
              <a:buNone/>
            </a:pPr>
            <a:r>
              <a:rPr lang="en-US" altLang="ko-KR" sz="2800" dirty="0" smtClean="0">
                <a:latin typeface="한컴 윤고딕 230" pitchFamily="18" charset="-127"/>
                <a:ea typeface="한컴 윤고딕 230" pitchFamily="18" charset="-127"/>
              </a:rPr>
              <a:t>2) </a:t>
            </a:r>
            <a:r>
              <a:rPr lang="ko-KR" altLang="en-US" sz="2800" dirty="0" smtClean="0">
                <a:latin typeface="한컴 윤고딕 230" pitchFamily="18" charset="-127"/>
                <a:ea typeface="한컴 윤고딕 230" pitchFamily="18" charset="-127"/>
              </a:rPr>
              <a:t>아시아 </a:t>
            </a:r>
            <a:r>
              <a:rPr lang="ko-KR" altLang="en-US" sz="2800" dirty="0" err="1">
                <a:latin typeface="한컴 윤고딕 230" pitchFamily="18" charset="-127"/>
                <a:ea typeface="한컴 윤고딕 230" pitchFamily="18" charset="-127"/>
              </a:rPr>
              <a:t>인권레짐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 형성 기여</a:t>
            </a:r>
          </a:p>
          <a:p>
            <a:endParaRPr lang="ko-KR" altLang="en-US" dirty="0"/>
          </a:p>
        </p:txBody>
      </p:sp>
      <p:pic>
        <p:nvPicPr>
          <p:cNvPr id="4" name="그림 3" descr="noname0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1296144" cy="432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22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b="1" dirty="0">
                <a:latin typeface="한컴 윤고딕 250" pitchFamily="18" charset="-127"/>
                <a:ea typeface="한컴 윤고딕 250" pitchFamily="18" charset="-127"/>
              </a:rPr>
              <a:t>7. </a:t>
            </a:r>
            <a:r>
              <a:rPr lang="ko-KR" altLang="en-US" b="1" dirty="0">
                <a:latin typeface="한컴 윤고딕 250" pitchFamily="18" charset="-127"/>
                <a:ea typeface="한컴 윤고딕 250" pitchFamily="18" charset="-127"/>
              </a:rPr>
              <a:t>남한의 위상과 </a:t>
            </a:r>
            <a:r>
              <a:rPr lang="ko-KR" altLang="en-US" b="1" dirty="0" smtClean="0">
                <a:latin typeface="한컴 윤고딕 250" pitchFamily="18" charset="-127"/>
                <a:ea typeface="한컴 윤고딕 250" pitchFamily="18" charset="-127"/>
              </a:rPr>
              <a:t>역할</a:t>
            </a:r>
            <a:endParaRPr lang="ko-KR" altLang="en-US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55576" y="1844824"/>
            <a:ext cx="7632848" cy="4525963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altLang="ko-KR" sz="3000" dirty="0">
                <a:latin typeface="한컴 윤고딕 230" pitchFamily="18" charset="-127"/>
                <a:ea typeface="한컴 윤고딕 230" pitchFamily="18" charset="-127"/>
              </a:rPr>
              <a:t>3) </a:t>
            </a:r>
            <a:r>
              <a:rPr lang="ko-KR" altLang="en-US" sz="3000" dirty="0">
                <a:latin typeface="한컴 윤고딕 230" pitchFamily="18" charset="-127"/>
                <a:ea typeface="한컴 윤고딕 230" pitchFamily="18" charset="-127"/>
              </a:rPr>
              <a:t>방향</a:t>
            </a:r>
          </a:p>
          <a:p>
            <a:pPr marL="0" indent="0" fontAlgn="base">
              <a:buNone/>
            </a:pPr>
            <a:r>
              <a:rPr lang="ko-KR" altLang="en-US" sz="3000" dirty="0">
                <a:latin typeface="한컴 윤고딕 230" pitchFamily="18" charset="-127"/>
                <a:ea typeface="한컴 윤고딕 230" pitchFamily="18" charset="-127"/>
              </a:rPr>
              <a:t>북한인권에 대한 국가인권위원회의 </a:t>
            </a:r>
            <a:r>
              <a:rPr lang="ko-KR" altLang="en-US" sz="3000" dirty="0" smtClean="0">
                <a:latin typeface="한컴 윤고딕 230" pitchFamily="18" charset="-127"/>
                <a:ea typeface="한컴 윤고딕 230" pitchFamily="18" charset="-127"/>
              </a:rPr>
              <a:t>입장 </a:t>
            </a:r>
            <a:r>
              <a:rPr lang="en-US" altLang="ko-KR" sz="1900" dirty="0" smtClean="0">
                <a:latin typeface="한컴 윤고딕 230" pitchFamily="18" charset="-127"/>
                <a:ea typeface="한컴 윤고딕 230" pitchFamily="18" charset="-127"/>
              </a:rPr>
              <a:t>(</a:t>
            </a:r>
            <a:r>
              <a:rPr lang="en-US" altLang="ko-KR" sz="1700" dirty="0" smtClean="0">
                <a:latin typeface="한컴 윤고딕 230" pitchFamily="18" charset="-127"/>
                <a:ea typeface="한컴 윤고딕 230" pitchFamily="18" charset="-127"/>
              </a:rPr>
              <a:t>2006.12.11</a:t>
            </a:r>
            <a:r>
              <a:rPr lang="en-US" altLang="ko-KR" sz="1700" dirty="0">
                <a:latin typeface="한컴 윤고딕 230" pitchFamily="18" charset="-127"/>
                <a:ea typeface="한컴 윤고딕 230" pitchFamily="18" charset="-127"/>
              </a:rPr>
              <a:t>)</a:t>
            </a:r>
            <a:endParaRPr lang="ko-KR" altLang="en-US" sz="3000" dirty="0">
              <a:latin typeface="한컴 윤고딕 230" pitchFamily="18" charset="-127"/>
              <a:ea typeface="한컴 윤고딕 230" pitchFamily="18" charset="-127"/>
            </a:endParaRPr>
          </a:p>
          <a:p>
            <a:pPr marL="0" indent="0" fontAlgn="base">
              <a:buNone/>
            </a:pPr>
            <a:r>
              <a:rPr lang="en-US" altLang="ko-KR" sz="3000" u="sng" dirty="0">
                <a:latin typeface="한컴 윤고딕 230" pitchFamily="18" charset="-127"/>
                <a:ea typeface="한컴 윤고딕 230" pitchFamily="18" charset="-127"/>
                <a:hlinkClick r:id="rId2"/>
              </a:rPr>
              <a:t>http://</a:t>
            </a:r>
            <a:r>
              <a:rPr lang="en-US" altLang="ko-KR" sz="3000" u="sng" dirty="0" smtClean="0">
                <a:latin typeface="한컴 윤고딕 230" pitchFamily="18" charset="-127"/>
                <a:ea typeface="한컴 윤고딕 230" pitchFamily="18" charset="-127"/>
                <a:hlinkClick r:id="rId2"/>
              </a:rPr>
              <a:t>www.humanrights.go.kr/search/XSearch.jsp</a:t>
            </a:r>
            <a:r>
              <a:rPr lang="en-US" altLang="ko-KR" sz="3000" u="sng" dirty="0" smtClean="0">
                <a:latin typeface="한컴 윤고딕 230" pitchFamily="18" charset="-127"/>
                <a:ea typeface="한컴 윤고딕 230" pitchFamily="18" charset="-127"/>
              </a:rPr>
              <a:t> </a:t>
            </a:r>
          </a:p>
          <a:p>
            <a:pPr marL="0" indent="0" fontAlgn="base">
              <a:buNone/>
            </a:pPr>
            <a:r>
              <a:rPr lang="ko-KR" altLang="en-US" sz="3000" dirty="0" smtClean="0">
                <a:latin typeface="한컴 윤고딕 230" pitchFamily="18" charset="-127"/>
                <a:ea typeface="한컴 윤고딕 230" pitchFamily="18" charset="-127"/>
              </a:rPr>
              <a:t>  </a:t>
            </a:r>
            <a:endParaRPr lang="ko-KR" altLang="en-US" sz="3000" dirty="0">
              <a:latin typeface="한컴 윤고딕 230" pitchFamily="18" charset="-127"/>
              <a:ea typeface="한컴 윤고딕 230" pitchFamily="18" charset="-127"/>
            </a:endParaRPr>
          </a:p>
          <a:p>
            <a:pPr marL="0" indent="0" fontAlgn="base">
              <a:buNone/>
            </a:pPr>
            <a:r>
              <a:rPr lang="en-US" altLang="ko-KR" sz="3000" dirty="0">
                <a:latin typeface="한컴 윤고딕 230" pitchFamily="18" charset="-127"/>
                <a:ea typeface="한컴 윤고딕 230" pitchFamily="18" charset="-127"/>
              </a:rPr>
              <a:t>4) </a:t>
            </a:r>
            <a:r>
              <a:rPr lang="ko-KR" altLang="en-US" sz="3000" dirty="0">
                <a:latin typeface="한컴 윤고딕 230" pitchFamily="18" charset="-127"/>
                <a:ea typeface="한컴 윤고딕 230" pitchFamily="18" charset="-127"/>
              </a:rPr>
              <a:t>정책</a:t>
            </a:r>
          </a:p>
          <a:p>
            <a:pPr marL="0" lvl="0" indent="0" fontAlgn="base">
              <a:buNone/>
            </a:pPr>
            <a:r>
              <a:rPr lang="ko-KR" altLang="en-US" sz="3000" dirty="0">
                <a:latin typeface="한컴 윤고딕 230" pitchFamily="18" charset="-127"/>
                <a:ea typeface="한컴 윤고딕 230" pitchFamily="18" charset="-127"/>
              </a:rPr>
              <a:t>정부</a:t>
            </a:r>
            <a:r>
              <a:rPr lang="en-US" altLang="ko-KR" sz="30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3000" dirty="0" err="1">
                <a:latin typeface="한컴 윤고딕 230" pitchFamily="18" charset="-127"/>
                <a:ea typeface="한컴 윤고딕 230" pitchFamily="18" charset="-127"/>
              </a:rPr>
              <a:t>비정부기구</a:t>
            </a:r>
            <a:r>
              <a:rPr lang="en-US" altLang="ko-KR" sz="30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3000" dirty="0">
                <a:latin typeface="한컴 윤고딕 230" pitchFamily="18" charset="-127"/>
                <a:ea typeface="한컴 윤고딕 230" pitchFamily="18" charset="-127"/>
              </a:rPr>
              <a:t>국가인권기구</a:t>
            </a:r>
          </a:p>
          <a:p>
            <a:pPr marL="0" indent="0" fontAlgn="base">
              <a:buNone/>
            </a:pPr>
            <a:r>
              <a:rPr lang="en-US" altLang="ko-KR" sz="3000" dirty="0">
                <a:latin typeface="한컴 윤고딕 230" pitchFamily="18" charset="-127"/>
                <a:ea typeface="한컴 윤고딕 230" pitchFamily="18" charset="-127"/>
              </a:rPr>
              <a:t>- </a:t>
            </a:r>
            <a:r>
              <a:rPr lang="ko-KR" altLang="en-US" sz="3000" dirty="0">
                <a:latin typeface="한컴 윤고딕 230" pitchFamily="18" charset="-127"/>
                <a:ea typeface="한컴 윤고딕 230" pitchFamily="18" charset="-127"/>
              </a:rPr>
              <a:t>일방</a:t>
            </a:r>
            <a:r>
              <a:rPr lang="en-US" altLang="ko-KR" sz="30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3000" dirty="0">
                <a:latin typeface="한컴 윤고딕 230" pitchFamily="18" charset="-127"/>
                <a:ea typeface="한컴 윤고딕 230" pitchFamily="18" charset="-127"/>
              </a:rPr>
              <a:t>양자</a:t>
            </a:r>
            <a:r>
              <a:rPr lang="en-US" altLang="ko-KR" sz="30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3000" dirty="0">
                <a:latin typeface="한컴 윤고딕 230" pitchFamily="18" charset="-127"/>
                <a:ea typeface="한컴 윤고딕 230" pitchFamily="18" charset="-127"/>
              </a:rPr>
              <a:t>다자적 접근</a:t>
            </a:r>
          </a:p>
          <a:p>
            <a:pPr marL="0" indent="0" fontAlgn="base">
              <a:buNone/>
            </a:pPr>
            <a:r>
              <a:rPr lang="en-US" altLang="ko-KR" sz="3000" dirty="0">
                <a:latin typeface="한컴 윤고딕 230" pitchFamily="18" charset="-127"/>
                <a:ea typeface="한컴 윤고딕 230" pitchFamily="18" charset="-127"/>
              </a:rPr>
              <a:t>- </a:t>
            </a:r>
            <a:r>
              <a:rPr lang="ko-KR" altLang="en-US" sz="3000" dirty="0">
                <a:latin typeface="한컴 윤고딕 230" pitchFamily="18" charset="-127"/>
                <a:ea typeface="한컴 윤고딕 230" pitchFamily="18" charset="-127"/>
              </a:rPr>
              <a:t>압박과 협력</a:t>
            </a:r>
          </a:p>
          <a:p>
            <a:endParaRPr lang="ko-KR" altLang="en-US" dirty="0"/>
          </a:p>
        </p:txBody>
      </p:sp>
      <p:pic>
        <p:nvPicPr>
          <p:cNvPr id="4" name="그림 3" descr="noname0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1296144" cy="432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3655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b="1" dirty="0">
                <a:latin typeface="한컴 윤고딕 250" pitchFamily="18" charset="-127"/>
                <a:ea typeface="한컴 윤고딕 250" pitchFamily="18" charset="-127"/>
              </a:rPr>
              <a:t>1. </a:t>
            </a:r>
            <a:r>
              <a:rPr lang="ko-KR" altLang="en-US" b="1" dirty="0">
                <a:latin typeface="한컴 윤고딕 250" pitchFamily="18" charset="-127"/>
                <a:ea typeface="한컴 윤고딕 250" pitchFamily="18" charset="-127"/>
              </a:rPr>
              <a:t>인권의 </a:t>
            </a:r>
            <a:r>
              <a:rPr lang="ko-KR" altLang="en-US" b="1" dirty="0" smtClean="0">
                <a:latin typeface="한컴 윤고딕 250" pitchFamily="18" charset="-127"/>
                <a:ea typeface="한컴 윤고딕 250" pitchFamily="18" charset="-127"/>
              </a:rPr>
              <a:t>속성</a:t>
            </a:r>
            <a:endParaRPr lang="ko-KR" altLang="en-US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3568" y="2060848"/>
            <a:ext cx="7704856" cy="4525963"/>
          </a:xfrm>
        </p:spPr>
        <p:txBody>
          <a:bodyPr>
            <a:normAutofit/>
          </a:bodyPr>
          <a:lstStyle/>
          <a:p>
            <a:pPr fontAlgn="base"/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“인류 가족 모든 구성원의 고유한 존엄성과 평등하고 양도할 수 없는 권리를 인정하는 것이 세계의 자유</a:t>
            </a:r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정의</a:t>
            </a:r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평화의 기초가 됨을 인정하며</a:t>
            </a:r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, …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” </a:t>
            </a:r>
            <a:endParaRPr lang="en-US" altLang="ko-KR" sz="2800" dirty="0" smtClean="0">
              <a:latin typeface="한컴 윤고딕 230" pitchFamily="18" charset="-127"/>
              <a:ea typeface="한컴 윤고딕 230" pitchFamily="18" charset="-127"/>
            </a:endParaRPr>
          </a:p>
          <a:p>
            <a:pPr fontAlgn="base">
              <a:buNone/>
            </a:pPr>
            <a:r>
              <a:rPr lang="en-US" altLang="ko-KR" sz="2800" dirty="0" smtClean="0"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en-US" altLang="ko-KR" sz="2800" dirty="0" smtClean="0">
                <a:latin typeface="한컴 윤고딕 230" pitchFamily="18" charset="-127"/>
                <a:ea typeface="한컴 윤고딕 230" pitchFamily="18" charset="-127"/>
              </a:rPr>
              <a:t>                                   </a:t>
            </a:r>
            <a:r>
              <a:rPr lang="en-US" altLang="ko-KR" sz="2800" dirty="0" smtClean="0">
                <a:latin typeface="한컴 윤고딕 230" pitchFamily="18" charset="-127"/>
                <a:ea typeface="한컴 윤고딕 230" pitchFamily="18" charset="-127"/>
              </a:rPr>
              <a:t>(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세계인권선언 전문</a:t>
            </a:r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)</a:t>
            </a:r>
            <a:endParaRPr lang="ko-KR" altLang="en-US" sz="2800" dirty="0">
              <a:latin typeface="한컴 윤고딕 230" pitchFamily="18" charset="-127"/>
              <a:ea typeface="한컴 윤고딕 230" pitchFamily="18" charset="-127"/>
            </a:endParaRPr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sz="2800" dirty="0" smtClean="0">
                <a:latin typeface="한컴 윤고딕 230" pitchFamily="18" charset="-127"/>
                <a:ea typeface="한컴 윤고딕 230" pitchFamily="18" charset="-127"/>
              </a:rPr>
              <a:t>보편성</a:t>
            </a:r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불가분성</a:t>
            </a:r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(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총체성</a:t>
            </a:r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), 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상호의존성</a:t>
            </a:r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2800" dirty="0" smtClean="0">
                <a:latin typeface="한컴 윤고딕 230" pitchFamily="18" charset="-127"/>
                <a:ea typeface="한컴 윤고딕 230" pitchFamily="18" charset="-127"/>
              </a:rPr>
              <a:t>상호연관성</a:t>
            </a:r>
            <a:r>
              <a:rPr lang="en-US" altLang="ko-KR" sz="2800" dirty="0" smtClean="0">
                <a:latin typeface="한컴 윤고딕 230" pitchFamily="18" charset="-127"/>
                <a:ea typeface="한컴 윤고딕 230" pitchFamily="18" charset="-127"/>
              </a:rPr>
              <a:t>.</a:t>
            </a:r>
            <a:endParaRPr lang="en-US" altLang="ko-KR" sz="2800" dirty="0" smtClean="0">
              <a:latin typeface="한컴 윤고딕 230" pitchFamily="18" charset="-127"/>
              <a:ea typeface="한컴 윤고딕 230" pitchFamily="18" charset="-127"/>
            </a:endParaRPr>
          </a:p>
          <a:p>
            <a:pPr fontAlgn="base">
              <a:buNone/>
            </a:pPr>
            <a:r>
              <a:rPr lang="en-US" altLang="ko-KR" sz="2800" dirty="0" smtClean="0">
                <a:latin typeface="한컴 윤고딕 230" pitchFamily="18" charset="-127"/>
                <a:ea typeface="한컴 윤고딕 230" pitchFamily="18" charset="-127"/>
              </a:rPr>
              <a:t>                               (</a:t>
            </a:r>
            <a:r>
              <a:rPr lang="ko-KR" altLang="en-US" sz="2800" dirty="0" smtClean="0">
                <a:latin typeface="한컴 윤고딕 230" pitchFamily="18" charset="-127"/>
                <a:ea typeface="한컴 윤고딕 230" pitchFamily="18" charset="-127"/>
              </a:rPr>
              <a:t>비엔나 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인권선언 제</a:t>
            </a:r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5</a:t>
            </a:r>
            <a:r>
              <a:rPr lang="ko-KR" altLang="en-US" sz="2800" dirty="0" smtClean="0">
                <a:latin typeface="한컴 윤고딕 230" pitchFamily="18" charset="-127"/>
                <a:ea typeface="한컴 윤고딕 230" pitchFamily="18" charset="-127"/>
              </a:rPr>
              <a:t>조</a:t>
            </a:r>
            <a:r>
              <a:rPr lang="en-US" altLang="ko-KR" sz="2800" dirty="0" smtClean="0">
                <a:latin typeface="한컴 윤고딕 230" pitchFamily="18" charset="-127"/>
                <a:ea typeface="한컴 윤고딕 230" pitchFamily="18" charset="-127"/>
              </a:rPr>
              <a:t>)</a:t>
            </a:r>
            <a:endParaRPr lang="ko-KR" altLang="en-US" sz="2800" dirty="0">
              <a:latin typeface="한컴 윤고딕 230" pitchFamily="18" charset="-127"/>
              <a:ea typeface="한컴 윤고딕 230" pitchFamily="18" charset="-127"/>
            </a:endParaRPr>
          </a:p>
          <a:p>
            <a:endParaRPr lang="ko-KR" altLang="en-US" dirty="0"/>
          </a:p>
        </p:txBody>
      </p:sp>
      <p:pic>
        <p:nvPicPr>
          <p:cNvPr id="4" name="그림 3" descr="noname0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1296144" cy="432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2508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b="1" dirty="0">
                <a:latin typeface="한컴 윤고딕 250" pitchFamily="18" charset="-127"/>
                <a:ea typeface="한컴 윤고딕 250" pitchFamily="18" charset="-127"/>
              </a:rPr>
              <a:t>2. </a:t>
            </a:r>
            <a:r>
              <a:rPr lang="ko-KR" altLang="en-US" b="1" dirty="0">
                <a:latin typeface="한컴 윤고딕 250" pitchFamily="18" charset="-127"/>
                <a:ea typeface="한컴 윤고딕 250" pitchFamily="18" charset="-127"/>
              </a:rPr>
              <a:t>인권과 타 </a:t>
            </a:r>
            <a:r>
              <a:rPr lang="ko-KR" altLang="en-US" b="1" dirty="0" smtClean="0">
                <a:latin typeface="한컴 윤고딕 250" pitchFamily="18" charset="-127"/>
                <a:ea typeface="한컴 윤고딕 250" pitchFamily="18" charset="-127"/>
              </a:rPr>
              <a:t>보편가치</a:t>
            </a:r>
            <a:endParaRPr lang="ko-KR" altLang="en-US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71600" y="1988840"/>
            <a:ext cx="7056784" cy="4525963"/>
          </a:xfrm>
        </p:spPr>
        <p:txBody>
          <a:bodyPr>
            <a:normAutofit/>
          </a:bodyPr>
          <a:lstStyle/>
          <a:p>
            <a:pPr fontAlgn="base"/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국제연합 헌장 및 제</a:t>
            </a:r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1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조</a:t>
            </a:r>
          </a:p>
          <a:p>
            <a:pPr marL="0" indent="0" fontAlgn="base">
              <a:buNone/>
            </a:pPr>
            <a:r>
              <a:rPr lang="en-US" altLang="ko-KR" sz="2800" u="sng" dirty="0">
                <a:latin typeface="한컴 윤고딕 230" pitchFamily="18" charset="-127"/>
                <a:ea typeface="한컴 윤고딕 230" pitchFamily="18" charset="-127"/>
                <a:hlinkClick r:id="rId2"/>
              </a:rPr>
              <a:t>http://</a:t>
            </a:r>
            <a:r>
              <a:rPr lang="en-US" altLang="ko-KR" sz="2800" u="sng" dirty="0" smtClean="0">
                <a:latin typeface="한컴 윤고딕 230" pitchFamily="18" charset="-127"/>
                <a:ea typeface="한컴 윤고딕 230" pitchFamily="18" charset="-127"/>
                <a:hlinkClick r:id="rId2"/>
              </a:rPr>
              <a:t>www.un.org/en/documents/charter/preamble.shtml</a:t>
            </a:r>
            <a:r>
              <a:rPr lang="en-US" altLang="ko-KR" sz="2800" u="sng" dirty="0" smtClean="0">
                <a:latin typeface="한컴 윤고딕 230" pitchFamily="18" charset="-127"/>
                <a:ea typeface="한컴 윤고딕 230" pitchFamily="18" charset="-127"/>
              </a:rPr>
              <a:t> </a:t>
            </a:r>
          </a:p>
          <a:p>
            <a:pPr fontAlgn="base"/>
            <a:endParaRPr lang="ko-KR" altLang="en-US" sz="2800" dirty="0">
              <a:latin typeface="한컴 윤고딕 230" pitchFamily="18" charset="-127"/>
              <a:ea typeface="한컴 윤고딕 230" pitchFamily="18" charset="-127"/>
            </a:endParaRPr>
          </a:p>
          <a:p>
            <a:pPr fontAlgn="base"/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비엔나 인권선언 제</a:t>
            </a:r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4, 6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조</a:t>
            </a:r>
          </a:p>
          <a:p>
            <a:pPr marL="0" indent="0" fontAlgn="base">
              <a:buNone/>
            </a:pPr>
            <a:r>
              <a:rPr lang="en-US" altLang="ko-KR" sz="2800" u="sng" dirty="0">
                <a:latin typeface="한컴 윤고딕 230" pitchFamily="18" charset="-127"/>
                <a:ea typeface="한컴 윤고딕 230" pitchFamily="18" charset="-127"/>
                <a:hlinkClick r:id="rId3"/>
              </a:rPr>
              <a:t>http://www.unhchr.ch/huridocda/huridoca.nsf/(symbol)/</a:t>
            </a:r>
            <a:r>
              <a:rPr lang="en-US" altLang="ko-KR" sz="2800" u="sng" dirty="0" smtClean="0">
                <a:latin typeface="한컴 윤고딕 230" pitchFamily="18" charset="-127"/>
                <a:ea typeface="한컴 윤고딕 230" pitchFamily="18" charset="-127"/>
                <a:hlinkClick r:id="rId3"/>
              </a:rPr>
              <a:t>a.conf.157.23.en</a:t>
            </a:r>
            <a:r>
              <a:rPr lang="en-US" altLang="ko-KR" sz="2800" u="sng" dirty="0" smtClean="0">
                <a:latin typeface="한컴 윤고딕 230" pitchFamily="18" charset="-127"/>
                <a:ea typeface="한컴 윤고딕 230" pitchFamily="18" charset="-127"/>
              </a:rPr>
              <a:t> </a:t>
            </a:r>
            <a:endParaRPr lang="ko-KR" altLang="en-US" sz="2800" dirty="0">
              <a:latin typeface="한컴 윤고딕 230" pitchFamily="18" charset="-127"/>
              <a:ea typeface="한컴 윤고딕 230" pitchFamily="18" charset="-127"/>
            </a:endParaRPr>
          </a:p>
          <a:p>
            <a:pPr marL="0" indent="0">
              <a:buNone/>
            </a:pPr>
            <a:r>
              <a:rPr lang="en-US" altLang="ko-KR" sz="2800" dirty="0" smtClean="0">
                <a:latin typeface="한컴 윤고딕 230" pitchFamily="18" charset="-127"/>
                <a:ea typeface="한컴 윤고딕 230" pitchFamily="18" charset="-127"/>
              </a:rPr>
              <a:t> </a:t>
            </a:r>
            <a:endParaRPr lang="ko-KR" altLang="en-US" sz="2800" dirty="0">
              <a:latin typeface="한컴 윤고딕 230" pitchFamily="18" charset="-127"/>
              <a:ea typeface="한컴 윤고딕 230" pitchFamily="18" charset="-127"/>
            </a:endParaRPr>
          </a:p>
        </p:txBody>
      </p:sp>
      <p:pic>
        <p:nvPicPr>
          <p:cNvPr id="4" name="그림 3" descr="noname01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60648"/>
            <a:ext cx="1296144" cy="432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7019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fontAlgn="base"/>
            <a:r>
              <a:rPr lang="en-US" altLang="ko-KR" b="1" dirty="0">
                <a:latin typeface="한컴 윤고딕 250" pitchFamily="18" charset="-127"/>
                <a:ea typeface="한컴 윤고딕 250" pitchFamily="18" charset="-127"/>
              </a:rPr>
              <a:t>2. </a:t>
            </a:r>
            <a:r>
              <a:rPr lang="ko-KR" altLang="en-US" b="1" dirty="0">
                <a:latin typeface="한컴 윤고딕 250" pitchFamily="18" charset="-127"/>
                <a:ea typeface="한컴 윤고딕 250" pitchFamily="18" charset="-127"/>
              </a:rPr>
              <a:t>인권과 타 보편가치</a:t>
            </a:r>
            <a:endParaRPr lang="ko-KR" altLang="en-US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43608" y="1988840"/>
            <a:ext cx="7128792" cy="4525963"/>
          </a:xfrm>
        </p:spPr>
        <p:txBody>
          <a:bodyPr/>
          <a:lstStyle/>
          <a:p>
            <a:pPr fontAlgn="base"/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“</a:t>
            </a:r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… 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민주사회에서의 도덕심</a:t>
            </a:r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공공질서</a:t>
            </a:r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일반의 복지를 위하여 정당한 필요를 충족시키기 위한 목적에서만 법률에 규정된 제한을 받는다</a:t>
            </a:r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.” </a:t>
            </a:r>
            <a:r>
              <a:rPr lang="en-US" altLang="ko-KR" sz="2800" dirty="0" smtClean="0">
                <a:latin typeface="한컴 윤고딕 230" pitchFamily="18" charset="-127"/>
                <a:ea typeface="한컴 윤고딕 230" pitchFamily="18" charset="-127"/>
              </a:rPr>
              <a:t>             (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세계인권선언 제</a:t>
            </a:r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29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조 </a:t>
            </a:r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2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항</a:t>
            </a:r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)</a:t>
            </a:r>
            <a:endParaRPr lang="ko-KR" altLang="en-US" sz="2800" dirty="0">
              <a:latin typeface="한컴 윤고딕 230" pitchFamily="18" charset="-127"/>
              <a:ea typeface="한컴 윤고딕 230" pitchFamily="18" charset="-127"/>
            </a:endParaRPr>
          </a:p>
          <a:p>
            <a:pPr fontAlgn="base"/>
            <a:endParaRPr lang="en-US" altLang="ko-KR" sz="2800" dirty="0" smtClean="0">
              <a:latin typeface="한컴 윤고딕 230" pitchFamily="18" charset="-127"/>
              <a:ea typeface="한컴 윤고딕 230" pitchFamily="18" charset="-127"/>
            </a:endParaRPr>
          </a:p>
          <a:p>
            <a:pPr fontAlgn="base"/>
            <a:r>
              <a:rPr lang="ko-KR" altLang="en-US" sz="2800" dirty="0" smtClean="0">
                <a:latin typeface="한컴 윤고딕 230" pitchFamily="18" charset="-127"/>
                <a:ea typeface="한컴 윤고딕 230" pitchFamily="18" charset="-127"/>
              </a:rPr>
              <a:t>“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이러한 권리와 자유는 어떤 경우에도 국제연합의 목적과 원칙에 반하여 </a:t>
            </a:r>
            <a:r>
              <a:rPr lang="ko-KR" altLang="en-US" sz="2800" dirty="0" smtClean="0">
                <a:latin typeface="한컴 윤고딕 230" pitchFamily="18" charset="-127"/>
                <a:ea typeface="한컴 윤고딕 230" pitchFamily="18" charset="-127"/>
              </a:rPr>
              <a:t>행사될 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수 없다</a:t>
            </a:r>
            <a:r>
              <a:rPr lang="en-US" altLang="ko-KR" sz="2800" dirty="0" smtClean="0">
                <a:latin typeface="한컴 윤고딕 230" pitchFamily="18" charset="-127"/>
                <a:ea typeface="한컴 윤고딕 230" pitchFamily="18" charset="-127"/>
              </a:rPr>
              <a:t>.”</a:t>
            </a:r>
          </a:p>
          <a:p>
            <a:pPr fontAlgn="base">
              <a:buNone/>
            </a:pPr>
            <a:r>
              <a:rPr lang="en-US" altLang="ko-KR" sz="2800" dirty="0" smtClean="0">
                <a:latin typeface="한컴 윤고딕 230" pitchFamily="18" charset="-127"/>
                <a:ea typeface="한컴 윤고딕 230" pitchFamily="18" charset="-127"/>
              </a:rPr>
              <a:t>                     (</a:t>
            </a:r>
            <a:r>
              <a:rPr lang="ko-KR" altLang="en-US" sz="2800" dirty="0" smtClean="0">
                <a:latin typeface="한컴 윤고딕 230" pitchFamily="18" charset="-127"/>
                <a:ea typeface="한컴 윤고딕 230" pitchFamily="18" charset="-127"/>
              </a:rPr>
              <a:t>세계인권선언 제</a:t>
            </a:r>
            <a:r>
              <a:rPr lang="en-US" altLang="ko-KR" sz="2800" dirty="0" smtClean="0">
                <a:latin typeface="한컴 윤고딕 230" pitchFamily="18" charset="-127"/>
                <a:ea typeface="한컴 윤고딕 230" pitchFamily="18" charset="-127"/>
              </a:rPr>
              <a:t>29</a:t>
            </a:r>
            <a:r>
              <a:rPr lang="ko-KR" altLang="en-US" sz="2800" dirty="0" smtClean="0">
                <a:latin typeface="한컴 윤고딕 230" pitchFamily="18" charset="-127"/>
                <a:ea typeface="한컴 윤고딕 230" pitchFamily="18" charset="-127"/>
              </a:rPr>
              <a:t>조 </a:t>
            </a:r>
            <a:r>
              <a:rPr lang="en-US" altLang="ko-KR" sz="2800" dirty="0" smtClean="0">
                <a:latin typeface="한컴 윤고딕 230" pitchFamily="18" charset="-127"/>
                <a:ea typeface="한컴 윤고딕 230" pitchFamily="18" charset="-127"/>
              </a:rPr>
              <a:t>3</a:t>
            </a:r>
            <a:r>
              <a:rPr lang="ko-KR" altLang="en-US" sz="2800" dirty="0" smtClean="0">
                <a:latin typeface="한컴 윤고딕 230" pitchFamily="18" charset="-127"/>
                <a:ea typeface="한컴 윤고딕 230" pitchFamily="18" charset="-127"/>
              </a:rPr>
              <a:t>항</a:t>
            </a:r>
            <a:r>
              <a:rPr lang="en-US" altLang="ko-KR" sz="2800" dirty="0" smtClean="0">
                <a:latin typeface="한컴 윤고딕 230" pitchFamily="18" charset="-127"/>
                <a:ea typeface="한컴 윤고딕 230" pitchFamily="18" charset="-127"/>
              </a:rPr>
              <a:t>)</a:t>
            </a:r>
            <a:endParaRPr lang="ko-KR" altLang="en-US" sz="2800" dirty="0" smtClean="0">
              <a:latin typeface="한컴 윤고딕 230" pitchFamily="18" charset="-127"/>
              <a:ea typeface="한컴 윤고딕 230" pitchFamily="18" charset="-127"/>
            </a:endParaRPr>
          </a:p>
          <a:p>
            <a:pPr fontAlgn="base"/>
            <a:endParaRPr lang="ko-KR" altLang="en-US" dirty="0"/>
          </a:p>
        </p:txBody>
      </p:sp>
      <p:pic>
        <p:nvPicPr>
          <p:cNvPr id="4" name="그림 3" descr="noname0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1296144" cy="432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744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b="1" dirty="0">
                <a:latin typeface="한컴 윤고딕 250" pitchFamily="18" charset="-127"/>
                <a:ea typeface="한컴 윤고딕 250" pitchFamily="18" charset="-127"/>
              </a:rPr>
              <a:t>3. </a:t>
            </a:r>
            <a:r>
              <a:rPr lang="ko-KR" altLang="en-US" b="1" dirty="0">
                <a:latin typeface="한컴 윤고딕 250" pitchFamily="18" charset="-127"/>
                <a:ea typeface="한컴 윤고딕 250" pitchFamily="18" charset="-127"/>
              </a:rPr>
              <a:t>유엔 인권 </a:t>
            </a:r>
            <a:r>
              <a:rPr lang="ko-KR" altLang="en-US" b="1" dirty="0" smtClean="0">
                <a:latin typeface="한컴 윤고딕 250" pitchFamily="18" charset="-127"/>
                <a:ea typeface="한컴 윤고딕 250" pitchFamily="18" charset="-127"/>
              </a:rPr>
              <a:t>메커니즘</a:t>
            </a:r>
            <a:endParaRPr lang="ko-KR" altLang="en-US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27584" y="1916832"/>
            <a:ext cx="7272808" cy="452596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▲ 헌장기구</a:t>
            </a:r>
          </a:p>
          <a:p>
            <a:pPr fontAlgn="base"/>
            <a:endParaRPr lang="en-US" altLang="ko-KR" sz="2800" dirty="0" smtClean="0">
              <a:latin typeface="한컴 윤고딕 230" pitchFamily="18" charset="-127"/>
              <a:ea typeface="한컴 윤고딕 230" pitchFamily="18" charset="-127"/>
            </a:endParaRPr>
          </a:p>
          <a:p>
            <a:pPr marL="0" indent="0" fontAlgn="base">
              <a:buNone/>
            </a:pPr>
            <a:r>
              <a:rPr lang="ko-KR" altLang="en-US" sz="2800" dirty="0" smtClean="0">
                <a:latin typeface="한컴 윤고딕 230" pitchFamily="18" charset="-127"/>
                <a:ea typeface="한컴 윤고딕 230" pitchFamily="18" charset="-127"/>
              </a:rPr>
              <a:t>▲ 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협약기구</a:t>
            </a:r>
          </a:p>
          <a:p>
            <a:pPr marL="0" indent="0" fontAlgn="base">
              <a:buNone/>
            </a:pPr>
            <a:r>
              <a:rPr lang="en-US" altLang="ko-KR" sz="2800" u="sng" dirty="0">
                <a:latin typeface="한컴 윤고딕 230" pitchFamily="18" charset="-127"/>
                <a:ea typeface="한컴 윤고딕 230" pitchFamily="18" charset="-127"/>
                <a:hlinkClick r:id="rId2"/>
              </a:rPr>
              <a:t>http://</a:t>
            </a:r>
            <a:r>
              <a:rPr lang="en-US" altLang="ko-KR" sz="2800" u="sng" dirty="0" smtClean="0">
                <a:latin typeface="한컴 윤고딕 230" pitchFamily="18" charset="-127"/>
                <a:ea typeface="한컴 윤고딕 230" pitchFamily="18" charset="-127"/>
                <a:hlinkClick r:id="rId2"/>
              </a:rPr>
              <a:t>www.ohchr.org/EN/HRBodies/Pages/HumanRightsBodies.aspx</a:t>
            </a:r>
            <a:r>
              <a:rPr lang="en-US" altLang="ko-KR" sz="2800" u="sng" dirty="0" smtClean="0">
                <a:latin typeface="한컴 윤고딕 230" pitchFamily="18" charset="-127"/>
                <a:ea typeface="한컴 윤고딕 230" pitchFamily="18" charset="-127"/>
              </a:rPr>
              <a:t> </a:t>
            </a:r>
            <a:endParaRPr lang="ko-KR" altLang="en-US" sz="2800" dirty="0">
              <a:latin typeface="한컴 윤고딕 230" pitchFamily="18" charset="-127"/>
              <a:ea typeface="한컴 윤고딕 230" pitchFamily="18" charset="-127"/>
            </a:endParaRPr>
          </a:p>
          <a:p>
            <a:pPr fontAlgn="base"/>
            <a:endParaRPr lang="en-US" altLang="ko-KR" sz="2800" dirty="0" smtClean="0">
              <a:latin typeface="한컴 윤고딕 230" pitchFamily="18" charset="-127"/>
              <a:ea typeface="한컴 윤고딕 230" pitchFamily="18" charset="-127"/>
            </a:endParaRPr>
          </a:p>
          <a:p>
            <a:pPr marL="0" indent="0" fontAlgn="base">
              <a:buNone/>
            </a:pPr>
            <a:r>
              <a:rPr lang="ko-KR" altLang="en-US" sz="2800" dirty="0" smtClean="0">
                <a:latin typeface="한컴 윤고딕 230" pitchFamily="18" charset="-127"/>
                <a:ea typeface="한컴 윤고딕 230" pitchFamily="18" charset="-127"/>
              </a:rPr>
              <a:t>▲ 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기술협력</a:t>
            </a:r>
          </a:p>
          <a:p>
            <a:pPr marL="0" indent="0" fontAlgn="base">
              <a:buNone/>
            </a:pPr>
            <a:r>
              <a:rPr lang="en-US" altLang="ko-KR" sz="2400" u="sng" dirty="0">
                <a:latin typeface="한컴 윤고딕 230" pitchFamily="18" charset="-127"/>
                <a:ea typeface="한컴 윤고딕 230" pitchFamily="18" charset="-127"/>
                <a:hlinkClick r:id="rId3"/>
              </a:rPr>
              <a:t>http://</a:t>
            </a:r>
            <a:r>
              <a:rPr lang="en-US" altLang="ko-KR" sz="2400" u="sng" dirty="0" smtClean="0">
                <a:latin typeface="한컴 윤고딕 230" pitchFamily="18" charset="-127"/>
                <a:ea typeface="한컴 윤고딕 230" pitchFamily="18" charset="-127"/>
                <a:hlinkClick r:id="rId3"/>
              </a:rPr>
              <a:t>www.ohchr.org/EN/Countries/Pages/TechnicalCooperationIndex.aspx</a:t>
            </a:r>
            <a:r>
              <a:rPr lang="en-US" altLang="ko-KR" sz="2400" u="sng" dirty="0" smtClean="0">
                <a:latin typeface="한컴 윤고딕 230" pitchFamily="18" charset="-127"/>
                <a:ea typeface="한컴 윤고딕 230" pitchFamily="18" charset="-127"/>
              </a:rPr>
              <a:t> </a:t>
            </a:r>
            <a:endParaRPr lang="ko-KR" altLang="en-US" sz="2400" dirty="0">
              <a:latin typeface="한컴 윤고딕 230" pitchFamily="18" charset="-127"/>
              <a:ea typeface="한컴 윤고딕 230" pitchFamily="18" charset="-127"/>
            </a:endParaRPr>
          </a:p>
          <a:p>
            <a:endParaRPr lang="ko-KR" altLang="en-US" dirty="0"/>
          </a:p>
        </p:txBody>
      </p:sp>
      <p:pic>
        <p:nvPicPr>
          <p:cNvPr id="4" name="그림 3" descr="noname01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60648"/>
            <a:ext cx="1296144" cy="432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8060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b="1" dirty="0">
                <a:latin typeface="한컴 윤고딕 250" pitchFamily="18" charset="-127"/>
                <a:ea typeface="한컴 윤고딕 250" pitchFamily="18" charset="-127"/>
              </a:rPr>
              <a:t>4. </a:t>
            </a:r>
            <a:r>
              <a:rPr lang="ko-KR" altLang="en-US" b="1" dirty="0">
                <a:latin typeface="한컴 윤고딕 250" pitchFamily="18" charset="-127"/>
                <a:ea typeface="한컴 윤고딕 250" pitchFamily="18" charset="-127"/>
              </a:rPr>
              <a:t>북한과 국제인권 </a:t>
            </a:r>
            <a:r>
              <a:rPr lang="ko-KR" altLang="en-US" b="1" dirty="0" smtClean="0">
                <a:latin typeface="한컴 윤고딕 250" pitchFamily="18" charset="-127"/>
                <a:ea typeface="한컴 윤고딕 250" pitchFamily="18" charset="-127"/>
              </a:rPr>
              <a:t>메커니즘</a:t>
            </a:r>
            <a:endParaRPr lang="ko-KR" altLang="en-US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27584" y="2060848"/>
            <a:ext cx="7416824" cy="4065315"/>
          </a:xfrm>
        </p:spPr>
        <p:txBody>
          <a:bodyPr/>
          <a:lstStyle/>
          <a:p>
            <a:pPr fontAlgn="base"/>
            <a:r>
              <a:rPr lang="en-US" altLang="ko-KR" sz="2800" u="sng" dirty="0">
                <a:hlinkClick r:id="rId2"/>
              </a:rPr>
              <a:t>http://</a:t>
            </a:r>
            <a:r>
              <a:rPr lang="en-US" altLang="ko-KR" sz="2800" u="sng" dirty="0" smtClean="0">
                <a:hlinkClick r:id="rId2"/>
              </a:rPr>
              <a:t>www.ohchr.org/EN/countries/AsiaRegion/Pages/KPIndex.aspx</a:t>
            </a:r>
            <a:endParaRPr lang="en-US" altLang="ko-KR" sz="2800" u="sng" dirty="0" smtClean="0"/>
          </a:p>
          <a:p>
            <a:pPr fontAlgn="base"/>
            <a:endParaRPr lang="ko-KR" altLang="en-US" sz="2800" dirty="0"/>
          </a:p>
          <a:p>
            <a:pPr fontAlgn="base">
              <a:buNone/>
            </a:pPr>
            <a:r>
              <a:rPr lang="ko-KR" altLang="en-US" sz="2800" dirty="0"/>
              <a:t>* </a:t>
            </a:r>
            <a:r>
              <a:rPr lang="en-US" altLang="ko-KR" sz="2800" dirty="0"/>
              <a:t>『</a:t>
            </a:r>
            <a:r>
              <a:rPr lang="ko-KR" altLang="en-US" sz="2800" dirty="0"/>
              <a:t>북한인권백서</a:t>
            </a:r>
            <a:r>
              <a:rPr lang="en-US" altLang="ko-KR" sz="2800" dirty="0"/>
              <a:t>』, </a:t>
            </a:r>
            <a:r>
              <a:rPr lang="ko-KR" altLang="en-US" sz="2800" dirty="0"/>
              <a:t>통일연구원</a:t>
            </a:r>
          </a:p>
          <a:p>
            <a:endParaRPr lang="ko-KR" altLang="en-US" dirty="0"/>
          </a:p>
        </p:txBody>
      </p:sp>
      <p:pic>
        <p:nvPicPr>
          <p:cNvPr id="4" name="그림 3" descr="noname0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1296144" cy="432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5459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b="1" dirty="0">
                <a:latin typeface="한컴 윤고딕 250" pitchFamily="18" charset="-127"/>
                <a:ea typeface="한컴 윤고딕 250" pitchFamily="18" charset="-127"/>
              </a:rPr>
              <a:t>5. </a:t>
            </a:r>
            <a:r>
              <a:rPr lang="ko-KR" altLang="en-US" b="1" dirty="0">
                <a:latin typeface="한컴 윤고딕 250" pitchFamily="18" charset="-127"/>
                <a:ea typeface="한컴 윤고딕 250" pitchFamily="18" charset="-127"/>
              </a:rPr>
              <a:t>국제사회의 </a:t>
            </a:r>
            <a:r>
              <a:rPr lang="ko-KR" altLang="en-US" b="1" dirty="0" smtClean="0">
                <a:latin typeface="한컴 윤고딕 250" pitchFamily="18" charset="-127"/>
                <a:ea typeface="한컴 윤고딕 250" pitchFamily="18" charset="-127"/>
              </a:rPr>
              <a:t>북한인권정책</a:t>
            </a:r>
            <a:endParaRPr lang="ko-KR" altLang="en-US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137323"/>
          </a:xfrm>
        </p:spPr>
        <p:txBody>
          <a:bodyPr/>
          <a:lstStyle/>
          <a:p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1) 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유럽연합과 미국</a:t>
            </a:r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, 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일본의 북한인권정책 비교</a:t>
            </a:r>
          </a:p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67847427"/>
              </p:ext>
            </p:extLst>
          </p:nvPr>
        </p:nvGraphicFramePr>
        <p:xfrm>
          <a:off x="899592" y="2492897"/>
          <a:ext cx="7200800" cy="4032451"/>
        </p:xfrm>
        <a:graphic>
          <a:graphicData uri="http://schemas.openxmlformats.org/drawingml/2006/table">
            <a:tbl>
              <a:tblPr/>
              <a:tblGrid>
                <a:gridCol w="1873061"/>
                <a:gridCol w="1873061"/>
                <a:gridCol w="1814772"/>
                <a:gridCol w="1639906"/>
              </a:tblGrid>
              <a:tr h="62245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유럽연합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미국과 일본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중국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8435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상황 인식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전반적으로 열악함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언급 않음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435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정책 성격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실질 개선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정치적 수단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외교적 수단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60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방향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포괄적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맥락적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편향적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자유권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납치자문제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중심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탈북자 문제에 한정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435"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정책 수단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유엔 활용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지원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대화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5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지원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대화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․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압력 병행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압박 위주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4454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맥락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수교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인권대화 경험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미수교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인권대화 경험 무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동맹관계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그림 4" descr="noname0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1296144" cy="432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5870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b="1" dirty="0">
                <a:latin typeface="한컴 윤고딕 250" pitchFamily="18" charset="-127"/>
                <a:ea typeface="한컴 윤고딕 250" pitchFamily="18" charset="-127"/>
              </a:rPr>
              <a:t>5. </a:t>
            </a:r>
            <a:r>
              <a:rPr lang="ko-KR" altLang="en-US" b="1" dirty="0">
                <a:latin typeface="한컴 윤고딕 250" pitchFamily="18" charset="-127"/>
                <a:ea typeface="한컴 윤고딕 250" pitchFamily="18" charset="-127"/>
              </a:rPr>
              <a:t>국제사회의 </a:t>
            </a:r>
            <a:r>
              <a:rPr lang="ko-KR" altLang="en-US" b="1" dirty="0" smtClean="0">
                <a:latin typeface="한컴 윤고딕 250" pitchFamily="18" charset="-127"/>
                <a:ea typeface="한컴 윤고딕 250" pitchFamily="18" charset="-127"/>
              </a:rPr>
              <a:t>북한인권정책</a:t>
            </a:r>
            <a:endParaRPr lang="ko-KR" altLang="en-US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99592" y="1844824"/>
            <a:ext cx="756084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altLang="ko-KR" sz="11200" dirty="0">
                <a:latin typeface="한컴 윤고딕 230" pitchFamily="18" charset="-127"/>
                <a:ea typeface="한컴 윤고딕 230" pitchFamily="18" charset="-127"/>
              </a:rPr>
              <a:t>2) </a:t>
            </a:r>
            <a:r>
              <a:rPr lang="ko-KR" altLang="en-US" sz="11200" dirty="0">
                <a:latin typeface="한컴 윤고딕 230" pitchFamily="18" charset="-127"/>
                <a:ea typeface="한컴 윤고딕 230" pitchFamily="18" charset="-127"/>
              </a:rPr>
              <a:t>북한의 </a:t>
            </a:r>
            <a:r>
              <a:rPr lang="ko-KR" altLang="en-US" sz="11200" dirty="0" smtClean="0">
                <a:latin typeface="한컴 윤고딕 230" pitchFamily="18" charset="-127"/>
                <a:ea typeface="한컴 윤고딕 230" pitchFamily="18" charset="-127"/>
              </a:rPr>
              <a:t>반응</a:t>
            </a:r>
            <a:endParaRPr lang="en-US" altLang="ko-KR" sz="11200" dirty="0" smtClean="0">
              <a:latin typeface="한컴 윤고딕 230" pitchFamily="18" charset="-127"/>
              <a:ea typeface="한컴 윤고딕 230" pitchFamily="18" charset="-127"/>
            </a:endParaRPr>
          </a:p>
          <a:p>
            <a:endParaRPr lang="ko-KR" altLang="en-US" sz="4000" dirty="0">
              <a:latin typeface="한컴 윤고딕 230" pitchFamily="18" charset="-127"/>
              <a:ea typeface="한컴 윤고딕 230" pitchFamily="18" charset="-127"/>
            </a:endParaRPr>
          </a:p>
          <a:p>
            <a:pPr fontAlgn="base">
              <a:buNone/>
            </a:pPr>
            <a:r>
              <a:rPr lang="ko-KR" altLang="en-US" sz="7200" dirty="0">
                <a:latin typeface="한컴 윤고딕 230" pitchFamily="18" charset="-127"/>
                <a:ea typeface="한컴 윤고딕 230" pitchFamily="18" charset="-127"/>
              </a:rPr>
              <a:t>인권이란 “사람이 사람으로서 마땅히 가져야 할 권리 곧 </a:t>
            </a:r>
            <a:r>
              <a:rPr lang="ko-KR" altLang="en-US" sz="7200" dirty="0" smtClean="0">
                <a:latin typeface="한컴 윤고딕 230" pitchFamily="18" charset="-127"/>
                <a:ea typeface="한컴 윤고딕 230" pitchFamily="18" charset="-127"/>
              </a:rPr>
              <a:t>사람의 자주적 </a:t>
            </a:r>
            <a:r>
              <a:rPr lang="ko-KR" altLang="en-US" sz="7200" dirty="0">
                <a:latin typeface="한컴 윤고딕 230" pitchFamily="18" charset="-127"/>
                <a:ea typeface="한컴 윤고딕 230" pitchFamily="18" charset="-127"/>
              </a:rPr>
              <a:t>권리</a:t>
            </a:r>
            <a:r>
              <a:rPr lang="ko-KR" altLang="en-US" sz="7200" dirty="0" smtClean="0">
                <a:latin typeface="한컴 윤고딕 230" pitchFamily="18" charset="-127"/>
                <a:ea typeface="한컴 윤고딕 230" pitchFamily="18" charset="-127"/>
              </a:rPr>
              <a:t>”     </a:t>
            </a:r>
            <a:endParaRPr lang="en-US" altLang="ko-KR" sz="7200" dirty="0" smtClean="0">
              <a:latin typeface="한컴 윤고딕 230" pitchFamily="18" charset="-127"/>
              <a:ea typeface="한컴 윤고딕 230" pitchFamily="18" charset="-127"/>
            </a:endParaRPr>
          </a:p>
          <a:p>
            <a:pPr fontAlgn="base">
              <a:buNone/>
            </a:pPr>
            <a:r>
              <a:rPr lang="en-US" altLang="ko-KR" sz="5000" dirty="0" smtClean="0"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en-US" altLang="ko-KR" sz="5000" dirty="0" smtClean="0">
                <a:latin typeface="한컴 윤고딕 230" pitchFamily="18" charset="-127"/>
                <a:ea typeface="한컴 윤고딕 230" pitchFamily="18" charset="-127"/>
              </a:rPr>
              <a:t>                                  </a:t>
            </a:r>
          </a:p>
          <a:p>
            <a:pPr fontAlgn="base">
              <a:buNone/>
            </a:pPr>
            <a:r>
              <a:rPr lang="en-US" altLang="ko-KR" sz="6400" dirty="0" smtClean="0"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en-US" altLang="ko-KR" sz="6400" dirty="0" smtClean="0">
                <a:latin typeface="한컴 윤고딕 230" pitchFamily="18" charset="-127"/>
                <a:ea typeface="한컴 윤고딕 230" pitchFamily="18" charset="-127"/>
              </a:rPr>
              <a:t>                                            </a:t>
            </a:r>
            <a:r>
              <a:rPr lang="ko-KR" altLang="en-US" sz="6400" dirty="0" smtClean="0">
                <a:latin typeface="한컴 윤고딕 230" pitchFamily="18" charset="-127"/>
                <a:ea typeface="한컴 윤고딕 230" pitchFamily="18" charset="-127"/>
              </a:rPr>
              <a:t> </a:t>
            </a:r>
            <a:r>
              <a:rPr lang="en-US" altLang="ko-KR" sz="4800" dirty="0" smtClean="0">
                <a:latin typeface="한컴 윤고딕 230" pitchFamily="18" charset="-127"/>
                <a:ea typeface="한컴 윤고딕 230" pitchFamily="18" charset="-127"/>
              </a:rPr>
              <a:t>-『</a:t>
            </a:r>
            <a:r>
              <a:rPr lang="ko-KR" altLang="en-US" sz="4800" dirty="0">
                <a:latin typeface="한컴 윤고딕 230" pitchFamily="18" charset="-127"/>
                <a:ea typeface="한컴 윤고딕 230" pitchFamily="18" charset="-127"/>
              </a:rPr>
              <a:t>조선말대사전 </a:t>
            </a:r>
            <a:r>
              <a:rPr lang="en-US" altLang="ko-KR" sz="4800" dirty="0">
                <a:latin typeface="한컴 윤고딕 230" pitchFamily="18" charset="-127"/>
                <a:ea typeface="한컴 윤고딕 230" pitchFamily="18" charset="-127"/>
              </a:rPr>
              <a:t>2』 (</a:t>
            </a:r>
            <a:r>
              <a:rPr lang="ko-KR" altLang="en-US" sz="4800" dirty="0">
                <a:latin typeface="한컴 윤고딕 230" pitchFamily="18" charset="-127"/>
                <a:ea typeface="한컴 윤고딕 230" pitchFamily="18" charset="-127"/>
              </a:rPr>
              <a:t>평양</a:t>
            </a:r>
            <a:r>
              <a:rPr lang="en-US" altLang="ko-KR" sz="4800" dirty="0">
                <a:latin typeface="한컴 윤고딕 230" pitchFamily="18" charset="-127"/>
                <a:ea typeface="한컴 윤고딕 230" pitchFamily="18" charset="-127"/>
              </a:rPr>
              <a:t>: </a:t>
            </a:r>
            <a:r>
              <a:rPr lang="ko-KR" altLang="en-US" sz="4800" dirty="0">
                <a:latin typeface="한컴 윤고딕 230" pitchFamily="18" charset="-127"/>
                <a:ea typeface="한컴 윤고딕 230" pitchFamily="18" charset="-127"/>
              </a:rPr>
              <a:t>사회과학출판사</a:t>
            </a:r>
            <a:r>
              <a:rPr lang="en-US" altLang="ko-KR" sz="4800" dirty="0">
                <a:latin typeface="한컴 윤고딕 230" pitchFamily="18" charset="-127"/>
                <a:ea typeface="한컴 윤고딕 230" pitchFamily="18" charset="-127"/>
              </a:rPr>
              <a:t>, 1992), 1696</a:t>
            </a:r>
            <a:r>
              <a:rPr lang="ko-KR" altLang="en-US" sz="4800" dirty="0">
                <a:latin typeface="한컴 윤고딕 230" pitchFamily="18" charset="-127"/>
                <a:ea typeface="한컴 윤고딕 230" pitchFamily="18" charset="-127"/>
              </a:rPr>
              <a:t>쪽</a:t>
            </a:r>
            <a:r>
              <a:rPr lang="en-US" altLang="ko-KR" sz="4800" dirty="0" smtClean="0">
                <a:latin typeface="한컴 윤고딕 230" pitchFamily="18" charset="-127"/>
                <a:ea typeface="한컴 윤고딕 230" pitchFamily="18" charset="-127"/>
              </a:rPr>
              <a:t>.</a:t>
            </a:r>
            <a:endParaRPr lang="en-US" altLang="ko-KR" sz="6400" dirty="0" smtClean="0">
              <a:latin typeface="한컴 윤고딕 230" pitchFamily="18" charset="-127"/>
              <a:ea typeface="한컴 윤고딕 230" pitchFamily="18" charset="-127"/>
            </a:endParaRPr>
          </a:p>
          <a:p>
            <a:pPr marL="0" indent="0" fontAlgn="base">
              <a:buNone/>
            </a:pPr>
            <a:r>
              <a:rPr lang="en-US" altLang="ko-KR" sz="5000" dirty="0" smtClean="0">
                <a:latin typeface="한컴 윤고딕 230" pitchFamily="18" charset="-127"/>
                <a:ea typeface="한컴 윤고딕 230" pitchFamily="18" charset="-127"/>
              </a:rPr>
              <a:t>  </a:t>
            </a:r>
          </a:p>
          <a:p>
            <a:pPr marL="0" indent="0" fontAlgn="base">
              <a:buNone/>
            </a:pPr>
            <a:endParaRPr lang="en-US" altLang="ko-KR" sz="5000" dirty="0" smtClean="0">
              <a:latin typeface="한컴 윤고딕 230" pitchFamily="18" charset="-127"/>
              <a:ea typeface="한컴 윤고딕 230" pitchFamily="18" charset="-127"/>
            </a:endParaRPr>
          </a:p>
          <a:p>
            <a:pPr marL="0" indent="0" fontAlgn="base">
              <a:buNone/>
            </a:pPr>
            <a:r>
              <a:rPr lang="ko-KR" altLang="en-US" sz="7200" dirty="0" smtClean="0">
                <a:latin typeface="한컴 윤고딕 230" pitchFamily="18" charset="-127"/>
                <a:ea typeface="한컴 윤고딕 230" pitchFamily="18" charset="-127"/>
              </a:rPr>
              <a:t> ▲ </a:t>
            </a:r>
            <a:r>
              <a:rPr lang="ko-KR" altLang="en-US" sz="7200" dirty="0">
                <a:latin typeface="한컴 윤고딕 230" pitchFamily="18" charset="-127"/>
                <a:ea typeface="한컴 윤고딕 230" pitchFamily="18" charset="-127"/>
              </a:rPr>
              <a:t>계급적 시각</a:t>
            </a:r>
          </a:p>
          <a:p>
            <a:pPr fontAlgn="base">
              <a:buNone/>
            </a:pPr>
            <a:r>
              <a:rPr lang="en-US" altLang="ko-KR" sz="7200" dirty="0" smtClean="0">
                <a:latin typeface="한컴 윤고딕 230" pitchFamily="18" charset="-127"/>
                <a:ea typeface="한컴 윤고딕 230" pitchFamily="18" charset="-127"/>
              </a:rPr>
              <a:t> “</a:t>
            </a:r>
            <a:r>
              <a:rPr lang="ko-KR" altLang="en-US" sz="7200" dirty="0" smtClean="0">
                <a:latin typeface="한컴 윤고딕 230" pitchFamily="18" charset="-127"/>
                <a:ea typeface="한컴 윤고딕 230" pitchFamily="18" charset="-127"/>
              </a:rPr>
              <a:t>사회주의 </a:t>
            </a:r>
            <a:r>
              <a:rPr lang="ko-KR" altLang="en-US" sz="7200" dirty="0">
                <a:latin typeface="한컴 윤고딕 230" pitchFamily="18" charset="-127"/>
                <a:ea typeface="한컴 윤고딕 230" pitchFamily="18" charset="-127"/>
              </a:rPr>
              <a:t>인권은 사회주의를 반대하는 적대분자들과 인민의 </a:t>
            </a:r>
            <a:r>
              <a:rPr lang="ko-KR" altLang="en-US" sz="7200" dirty="0" err="1">
                <a:latin typeface="한컴 윤고딕 230" pitchFamily="18" charset="-127"/>
                <a:ea typeface="한컴 윤고딕 230" pitchFamily="18" charset="-127"/>
              </a:rPr>
              <a:t>리익을</a:t>
            </a:r>
            <a:r>
              <a:rPr lang="ko-KR" altLang="en-US" sz="7200" dirty="0">
                <a:latin typeface="한컴 윤고딕 230" pitchFamily="18" charset="-127"/>
                <a:ea typeface="한컴 윤고딕 230" pitchFamily="18" charset="-127"/>
              </a:rPr>
              <a:t> 침해하는 </a:t>
            </a:r>
            <a:endParaRPr lang="en-US" altLang="ko-KR" sz="7200" dirty="0" smtClean="0">
              <a:latin typeface="한컴 윤고딕 230" pitchFamily="18" charset="-127"/>
              <a:ea typeface="한컴 윤고딕 230" pitchFamily="18" charset="-127"/>
            </a:endParaRPr>
          </a:p>
          <a:p>
            <a:pPr fontAlgn="base">
              <a:buNone/>
            </a:pPr>
            <a:r>
              <a:rPr lang="ko-KR" altLang="en-US" sz="7200" dirty="0" smtClean="0">
                <a:latin typeface="한컴 윤고딕 230" pitchFamily="18" charset="-127"/>
                <a:ea typeface="한컴 윤고딕 230" pitchFamily="18" charset="-127"/>
              </a:rPr>
              <a:t> 불순분자들에게까지 </a:t>
            </a:r>
            <a:r>
              <a:rPr lang="ko-KR" altLang="en-US" sz="7200" dirty="0">
                <a:latin typeface="한컴 윤고딕 230" pitchFamily="18" charset="-127"/>
                <a:ea typeface="한컴 윤고딕 230" pitchFamily="18" charset="-127"/>
              </a:rPr>
              <a:t>자유와 권리를 주는 초계급적 인권이 아니다”</a:t>
            </a:r>
          </a:p>
          <a:p>
            <a:pPr marL="0" indent="0" fontAlgn="base">
              <a:buNone/>
            </a:pPr>
            <a:endParaRPr lang="en-US" altLang="ko-KR" sz="7200" dirty="0" smtClean="0">
              <a:latin typeface="한컴 윤고딕 230" pitchFamily="18" charset="-127"/>
              <a:ea typeface="한컴 윤고딕 230" pitchFamily="18" charset="-127"/>
            </a:endParaRPr>
          </a:p>
          <a:p>
            <a:pPr marL="0" indent="0" fontAlgn="base">
              <a:buNone/>
            </a:pPr>
            <a:r>
              <a:rPr lang="ko-KR" altLang="en-US" sz="7200" dirty="0" smtClean="0">
                <a:latin typeface="한컴 윤고딕 230" pitchFamily="18" charset="-127"/>
                <a:ea typeface="한컴 윤고딕 230" pitchFamily="18" charset="-127"/>
              </a:rPr>
              <a:t> ▲ </a:t>
            </a:r>
            <a:r>
              <a:rPr lang="ko-KR" altLang="en-US" sz="7200" dirty="0">
                <a:latin typeface="한컴 윤고딕 230" pitchFamily="18" charset="-127"/>
                <a:ea typeface="한컴 윤고딕 230" pitchFamily="18" charset="-127"/>
              </a:rPr>
              <a:t>사회권 중심</a:t>
            </a:r>
          </a:p>
          <a:p>
            <a:pPr marL="0" indent="0" fontAlgn="base">
              <a:buNone/>
            </a:pPr>
            <a:endParaRPr lang="en-US" altLang="ko-KR" sz="7200" dirty="0" smtClean="0">
              <a:latin typeface="한컴 윤고딕 230" pitchFamily="18" charset="-127"/>
              <a:ea typeface="한컴 윤고딕 230" pitchFamily="18" charset="-127"/>
            </a:endParaRPr>
          </a:p>
          <a:p>
            <a:pPr marL="0" indent="0" fontAlgn="base">
              <a:buNone/>
            </a:pPr>
            <a:r>
              <a:rPr lang="ko-KR" altLang="en-US" sz="7200" dirty="0" smtClean="0">
                <a:latin typeface="한컴 윤고딕 230" pitchFamily="18" charset="-127"/>
                <a:ea typeface="한컴 윤고딕 230" pitchFamily="18" charset="-127"/>
              </a:rPr>
              <a:t> ▲ </a:t>
            </a:r>
            <a:r>
              <a:rPr lang="ko-KR" altLang="en-US" sz="7200" dirty="0" err="1" smtClean="0">
                <a:latin typeface="한컴 윤고딕 230" pitchFamily="18" charset="-127"/>
                <a:ea typeface="한컴 윤고딕 230" pitchFamily="18" charset="-127"/>
              </a:rPr>
              <a:t>국권론</a:t>
            </a:r>
            <a:r>
              <a:rPr lang="en-US" altLang="ko-KR" sz="7200" dirty="0" smtClean="0">
                <a:latin typeface="한컴 윤고딕 230" pitchFamily="18" charset="-127"/>
                <a:ea typeface="한컴 윤고딕 230" pitchFamily="18" charset="-127"/>
              </a:rPr>
              <a:t>: </a:t>
            </a:r>
            <a:r>
              <a:rPr lang="ko-KR" altLang="en-US" sz="7200" dirty="0" smtClean="0">
                <a:latin typeface="한컴 윤고딕 230" pitchFamily="18" charset="-127"/>
                <a:ea typeface="한컴 윤고딕 230" pitchFamily="18" charset="-127"/>
              </a:rPr>
              <a:t>“</a:t>
            </a:r>
            <a:r>
              <a:rPr lang="ko-KR" altLang="en-US" sz="7200" dirty="0">
                <a:latin typeface="한컴 윤고딕 230" pitchFamily="18" charset="-127"/>
                <a:ea typeface="한컴 윤고딕 230" pitchFamily="18" charset="-127"/>
              </a:rPr>
              <a:t>국가의 자주권을 떠난 인권이란 있을 수 없다”</a:t>
            </a:r>
          </a:p>
          <a:p>
            <a:pPr marL="0" indent="0" fontAlgn="base">
              <a:buNone/>
            </a:pPr>
            <a:endParaRPr lang="en-US" altLang="ko-KR" sz="7200" dirty="0" smtClean="0">
              <a:latin typeface="한컴 윤고딕 230" pitchFamily="18" charset="-127"/>
              <a:ea typeface="한컴 윤고딕 230" pitchFamily="18" charset="-127"/>
            </a:endParaRPr>
          </a:p>
          <a:p>
            <a:pPr marL="0" indent="0" fontAlgn="base">
              <a:buNone/>
            </a:pPr>
            <a:r>
              <a:rPr lang="ko-KR" altLang="en-US" sz="7200" dirty="0" smtClean="0">
                <a:latin typeface="한컴 윤고딕 230" pitchFamily="18" charset="-127"/>
                <a:ea typeface="한컴 윤고딕 230" pitchFamily="18" charset="-127"/>
              </a:rPr>
              <a:t> ▲ </a:t>
            </a:r>
            <a:r>
              <a:rPr lang="ko-KR" altLang="en-US" sz="7200" dirty="0">
                <a:latin typeface="한컴 윤고딕 230" pitchFamily="18" charset="-127"/>
                <a:ea typeface="한컴 윤고딕 230" pitchFamily="18" charset="-127"/>
              </a:rPr>
              <a:t>이슈 위계</a:t>
            </a:r>
          </a:p>
          <a:p>
            <a:endParaRPr lang="ko-KR" altLang="en-US" dirty="0"/>
          </a:p>
        </p:txBody>
      </p:sp>
      <p:pic>
        <p:nvPicPr>
          <p:cNvPr id="4" name="그림 3" descr="noname0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1296144" cy="432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5782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b="1" dirty="0">
                <a:latin typeface="한컴 윤고딕 250" pitchFamily="18" charset="-127"/>
                <a:ea typeface="한컴 윤고딕 250" pitchFamily="18" charset="-127"/>
              </a:rPr>
              <a:t>6. </a:t>
            </a:r>
            <a:r>
              <a:rPr lang="ko-KR" altLang="en-US" b="1" dirty="0">
                <a:latin typeface="한컴 윤고딕 250" pitchFamily="18" charset="-127"/>
                <a:ea typeface="한컴 윤고딕 250" pitchFamily="18" charset="-127"/>
              </a:rPr>
              <a:t>기존 접근 </a:t>
            </a:r>
            <a:r>
              <a:rPr lang="ko-KR" altLang="en-US" b="1" dirty="0" smtClean="0">
                <a:latin typeface="한컴 윤고딕 250" pitchFamily="18" charset="-127"/>
                <a:ea typeface="한컴 윤고딕 250" pitchFamily="18" charset="-127"/>
              </a:rPr>
              <a:t>성찰</a:t>
            </a:r>
            <a:endParaRPr lang="ko-KR" altLang="en-US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27584" y="1700808"/>
            <a:ext cx="7859216" cy="4425355"/>
          </a:xfrm>
        </p:spPr>
        <p:txBody>
          <a:bodyPr/>
          <a:lstStyle/>
          <a:p>
            <a:pPr fontAlgn="base"/>
            <a:endParaRPr lang="ko-KR" altLang="en-US" dirty="0"/>
          </a:p>
          <a:p>
            <a:pPr marL="0" indent="0" fontAlgn="base">
              <a:buNone/>
            </a:pP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▲ 선택주의</a:t>
            </a:r>
          </a:p>
          <a:p>
            <a:pPr marL="0" indent="0" fontAlgn="base">
              <a:buNone/>
            </a:pP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▲ 근본주의</a:t>
            </a:r>
          </a:p>
          <a:p>
            <a:pPr marL="0" indent="0" fontAlgn="base">
              <a:buNone/>
            </a:pP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▲ 상대주의</a:t>
            </a:r>
          </a:p>
          <a:p>
            <a:pPr marL="0" indent="0" fontAlgn="base">
              <a:buNone/>
            </a:pP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▲ 도구주의</a:t>
            </a:r>
          </a:p>
          <a:p>
            <a:pPr marL="0" indent="0" fontAlgn="base">
              <a:buNone/>
            </a:pP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▲ 차별</a:t>
            </a:r>
            <a:r>
              <a:rPr lang="en-US" altLang="ko-KR" sz="2800" dirty="0">
                <a:latin typeface="한컴 윤고딕 230" pitchFamily="18" charset="-127"/>
                <a:ea typeface="한컴 윤고딕 230" pitchFamily="18" charset="-127"/>
              </a:rPr>
              <a:t>/</a:t>
            </a:r>
            <a:r>
              <a:rPr lang="ko-KR" altLang="en-US" sz="2800" dirty="0">
                <a:latin typeface="한컴 윤고딕 230" pitchFamily="18" charset="-127"/>
                <a:ea typeface="한컴 윤고딕 230" pitchFamily="18" charset="-127"/>
              </a:rPr>
              <a:t>배제</a:t>
            </a:r>
          </a:p>
          <a:p>
            <a:endParaRPr lang="ko-KR" altLang="en-US" sz="2800" dirty="0">
              <a:latin typeface="한컴 윤고딕 230" pitchFamily="18" charset="-127"/>
              <a:ea typeface="한컴 윤고딕 230" pitchFamily="18" charset="-127"/>
            </a:endParaRPr>
          </a:p>
        </p:txBody>
      </p:sp>
      <p:pic>
        <p:nvPicPr>
          <p:cNvPr id="4" name="그림 3" descr="noname0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1296144" cy="432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021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464</Words>
  <Application>Microsoft Office PowerPoint</Application>
  <PresentationFormat>화면 슬라이드 쇼(4:3)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보편적 인권을  북한에 적용한다는 것은? </vt:lpstr>
      <vt:lpstr>1. 인권의 속성</vt:lpstr>
      <vt:lpstr>2. 인권과 타 보편가치</vt:lpstr>
      <vt:lpstr>2. 인권과 타 보편가치</vt:lpstr>
      <vt:lpstr>3. 유엔 인권 메커니즘</vt:lpstr>
      <vt:lpstr>4. 북한과 국제인권 메커니즘</vt:lpstr>
      <vt:lpstr>5. 국제사회의 북한인권정책</vt:lpstr>
      <vt:lpstr>5. 국제사회의 북한인권정책</vt:lpstr>
      <vt:lpstr>6. 기존 접근 성찰</vt:lpstr>
      <vt:lpstr>7. 남한의 위상과 역할</vt:lpstr>
      <vt:lpstr>7. 남한의 위상과 역할</vt:lpstr>
      <vt:lpstr>7. 남한의 위상과 역할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보편적 인권을  북한에 적용한다는 것은? </dc:title>
  <dc:creator>통일포럼</dc:creator>
  <cp:lastModifiedBy>통일포럼</cp:lastModifiedBy>
  <cp:revision>10</cp:revision>
  <dcterms:created xsi:type="dcterms:W3CDTF">2012-05-01T07:05:52Z</dcterms:created>
  <dcterms:modified xsi:type="dcterms:W3CDTF">2012-05-01T08:25:59Z</dcterms:modified>
</cp:coreProperties>
</file>