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529" r:id="rId3"/>
    <p:sldId id="530" r:id="rId4"/>
    <p:sldId id="531" r:id="rId5"/>
    <p:sldId id="532" r:id="rId6"/>
    <p:sldId id="560" r:id="rId7"/>
    <p:sldId id="506" r:id="rId8"/>
    <p:sldId id="553" r:id="rId9"/>
    <p:sldId id="555" r:id="rId10"/>
    <p:sldId id="527" r:id="rId11"/>
    <p:sldId id="533" r:id="rId12"/>
    <p:sldId id="534" r:id="rId13"/>
    <p:sldId id="535" r:id="rId14"/>
    <p:sldId id="544" r:id="rId15"/>
    <p:sldId id="537" r:id="rId16"/>
    <p:sldId id="548" r:id="rId17"/>
    <p:sldId id="394" r:id="rId18"/>
    <p:sldId id="466" r:id="rId19"/>
    <p:sldId id="467" r:id="rId20"/>
    <p:sldId id="542" r:id="rId21"/>
    <p:sldId id="549" r:id="rId22"/>
    <p:sldId id="491" r:id="rId23"/>
    <p:sldId id="395" r:id="rId24"/>
    <p:sldId id="551" r:id="rId25"/>
    <p:sldId id="525" r:id="rId26"/>
    <p:sldId id="493" r:id="rId27"/>
    <p:sldId id="474" r:id="rId28"/>
    <p:sldId id="473" r:id="rId29"/>
    <p:sldId id="500" r:id="rId30"/>
    <p:sldId id="514" r:id="rId31"/>
    <p:sldId id="331" r:id="rId32"/>
    <p:sldId id="558" r:id="rId33"/>
    <p:sldId id="552" r:id="rId34"/>
    <p:sldId id="559" r:id="rId35"/>
    <p:sldId id="556" r:id="rId36"/>
    <p:sldId id="547" r:id="rId37"/>
    <p:sldId id="554" r:id="rId38"/>
  </p:sldIdLst>
  <p:sldSz cx="9144000" cy="6858000" type="screen4x3"/>
  <p:notesSz cx="6669088" cy="98726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2" autoAdjust="0"/>
    <p:restoredTop sz="94660"/>
  </p:normalViewPr>
  <p:slideViewPr>
    <p:cSldViewPr>
      <p:cViewPr>
        <p:scale>
          <a:sx n="81" d="100"/>
          <a:sy n="81" d="100"/>
        </p:scale>
        <p:origin x="258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426101171885834E-2"/>
          <c:y val="5.2837606678977862E-2"/>
          <c:w val="0.88205465516367276"/>
          <c:h val="0.82299055979701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5년미만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9482154831267012E-2"/>
                  <c:y val="2.5254299527923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852343915156651E-2"/>
                  <c:y val="-1.9642232966162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5927220829359607E-3"/>
                  <c:y val="-2.5254299527923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148355332697593E-2"/>
                  <c:y val="1.1224133123521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703988582459115E-2"/>
                  <c:y val="-2.2448266247043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48355332697537E-2"/>
                  <c:y val="-8.4180998426411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5927220829359607E-3"/>
                  <c:y val="5.6120665617607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5~10년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185444165871935E-2"/>
                  <c:y val="-2.2448266247043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148355332697537E-2"/>
                  <c:y val="-1.964223296616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148355332697537E-2"/>
                  <c:y val="-2.244826624704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296710665395075E-2"/>
                  <c:y val="-3.086636608968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259621832220691E-2"/>
                  <c:y val="2.8060332808803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2.8060332808803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18.3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10~15년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370888331743843E-2"/>
                  <c:y val="-1.9642232966162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0741776663487687E-3"/>
                  <c:y val="2.2448266247043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9.1999999999999993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15~20년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6703988582459115E-2"/>
                  <c:y val="1.6836199685282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5927220829359607E-3"/>
                  <c:y val="1.028866984096948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3.1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20~30년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9741077415633499E-2"/>
                  <c:y val="3.3672399370564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037788081028574E-2"/>
                  <c:y val="2.5254299527923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5927220829359607E-3"/>
                  <c:y val="-1.4030166404401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0741776663487687E-3"/>
                  <c:y val="-2.2448266247043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9.1999999999999993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30년이상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0370888331743844E-3"/>
                  <c:y val="1.122413312352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852463485583155E-2"/>
                  <c:y val="-2.8060332808803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703988582459115E-2"/>
                  <c:y val="1.122413312352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5927220829359607E-3"/>
                  <c:y val="-5.6120665617607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rgbClr val="FF0000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28.2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생각해본적없음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3.0370888331743843E-2"/>
                  <c:y val="2.5254299527923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259621832220747E-2"/>
                  <c:y val="2.8060332808803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296710665395075E-2"/>
                  <c:y val="-3.086636608968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48355332697537E-2"/>
                  <c:y val="-5.6120665617607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4296710665395075E-2"/>
                  <c:y val="2.2448266247043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General</c:formatCode>
                <c:ptCount val="1"/>
                <c:pt idx="0">
                  <c:v>24.4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050304"/>
        <c:axId val="106051840"/>
      </c:barChart>
      <c:catAx>
        <c:axId val="10605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ko-KR"/>
          </a:p>
        </c:txPr>
        <c:crossAx val="106051840"/>
        <c:crosses val="autoZero"/>
        <c:auto val="1"/>
        <c:lblAlgn val="ctr"/>
        <c:lblOffset val="100"/>
        <c:noMultiLvlLbl val="0"/>
      </c:catAx>
      <c:valAx>
        <c:axId val="106051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050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3105889656584172E-2"/>
          <c:y val="0.92352012677083894"/>
          <c:w val="0.88771404302048273"/>
          <c:h val="6.8061773386519822E-2"/>
        </c:manualLayout>
      </c:layout>
      <c:overlay val="0"/>
      <c:txPr>
        <a:bodyPr/>
        <a:lstStyle/>
        <a:p>
          <a:pPr>
            <a:defRPr sz="1200"/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남한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미국</c:v>
                </c:pt>
                <c:pt idx="1">
                  <c:v>남/북</c:v>
                </c:pt>
                <c:pt idx="2">
                  <c:v>일본</c:v>
                </c:pt>
                <c:pt idx="3">
                  <c:v>중국</c:v>
                </c:pt>
                <c:pt idx="4">
                  <c:v>러시아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74.3</c:v>
                </c:pt>
                <c:pt idx="1">
                  <c:v>11.4</c:v>
                </c:pt>
                <c:pt idx="2">
                  <c:v>8.3000000000000007</c:v>
                </c:pt>
                <c:pt idx="3">
                  <c:v>5</c:v>
                </c:pt>
                <c:pt idx="4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북한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미국</c:v>
                </c:pt>
                <c:pt idx="1">
                  <c:v>남/북</c:v>
                </c:pt>
                <c:pt idx="2">
                  <c:v>일본</c:v>
                </c:pt>
                <c:pt idx="3">
                  <c:v>중국</c:v>
                </c:pt>
                <c:pt idx="4">
                  <c:v>러시아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22.7</c:v>
                </c:pt>
                <c:pt idx="2">
                  <c:v>0</c:v>
                </c:pt>
                <c:pt idx="3">
                  <c:v>71.2</c:v>
                </c:pt>
                <c:pt idx="4">
                  <c:v>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7390848"/>
        <c:axId val="107389312"/>
      </c:barChart>
      <c:valAx>
        <c:axId val="107389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ko-KR"/>
          </a:p>
        </c:txPr>
        <c:crossAx val="107390848"/>
        <c:crosses val="autoZero"/>
        <c:crossBetween val="between"/>
      </c:valAx>
      <c:catAx>
        <c:axId val="107390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ko-KR"/>
          </a:p>
        </c:txPr>
        <c:crossAx val="10738931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3243269417711675"/>
          <c:y val="0.91101430649119797"/>
          <c:w val="0.34054364732186254"/>
          <c:h val="7.2952121481451554E-2"/>
        </c:manualLayout>
      </c:layout>
      <c:overlay val="0"/>
      <c:txPr>
        <a:bodyPr/>
        <a:lstStyle/>
        <a:p>
          <a:pPr>
            <a:defRPr sz="1400"/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7D47E9-A138-40A9-8118-CBCC5B42AA4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</dgm:pt>
    <dgm:pt modelId="{78199422-910C-44FF-B0B3-67E3FDEAD612}">
      <dgm:prSet/>
      <dgm:spPr/>
      <dgm:t>
        <a:bodyPr/>
        <a:lstStyle/>
        <a:p>
          <a:pPr marL="0" marR="0" lvl="0" indent="0" algn="ctr" defTabSz="914400" rtl="0" eaLnBrk="1" fontAlgn="base" latinLnBrk="1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ko-KR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상층 </a:t>
          </a:r>
          <a:r>
            <a:rPr kumimoji="1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20%</a:t>
          </a:r>
        </a:p>
        <a:p>
          <a:pPr marL="0" marR="0" lvl="0" indent="0" algn="ctr" defTabSz="914400" rtl="0" eaLnBrk="1" fontAlgn="base" latinLnBrk="1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ko-KR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핵심군중</a:t>
          </a:r>
          <a:r>
            <a:rPr kumimoji="1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, 400</a:t>
          </a:r>
          <a:r>
            <a:rPr kumimoji="1" lang="ko-KR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만</a:t>
          </a:r>
        </a:p>
        <a:p>
          <a:pPr marL="0" marR="0" lvl="0" indent="0" algn="ctr" defTabSz="914400" rtl="0" eaLnBrk="1" fontAlgn="base" latinLnBrk="1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ko-KR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항일혁명가</a:t>
          </a:r>
          <a:r>
            <a:rPr kumimoji="1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,</a:t>
          </a:r>
          <a:r>
            <a:rPr kumimoji="1" lang="ko-KR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전사사피살자</a:t>
          </a:r>
          <a:endParaRPr kumimoji="1" lang="ko-KR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  <a:cs typeface="굴림" charset="-127"/>
          </a:endParaRPr>
        </a:p>
      </dgm:t>
    </dgm:pt>
    <dgm:pt modelId="{47E7A234-45BF-48A5-BC41-4304DFB9BD08}" type="parTrans" cxnId="{96C53F61-2626-4614-9AFC-78778067C492}">
      <dgm:prSet/>
      <dgm:spPr/>
      <dgm:t>
        <a:bodyPr/>
        <a:lstStyle/>
        <a:p>
          <a:pPr latinLnBrk="1"/>
          <a:endParaRPr lang="ko-KR" altLang="en-US"/>
        </a:p>
      </dgm:t>
    </dgm:pt>
    <dgm:pt modelId="{E00DF4CA-2365-43FC-B99D-4034E7FEA9D2}" type="sibTrans" cxnId="{96C53F61-2626-4614-9AFC-78778067C492}">
      <dgm:prSet/>
      <dgm:spPr/>
      <dgm:t>
        <a:bodyPr/>
        <a:lstStyle/>
        <a:p>
          <a:pPr latinLnBrk="1"/>
          <a:endParaRPr lang="ko-KR" altLang="en-US"/>
        </a:p>
      </dgm:t>
    </dgm:pt>
    <dgm:pt modelId="{B5316A15-AF17-4388-8613-3F101EF27F1B}">
      <dgm:prSet/>
      <dgm:spPr/>
      <dgm:t>
        <a:bodyPr/>
        <a:lstStyle/>
        <a:p>
          <a:pPr marL="0" marR="0" lvl="0" indent="0" algn="ctr" defTabSz="914400" rtl="0" eaLnBrk="1" fontAlgn="base" latinLnBrk="1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ko-KR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중간층 </a:t>
          </a:r>
          <a:r>
            <a:rPr kumimoji="1" lang="en-US" altLang="ko-K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50%</a:t>
          </a:r>
        </a:p>
        <a:p>
          <a:pPr marL="0" marR="0" lvl="0" indent="0" algn="ctr" defTabSz="914400" rtl="0" eaLnBrk="1" fontAlgn="base" latinLnBrk="1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ko-KR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기본군중 </a:t>
          </a:r>
          <a:r>
            <a:rPr kumimoji="1" lang="en-US" altLang="ko-K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1,200</a:t>
          </a:r>
          <a:r>
            <a:rPr kumimoji="1" lang="ko-KR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만</a:t>
          </a:r>
        </a:p>
        <a:p>
          <a:pPr marL="0" marR="0" lvl="0" indent="0" algn="ctr" defTabSz="914400" rtl="0" eaLnBrk="1" fontAlgn="base" latinLnBrk="1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ko-KR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영예군인</a:t>
          </a:r>
          <a:r>
            <a:rPr kumimoji="1" lang="en-US" altLang="ko-K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, </a:t>
          </a:r>
          <a:r>
            <a:rPr kumimoji="1" lang="ko-KR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노동자 농민</a:t>
          </a:r>
          <a:r>
            <a:rPr kumimoji="1" lang="en-US" altLang="ko-K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, </a:t>
          </a:r>
          <a:r>
            <a:rPr kumimoji="1" lang="ko-KR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사무원</a:t>
          </a:r>
        </a:p>
      </dgm:t>
    </dgm:pt>
    <dgm:pt modelId="{78073B73-D459-4D9F-8E1F-84908D75039E}" type="parTrans" cxnId="{B20C8610-DBC4-4AF5-ABDC-92D1539A82EE}">
      <dgm:prSet/>
      <dgm:spPr/>
      <dgm:t>
        <a:bodyPr/>
        <a:lstStyle/>
        <a:p>
          <a:pPr latinLnBrk="1"/>
          <a:endParaRPr lang="ko-KR" altLang="en-US"/>
        </a:p>
      </dgm:t>
    </dgm:pt>
    <dgm:pt modelId="{11771DFD-D66A-4C17-86DF-BD4FE7B9F7E5}" type="sibTrans" cxnId="{B20C8610-DBC4-4AF5-ABDC-92D1539A82EE}">
      <dgm:prSet/>
      <dgm:spPr/>
      <dgm:t>
        <a:bodyPr/>
        <a:lstStyle/>
        <a:p>
          <a:pPr latinLnBrk="1"/>
          <a:endParaRPr lang="ko-KR" altLang="en-US"/>
        </a:p>
      </dgm:t>
    </dgm:pt>
    <dgm:pt modelId="{8D3FA220-A0F1-4692-ADC2-F52961267062}">
      <dgm:prSet/>
      <dgm:spPr/>
      <dgm:t>
        <a:bodyPr/>
        <a:lstStyle/>
        <a:p>
          <a:pPr marL="0" marR="0" lvl="0" indent="0" algn="ctr" defTabSz="914400" rtl="0" eaLnBrk="1" fontAlgn="base" latinLnBrk="1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ko-KR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빈민층 </a:t>
          </a:r>
          <a:r>
            <a:rPr kumimoji="1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30%</a:t>
          </a:r>
        </a:p>
        <a:p>
          <a:pPr marL="0" marR="0" lvl="0" indent="0" algn="ctr" defTabSz="914400" rtl="0" eaLnBrk="1" fontAlgn="base" latinLnBrk="1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ko-KR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굴림" charset="-127"/>
              <a:ea typeface="굴림" charset="-127"/>
              <a:cs typeface="굴림" charset="-127"/>
            </a:rPr>
            <a:t>복잡군중</a:t>
          </a:r>
          <a:r>
            <a:rPr kumimoji="1" lang="ko-KR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 </a:t>
          </a:r>
          <a:r>
            <a:rPr kumimoji="1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600</a:t>
          </a:r>
          <a:r>
            <a:rPr kumimoji="1" lang="ko-KR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만</a:t>
          </a:r>
        </a:p>
        <a:p>
          <a:pPr marL="0" marR="0" lvl="0" indent="0" algn="ctr" defTabSz="914400" rtl="0" eaLnBrk="1" fontAlgn="base" latinLnBrk="1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ko-KR" alt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월남자가족</a:t>
          </a:r>
          <a:r>
            <a:rPr kumimoji="1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,</a:t>
          </a:r>
          <a:r>
            <a:rPr kumimoji="1" lang="ko-KR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부역자</a:t>
          </a:r>
          <a:r>
            <a:rPr kumimoji="1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,</a:t>
          </a:r>
          <a:r>
            <a:rPr kumimoji="1" lang="ko-KR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종교인가족</a:t>
          </a:r>
        </a:p>
        <a:p>
          <a:pPr marL="0" marR="0" lvl="0" indent="0" algn="ctr" defTabSz="914400" rtl="0" eaLnBrk="1" fontAlgn="base" latinLnBrk="1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en-US" altLang="ko-KR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  <a:cs typeface="굴림" charset="-127"/>
          </a:endParaRPr>
        </a:p>
      </dgm:t>
    </dgm:pt>
    <dgm:pt modelId="{FB1EC888-20D1-4165-88A1-B8235F32B402}" type="parTrans" cxnId="{2A322670-BE31-484D-8C5D-9070A5E6438C}">
      <dgm:prSet/>
      <dgm:spPr/>
      <dgm:t>
        <a:bodyPr/>
        <a:lstStyle/>
        <a:p>
          <a:pPr latinLnBrk="1"/>
          <a:endParaRPr lang="ko-KR" altLang="en-US"/>
        </a:p>
      </dgm:t>
    </dgm:pt>
    <dgm:pt modelId="{3852BDC7-A2A8-45AC-AFF8-E8CBD6525BA2}" type="sibTrans" cxnId="{2A322670-BE31-484D-8C5D-9070A5E6438C}">
      <dgm:prSet/>
      <dgm:spPr/>
      <dgm:t>
        <a:bodyPr/>
        <a:lstStyle/>
        <a:p>
          <a:pPr latinLnBrk="1"/>
          <a:endParaRPr lang="ko-KR" altLang="en-US"/>
        </a:p>
      </dgm:t>
    </dgm:pt>
    <dgm:pt modelId="{3B7E4CA3-F4B1-4564-8719-6EE6D7DA5D67}" type="pres">
      <dgm:prSet presAssocID="{E77D47E9-A138-40A9-8118-CBCC5B42AA47}" presName="Name0" presStyleCnt="0">
        <dgm:presLayoutVars>
          <dgm:dir/>
          <dgm:animLvl val="lvl"/>
          <dgm:resizeHandles val="exact"/>
        </dgm:presLayoutVars>
      </dgm:prSet>
      <dgm:spPr/>
    </dgm:pt>
    <dgm:pt modelId="{DC159DBC-2EFE-4AAD-984F-543548282A51}" type="pres">
      <dgm:prSet presAssocID="{78199422-910C-44FF-B0B3-67E3FDEAD612}" presName="Name8" presStyleCnt="0"/>
      <dgm:spPr/>
    </dgm:pt>
    <dgm:pt modelId="{ACC76C4D-2867-4E6E-B009-D166F71137B1}" type="pres">
      <dgm:prSet presAssocID="{78199422-910C-44FF-B0B3-67E3FDEAD61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76128C-BF1B-4A52-B310-4CD1CE7F89FA}" type="pres">
      <dgm:prSet presAssocID="{78199422-910C-44FF-B0B3-67E3FDEAD6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031EC15-38DC-4753-BC08-7CBEDD379F23}" type="pres">
      <dgm:prSet presAssocID="{B5316A15-AF17-4388-8613-3F101EF27F1B}" presName="Name8" presStyleCnt="0"/>
      <dgm:spPr/>
    </dgm:pt>
    <dgm:pt modelId="{9D664B86-BAA1-4355-B32D-158BCD2E0EEF}" type="pres">
      <dgm:prSet presAssocID="{B5316A15-AF17-4388-8613-3F101EF27F1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E00244F-EFD3-48E5-A804-9123EE7B7363}" type="pres">
      <dgm:prSet presAssocID="{B5316A15-AF17-4388-8613-3F101EF27F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B0C446-7F58-422B-AEBF-4661E91922D4}" type="pres">
      <dgm:prSet presAssocID="{8D3FA220-A0F1-4692-ADC2-F52961267062}" presName="Name8" presStyleCnt="0"/>
      <dgm:spPr/>
    </dgm:pt>
    <dgm:pt modelId="{8048BACA-A5FE-456A-9983-9938974C0D60}" type="pres">
      <dgm:prSet presAssocID="{8D3FA220-A0F1-4692-ADC2-F52961267062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1FA9AA-6F6C-439E-9F0F-3D533C01D2C1}" type="pres">
      <dgm:prSet presAssocID="{8D3FA220-A0F1-4692-ADC2-F529612670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5B183BA-31AA-40D6-90B5-089C351E49ED}" type="presOf" srcId="{8D3FA220-A0F1-4692-ADC2-F52961267062}" destId="{8048BACA-A5FE-456A-9983-9938974C0D60}" srcOrd="0" destOrd="0" presId="urn:microsoft.com/office/officeart/2005/8/layout/pyramid1"/>
    <dgm:cxn modelId="{C6F5F2ED-2F2C-4DF0-A47B-E50E3E39FD5C}" type="presOf" srcId="{78199422-910C-44FF-B0B3-67E3FDEAD612}" destId="{E976128C-BF1B-4A52-B310-4CD1CE7F89FA}" srcOrd="1" destOrd="0" presId="urn:microsoft.com/office/officeart/2005/8/layout/pyramid1"/>
    <dgm:cxn modelId="{272894D8-3ABD-43F1-8F1A-465DD3A96ED3}" type="presOf" srcId="{78199422-910C-44FF-B0B3-67E3FDEAD612}" destId="{ACC76C4D-2867-4E6E-B009-D166F71137B1}" srcOrd="0" destOrd="0" presId="urn:microsoft.com/office/officeart/2005/8/layout/pyramid1"/>
    <dgm:cxn modelId="{DD690403-16DB-4F09-A5DA-DC5CBF908BED}" type="presOf" srcId="{B5316A15-AF17-4388-8613-3F101EF27F1B}" destId="{9D664B86-BAA1-4355-B32D-158BCD2E0EEF}" srcOrd="0" destOrd="0" presId="urn:microsoft.com/office/officeart/2005/8/layout/pyramid1"/>
    <dgm:cxn modelId="{2A322670-BE31-484D-8C5D-9070A5E6438C}" srcId="{E77D47E9-A138-40A9-8118-CBCC5B42AA47}" destId="{8D3FA220-A0F1-4692-ADC2-F52961267062}" srcOrd="2" destOrd="0" parTransId="{FB1EC888-20D1-4165-88A1-B8235F32B402}" sibTransId="{3852BDC7-A2A8-45AC-AFF8-E8CBD6525BA2}"/>
    <dgm:cxn modelId="{15E44BF2-88DA-4CAB-90AD-824228044F3B}" type="presOf" srcId="{8D3FA220-A0F1-4692-ADC2-F52961267062}" destId="{0F1FA9AA-6F6C-439E-9F0F-3D533C01D2C1}" srcOrd="1" destOrd="0" presId="urn:microsoft.com/office/officeart/2005/8/layout/pyramid1"/>
    <dgm:cxn modelId="{B20C8610-DBC4-4AF5-ABDC-92D1539A82EE}" srcId="{E77D47E9-A138-40A9-8118-CBCC5B42AA47}" destId="{B5316A15-AF17-4388-8613-3F101EF27F1B}" srcOrd="1" destOrd="0" parTransId="{78073B73-D459-4D9F-8E1F-84908D75039E}" sibTransId="{11771DFD-D66A-4C17-86DF-BD4FE7B9F7E5}"/>
    <dgm:cxn modelId="{96C53F61-2626-4614-9AFC-78778067C492}" srcId="{E77D47E9-A138-40A9-8118-CBCC5B42AA47}" destId="{78199422-910C-44FF-B0B3-67E3FDEAD612}" srcOrd="0" destOrd="0" parTransId="{47E7A234-45BF-48A5-BC41-4304DFB9BD08}" sibTransId="{E00DF4CA-2365-43FC-B99D-4034E7FEA9D2}"/>
    <dgm:cxn modelId="{D6450CA9-76DC-412A-BDC7-2E5D6667F25D}" type="presOf" srcId="{E77D47E9-A138-40A9-8118-CBCC5B42AA47}" destId="{3B7E4CA3-F4B1-4564-8719-6EE6D7DA5D67}" srcOrd="0" destOrd="0" presId="urn:microsoft.com/office/officeart/2005/8/layout/pyramid1"/>
    <dgm:cxn modelId="{8E2E8AB3-887C-48EA-9042-E7D7B680D25D}" type="presOf" srcId="{B5316A15-AF17-4388-8613-3F101EF27F1B}" destId="{2E00244F-EFD3-48E5-A804-9123EE7B7363}" srcOrd="1" destOrd="0" presId="urn:microsoft.com/office/officeart/2005/8/layout/pyramid1"/>
    <dgm:cxn modelId="{A6968E5A-6251-40D4-B4C8-E19DFE0A0F60}" type="presParOf" srcId="{3B7E4CA3-F4B1-4564-8719-6EE6D7DA5D67}" destId="{DC159DBC-2EFE-4AAD-984F-543548282A51}" srcOrd="0" destOrd="0" presId="urn:microsoft.com/office/officeart/2005/8/layout/pyramid1"/>
    <dgm:cxn modelId="{17115625-6025-428C-BE1C-2EDAB3CE2A86}" type="presParOf" srcId="{DC159DBC-2EFE-4AAD-984F-543548282A51}" destId="{ACC76C4D-2867-4E6E-B009-D166F71137B1}" srcOrd="0" destOrd="0" presId="urn:microsoft.com/office/officeart/2005/8/layout/pyramid1"/>
    <dgm:cxn modelId="{5E9ECD09-8E18-46B3-8E82-E0FE53E7660B}" type="presParOf" srcId="{DC159DBC-2EFE-4AAD-984F-543548282A51}" destId="{E976128C-BF1B-4A52-B310-4CD1CE7F89FA}" srcOrd="1" destOrd="0" presId="urn:microsoft.com/office/officeart/2005/8/layout/pyramid1"/>
    <dgm:cxn modelId="{98DD2319-B715-493D-9DB6-123F0BE10568}" type="presParOf" srcId="{3B7E4CA3-F4B1-4564-8719-6EE6D7DA5D67}" destId="{E031EC15-38DC-4753-BC08-7CBEDD379F23}" srcOrd="1" destOrd="0" presId="urn:microsoft.com/office/officeart/2005/8/layout/pyramid1"/>
    <dgm:cxn modelId="{5669ADAF-9E21-47C3-B490-ECDA3E183FE1}" type="presParOf" srcId="{E031EC15-38DC-4753-BC08-7CBEDD379F23}" destId="{9D664B86-BAA1-4355-B32D-158BCD2E0EEF}" srcOrd="0" destOrd="0" presId="urn:microsoft.com/office/officeart/2005/8/layout/pyramid1"/>
    <dgm:cxn modelId="{210997D9-DF37-4BEB-9D94-DD9271ED7D1A}" type="presParOf" srcId="{E031EC15-38DC-4753-BC08-7CBEDD379F23}" destId="{2E00244F-EFD3-48E5-A804-9123EE7B7363}" srcOrd="1" destOrd="0" presId="urn:microsoft.com/office/officeart/2005/8/layout/pyramid1"/>
    <dgm:cxn modelId="{E3D40047-11F7-40E3-AD90-14B46F6ED4DA}" type="presParOf" srcId="{3B7E4CA3-F4B1-4564-8719-6EE6D7DA5D67}" destId="{B6B0C446-7F58-422B-AEBF-4661E91922D4}" srcOrd="2" destOrd="0" presId="urn:microsoft.com/office/officeart/2005/8/layout/pyramid1"/>
    <dgm:cxn modelId="{F4891FF8-C6B6-470F-AE75-E3139213541E}" type="presParOf" srcId="{B6B0C446-7F58-422B-AEBF-4661E91922D4}" destId="{8048BACA-A5FE-456A-9983-9938974C0D60}" srcOrd="0" destOrd="0" presId="urn:microsoft.com/office/officeart/2005/8/layout/pyramid1"/>
    <dgm:cxn modelId="{C0DD6744-E04C-4FF8-86E5-B1C26EE3DCB8}" type="presParOf" srcId="{B6B0C446-7F58-422B-AEBF-4661E91922D4}" destId="{0F1FA9AA-6F6C-439E-9F0F-3D533C01D2C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76C4D-2867-4E6E-B009-D166F71137B1}">
      <dsp:nvSpPr>
        <dsp:cNvPr id="0" name=""/>
        <dsp:cNvSpPr/>
      </dsp:nvSpPr>
      <dsp:spPr>
        <a:xfrm>
          <a:off x="1344083" y="0"/>
          <a:ext cx="1344083" cy="1695441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1" fontAlgn="base" latinLnBrk="1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ko-KR" altLang="en-US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상층 </a:t>
          </a:r>
          <a:r>
            <a:rPr kumimoji="1" lang="en-US" altLang="ko-KR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20%</a:t>
          </a:r>
        </a:p>
        <a:p>
          <a:pPr marL="0" marR="0" lvl="0" indent="0" algn="ctr" defTabSz="914400" rtl="0" eaLnBrk="1" fontAlgn="base" latinLnBrk="1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ko-KR" altLang="en-US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핵심군중</a:t>
          </a:r>
          <a:r>
            <a:rPr kumimoji="1" lang="en-US" altLang="ko-KR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, 400</a:t>
          </a:r>
          <a:r>
            <a:rPr kumimoji="1" lang="ko-KR" altLang="en-US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만</a:t>
          </a:r>
        </a:p>
        <a:p>
          <a:pPr marL="0" marR="0" lvl="0" indent="0" algn="ctr" defTabSz="914400" rtl="0" eaLnBrk="1" fontAlgn="base" latinLnBrk="1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ko-KR" altLang="en-US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항일혁명가</a:t>
          </a:r>
          <a:r>
            <a:rPr kumimoji="1" lang="en-US" altLang="ko-KR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,</a:t>
          </a:r>
          <a:r>
            <a:rPr kumimoji="1" lang="ko-KR" altLang="en-US" sz="17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전사사피살자</a:t>
          </a:r>
          <a:endParaRPr kumimoji="1" lang="ko-KR" altLang="en-US" sz="1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  <a:cs typeface="굴림" charset="-127"/>
          </a:endParaRPr>
        </a:p>
      </dsp:txBody>
      <dsp:txXfrm>
        <a:off x="1344083" y="0"/>
        <a:ext cx="1344083" cy="1695441"/>
      </dsp:txXfrm>
    </dsp:sp>
    <dsp:sp modelId="{9D664B86-BAA1-4355-B32D-158BCD2E0EEF}">
      <dsp:nvSpPr>
        <dsp:cNvPr id="0" name=""/>
        <dsp:cNvSpPr/>
      </dsp:nvSpPr>
      <dsp:spPr>
        <a:xfrm>
          <a:off x="672041" y="1695441"/>
          <a:ext cx="2688166" cy="1695441"/>
        </a:xfrm>
        <a:prstGeom prst="trapezoid">
          <a:avLst>
            <a:gd name="adj" fmla="val 396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1" fontAlgn="base" latinLnBrk="1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ko-KR" altLang="en-US" sz="1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중간층 </a:t>
          </a:r>
          <a:r>
            <a:rPr kumimoji="1" lang="en-US" altLang="ko-KR" sz="1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50%</a:t>
          </a:r>
        </a:p>
        <a:p>
          <a:pPr marL="0" marR="0" lvl="0" indent="0" algn="ctr" defTabSz="914400" rtl="0" eaLnBrk="1" fontAlgn="base" latinLnBrk="1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ko-KR" altLang="en-US" sz="1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기본군중 </a:t>
          </a:r>
          <a:r>
            <a:rPr kumimoji="1" lang="en-US" altLang="ko-KR" sz="1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1,200</a:t>
          </a:r>
          <a:r>
            <a:rPr kumimoji="1" lang="ko-KR" altLang="en-US" sz="1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만</a:t>
          </a:r>
        </a:p>
        <a:p>
          <a:pPr marL="0" marR="0" lvl="0" indent="0" algn="ctr" defTabSz="914400" rtl="0" eaLnBrk="1" fontAlgn="base" latinLnBrk="1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ko-KR" altLang="en-US" sz="1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영예군인</a:t>
          </a:r>
          <a:r>
            <a:rPr kumimoji="1" lang="en-US" altLang="ko-KR" sz="1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, </a:t>
          </a:r>
          <a:r>
            <a:rPr kumimoji="1" lang="ko-KR" altLang="en-US" sz="1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노동자 농민</a:t>
          </a:r>
          <a:r>
            <a:rPr kumimoji="1" lang="en-US" altLang="ko-KR" sz="1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, </a:t>
          </a:r>
          <a:r>
            <a:rPr kumimoji="1" lang="ko-KR" altLang="en-US" sz="1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사무원</a:t>
          </a:r>
        </a:p>
      </dsp:txBody>
      <dsp:txXfrm>
        <a:off x="1142470" y="1695441"/>
        <a:ext cx="1747308" cy="1695441"/>
      </dsp:txXfrm>
    </dsp:sp>
    <dsp:sp modelId="{8048BACA-A5FE-456A-9983-9938974C0D60}">
      <dsp:nvSpPr>
        <dsp:cNvPr id="0" name=""/>
        <dsp:cNvSpPr/>
      </dsp:nvSpPr>
      <dsp:spPr>
        <a:xfrm>
          <a:off x="0" y="3390882"/>
          <a:ext cx="4032249" cy="1695441"/>
        </a:xfrm>
        <a:prstGeom prst="trapezoid">
          <a:avLst>
            <a:gd name="adj" fmla="val 396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1" fontAlgn="base" latinLnBrk="1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ko-KR" altLang="en-US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빈민층 </a:t>
          </a:r>
          <a:r>
            <a:rPr kumimoji="1" lang="en-US" altLang="ko-KR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30%</a:t>
          </a:r>
        </a:p>
        <a:p>
          <a:pPr marL="0" marR="0" lvl="0" indent="0" algn="ctr" defTabSz="914400" rtl="0" eaLnBrk="1" fontAlgn="base" latinLnBrk="1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ko-KR" altLang="en-US" sz="17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굴림" charset="-127"/>
              <a:ea typeface="굴림" charset="-127"/>
              <a:cs typeface="굴림" charset="-127"/>
            </a:rPr>
            <a:t>복잡군중</a:t>
          </a:r>
          <a:r>
            <a:rPr kumimoji="1" lang="ko-KR" altLang="en-US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 </a:t>
          </a:r>
          <a:r>
            <a:rPr kumimoji="1" lang="en-US" altLang="ko-KR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600</a:t>
          </a:r>
          <a:r>
            <a:rPr kumimoji="1" lang="ko-KR" altLang="en-US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만</a:t>
          </a:r>
        </a:p>
        <a:p>
          <a:pPr marL="0" marR="0" lvl="0" indent="0" algn="ctr" defTabSz="914400" rtl="0" eaLnBrk="1" fontAlgn="base" latinLnBrk="1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ko-KR" altLang="en-US" sz="17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월남자가족</a:t>
          </a:r>
          <a:r>
            <a:rPr kumimoji="1" lang="en-US" altLang="ko-KR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,</a:t>
          </a:r>
          <a:r>
            <a:rPr kumimoji="1" lang="ko-KR" altLang="en-US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부역자</a:t>
          </a:r>
          <a:r>
            <a:rPr kumimoji="1" lang="en-US" altLang="ko-KR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,</a:t>
          </a:r>
          <a:r>
            <a:rPr kumimoji="1" lang="ko-KR" altLang="en-US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rPr>
            <a:t>종교인가족</a:t>
          </a:r>
        </a:p>
        <a:p>
          <a:pPr marL="0" marR="0" lvl="0" indent="0" algn="ctr" defTabSz="914400" rtl="0" eaLnBrk="1" fontAlgn="base" latinLnBrk="1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en-US" altLang="ko-KR" sz="1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  <a:cs typeface="굴림" charset="-127"/>
          </a:endParaRPr>
        </a:p>
      </dsp:txBody>
      <dsp:txXfrm>
        <a:off x="705643" y="3390882"/>
        <a:ext cx="2620962" cy="1695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12263-DD73-4F04-B319-6941B50997BE}" type="datetimeFigureOut">
              <a:rPr lang="ko-KR" altLang="en-US" smtClean="0"/>
              <a:t>2018-04-28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BE3DD-1DC6-478B-B180-2CFD04A3A3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4479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B4C0-A3A7-42FA-BB28-8202D37584A2}" type="datetimeFigureOut">
              <a:rPr lang="ko-KR" altLang="en-US" smtClean="0"/>
              <a:pPr/>
              <a:t>2018-04-28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7115-D95F-40DC-B597-E50181EB34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237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7115-D95F-40DC-B597-E50181EB3459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7115-D95F-40DC-B597-E50181EB3459}" type="slidenum">
              <a:rPr lang="ko-KR" altLang="en-US" smtClean="0">
                <a:solidFill>
                  <a:prstClr val="black"/>
                </a:solidFill>
              </a:rPr>
              <a:pPr/>
              <a:t>30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9523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FB544241-CB64-4A0D-A2C0-E6B69F47E49A}" type="slidenum">
              <a:rPr lang="ko-KR" altLang="en-US" smtClean="0">
                <a:solidFill>
                  <a:srgbClr val="000000"/>
                </a:solidFill>
              </a:rPr>
              <a:pPr eaLnBrk="1" hangingPunct="1"/>
              <a:t>33</a:t>
            </a:fld>
            <a:endParaRPr lang="ko-KR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3F80B7-E69A-49C8-9516-BE7F64BD944F}" type="datetime1">
              <a:rPr lang="ko-KR" altLang="en-US" smtClean="0"/>
              <a:pPr/>
              <a:t>2018-04-28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569FA7-8ADC-40D7-B0B8-5B82AC5AE8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F4923E-1CA3-43B8-9FC2-E44B512FEC06}" type="datetime1">
              <a:rPr lang="ko-KR" altLang="en-US" smtClean="0"/>
              <a:pPr/>
              <a:t>2018-04-28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69FA7-8ADC-40D7-B0B8-5B82AC5AE8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09EFF-B940-432A-80C0-74DDB966BA88}" type="datetime1">
              <a:rPr lang="ko-KR" altLang="en-US" smtClean="0"/>
              <a:pPr/>
              <a:t>2018-04-28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69FA7-8ADC-40D7-B0B8-5B82AC5AE8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VertTx">
  <p:cSld name="제목, 클립 아트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클립 아트 개체 틀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세로 텍스트 개체 틀 3"/>
          <p:cNvSpPr>
            <a:spLocks noGrp="1"/>
          </p:cNvSpPr>
          <p:nvPr>
            <p:ph type="body" orient="vert" sz="half" idx="2"/>
          </p:nvPr>
        </p:nvSpPr>
        <p:spPr>
          <a:xfrm>
            <a:off x="4648200" y="1600200"/>
            <a:ext cx="4038600" cy="45259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205C2-C19B-4292-96FC-078657A32EB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제목, 내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433AB-6A19-40C5-BDA8-5F0734A7FC5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63469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제목, 클립 아트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클립 아트 개체 틀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4A25A-F84A-44B2-8F7A-3BBDA77317A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883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제목 및 내용/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7FB8A-6B53-4F59-94B6-4B2B0EEA9DD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815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1DCA7C-708F-4AA7-829E-4A8F7977D078}" type="datetime1">
              <a:rPr lang="ko-KR" altLang="en-US" smtClean="0"/>
              <a:pPr/>
              <a:t>2018-04-28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69FA7-8ADC-40D7-B0B8-5B82AC5AE8F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C1DC6-B22E-439C-91EF-F380616D251A}" type="datetime1">
              <a:rPr lang="ko-KR" altLang="en-US" smtClean="0"/>
              <a:pPr/>
              <a:t>2018-04-28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69FA7-8ADC-40D7-B0B8-5B82AC5AE8F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69114C-C548-4FEE-AC99-6CC2DE640810}" type="datetime1">
              <a:rPr lang="ko-KR" altLang="en-US" smtClean="0"/>
              <a:pPr/>
              <a:t>2018-04-28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69FA7-8ADC-40D7-B0B8-5B82AC5AE8F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E6780-9A22-4F61-9DC6-7C3FAF68D4EB}" type="datetime1">
              <a:rPr lang="ko-KR" altLang="en-US" smtClean="0"/>
              <a:pPr/>
              <a:t>2018-04-28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69FA7-8ADC-40D7-B0B8-5B82AC5AE8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530452-11D8-4B7A-870F-8F8B46E9DAA2}" type="datetime1">
              <a:rPr lang="ko-KR" altLang="en-US" smtClean="0"/>
              <a:pPr/>
              <a:t>2018-04-28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69FA7-8ADC-40D7-B0B8-5B82AC5AE8F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122FC-B8D0-477C-A23F-9B404B11356D}" type="datetime1">
              <a:rPr lang="ko-KR" altLang="en-US" smtClean="0"/>
              <a:pPr/>
              <a:t>2018-04-28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69FA7-8ADC-40D7-B0B8-5B82AC5AE8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839FDDC-75C3-409E-88AA-55C7AECFCC2A}" type="datetime1">
              <a:rPr lang="ko-KR" altLang="en-US" smtClean="0"/>
              <a:pPr/>
              <a:t>2018-04-28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69FA7-8ADC-40D7-B0B8-5B82AC5AE8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456B2C-608D-4E50-8028-6FED22D36EC3}" type="datetime1">
              <a:rPr lang="ko-KR" altLang="en-US" smtClean="0"/>
              <a:pPr/>
              <a:t>2018-04-28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569FA7-8ADC-40D7-B0B8-5B82AC5AE8F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407A32-34DE-4104-BFC0-956B66925820}" type="datetime1">
              <a:rPr lang="ko-KR" altLang="en-US" smtClean="0"/>
              <a:pPr/>
              <a:t>2018-04-28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B569FA7-8ADC-40D7-B0B8-5B82AC5AE8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8" r:id="rId13"/>
    <p:sldLayoutId id="2147483680" r:id="rId14"/>
    <p:sldLayoutId id="2147483682" r:id="rId15"/>
  </p:sldLayoutIdLst>
  <p:hf sldNum="0" hdr="0" ftr="0" dt="0"/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1000109"/>
            <a:ext cx="8090072" cy="1708812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 smtClean="0"/>
              <a:t>북한</a:t>
            </a:r>
            <a:r>
              <a:rPr lang="en-US" altLang="ko-KR" dirty="0" smtClean="0"/>
              <a:t>, </a:t>
            </a:r>
            <a:r>
              <a:rPr lang="ko-KR" altLang="en-US" dirty="0" smtClean="0">
                <a:solidFill>
                  <a:srgbClr val="0070C0"/>
                </a:solidFill>
              </a:rPr>
              <a:t>조선</a:t>
            </a:r>
            <a:r>
              <a:rPr lang="ko-KR" altLang="en-US" dirty="0" smtClean="0"/>
              <a:t>으로 다시 읽다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545586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 smtClean="0"/>
              <a:t>김병로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dirty="0" smtClean="0"/>
              <a:t>서울대학교 통일평화연구원 교수</a:t>
            </a:r>
            <a:endParaRPr lang="ko-KR" altLang="en-US" dirty="0"/>
          </a:p>
        </p:txBody>
      </p:sp>
      <p:pic>
        <p:nvPicPr>
          <p:cNvPr id="4" name="내용 개체 틀 3" descr="로고_밑바탕없애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47854" cy="62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71273" y="1052736"/>
            <a:ext cx="8289159" cy="4954555"/>
          </a:xfrm>
        </p:spPr>
        <p:txBody>
          <a:bodyPr/>
          <a:lstStyle/>
          <a:p>
            <a:r>
              <a:rPr lang="ko-KR" altLang="en-US" dirty="0" smtClean="0"/>
              <a:t>화성 </a:t>
            </a:r>
            <a:r>
              <a:rPr lang="en-US" altLang="ko-KR" dirty="0" smtClean="0"/>
              <a:t>14</a:t>
            </a:r>
            <a:r>
              <a:rPr lang="ko-KR" altLang="en-US" dirty="0" smtClean="0"/>
              <a:t>호</a:t>
            </a:r>
            <a:r>
              <a:rPr lang="en-US" altLang="ko-KR" dirty="0" smtClean="0"/>
              <a:t>(7.4), </a:t>
            </a:r>
            <a:r>
              <a:rPr lang="ko-KR" altLang="en-US" dirty="0" smtClean="0"/>
              <a:t>화성 </a:t>
            </a:r>
            <a:r>
              <a:rPr lang="en-US" altLang="ko-KR" dirty="0" smtClean="0"/>
              <a:t>13</a:t>
            </a:r>
            <a:r>
              <a:rPr lang="ko-KR" altLang="en-US" dirty="0" smtClean="0"/>
              <a:t>호</a:t>
            </a:r>
            <a:r>
              <a:rPr lang="en-US" altLang="ko-KR" dirty="0" smtClean="0"/>
              <a:t>(8.29), 6</a:t>
            </a:r>
            <a:r>
              <a:rPr lang="ko-KR" altLang="en-US" dirty="0" smtClean="0"/>
              <a:t>차 핵실험</a:t>
            </a:r>
            <a:r>
              <a:rPr lang="en-US" altLang="ko-KR" dirty="0" smtClean="0"/>
              <a:t>(9.3),</a:t>
            </a:r>
            <a:r>
              <a:rPr lang="ko-KR" altLang="en-US" dirty="0" smtClean="0"/>
              <a:t> 화성</a:t>
            </a:r>
            <a:r>
              <a:rPr lang="en-US" altLang="ko-KR" dirty="0" smtClean="0"/>
              <a:t>15</a:t>
            </a:r>
            <a:r>
              <a:rPr lang="ko-KR" altLang="en-US" dirty="0" smtClean="0"/>
              <a:t>호</a:t>
            </a:r>
            <a:r>
              <a:rPr lang="en-US" altLang="ko-KR" dirty="0" smtClean="0"/>
              <a:t>(11.29)</a:t>
            </a:r>
            <a:r>
              <a:rPr lang="ko-KR" altLang="en-US" dirty="0" smtClean="0"/>
              <a:t> 발사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국가핵무력완성선언</a:t>
            </a:r>
            <a:r>
              <a:rPr lang="en-US" altLang="ko-KR" dirty="0" smtClean="0"/>
              <a:t>(11.30)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유엔안보리 대북제제</a:t>
            </a:r>
            <a:r>
              <a:rPr lang="en-US" altLang="ko-KR" dirty="0" smtClean="0"/>
              <a:t> 2371</a:t>
            </a:r>
            <a:r>
              <a:rPr lang="ko-KR" altLang="en-US" dirty="0" smtClean="0"/>
              <a:t>호</a:t>
            </a:r>
            <a:r>
              <a:rPr lang="en-US" altLang="ko-KR" dirty="0" smtClean="0"/>
              <a:t>, 2375</a:t>
            </a:r>
            <a:r>
              <a:rPr lang="ko-KR" altLang="en-US" dirty="0" smtClean="0"/>
              <a:t>호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r>
              <a:rPr lang="ko-KR" altLang="en-US" sz="3200" dirty="0" err="1" smtClean="0"/>
              <a:t>핵무력</a:t>
            </a:r>
            <a:r>
              <a:rPr lang="ko-KR" altLang="en-US" sz="3200" dirty="0" smtClean="0"/>
              <a:t> 과시 </a:t>
            </a:r>
            <a:r>
              <a:rPr lang="en-US" altLang="ko-KR" sz="3200" dirty="0" smtClean="0"/>
              <a:t>2017</a:t>
            </a:r>
            <a:r>
              <a:rPr lang="ko-KR" altLang="en-US" sz="3200" dirty="0" smtClean="0"/>
              <a:t>년</a:t>
            </a:r>
            <a:endParaRPr lang="ko-KR" altLang="en-US" sz="3200" dirty="0"/>
          </a:p>
        </p:txBody>
      </p:sp>
      <p:pic>
        <p:nvPicPr>
          <p:cNvPr id="6" name="그림 5" descr="https://img1.daumcdn.net/thumb/R658x0.q70/?fname=https://t1.daumcdn.net/news/201709/03/yonhap/20170903155844536gax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" y="4016762"/>
            <a:ext cx="4536503" cy="283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http://cfile245.uf.daum.net/image/99F502335A21012B29F3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3786707" cy="33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1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35321" y="1484784"/>
            <a:ext cx="8229600" cy="5098571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세번째</a:t>
            </a:r>
            <a:r>
              <a:rPr lang="ko-KR" altLang="en-US" dirty="0" smtClean="0"/>
              <a:t> 전쟁위기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</a:t>
            </a:r>
            <a:r>
              <a:rPr lang="ko-KR" altLang="en-US" dirty="0" smtClean="0"/>
              <a:t>차 </a:t>
            </a:r>
            <a:r>
              <a:rPr lang="ko-KR" altLang="en-US" dirty="0" err="1" smtClean="0"/>
              <a:t>북핵위기</a:t>
            </a:r>
            <a:r>
              <a:rPr lang="ko-KR" altLang="en-US" dirty="0" smtClean="0"/>
              <a:t> </a:t>
            </a:r>
            <a:r>
              <a:rPr lang="en-US" altLang="ko-KR" dirty="0" smtClean="0"/>
              <a:t>- 1994</a:t>
            </a:r>
            <a:r>
              <a:rPr lang="ko-KR" altLang="en-US" dirty="0" smtClean="0"/>
              <a:t>년 영변 </a:t>
            </a:r>
            <a:r>
              <a:rPr lang="ko-KR" altLang="en-US" dirty="0" err="1" smtClean="0"/>
              <a:t>핵시설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</a:t>
            </a:r>
            <a:r>
              <a:rPr lang="ko-KR" altLang="en-US" dirty="0" err="1" smtClean="0"/>
              <a:t>카터의</a:t>
            </a:r>
            <a:r>
              <a:rPr lang="ko-KR" altLang="en-US" dirty="0" smtClean="0"/>
              <a:t> 중재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김영삼대통령의 반대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</a:t>
            </a:r>
            <a:r>
              <a:rPr lang="ko-KR" altLang="en-US" dirty="0" smtClean="0"/>
              <a:t>차 </a:t>
            </a:r>
            <a:r>
              <a:rPr lang="ko-KR" altLang="en-US" dirty="0" err="1" smtClean="0"/>
              <a:t>북핵위기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2002.10</a:t>
            </a:r>
            <a:r>
              <a:rPr lang="ko-KR" altLang="en-US" dirty="0" smtClean="0"/>
              <a:t>월 북미대립 시작</a:t>
            </a:r>
            <a:r>
              <a:rPr lang="en-US" altLang="ko-KR" dirty="0" smtClean="0"/>
              <a:t>, 2003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6</a:t>
            </a:r>
            <a:r>
              <a:rPr lang="ko-KR" altLang="en-US" dirty="0" err="1" smtClean="0"/>
              <a:t>자회담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3</a:t>
            </a:r>
            <a:r>
              <a:rPr lang="ko-KR" altLang="en-US" dirty="0" smtClean="0"/>
              <a:t>차 </a:t>
            </a:r>
            <a:r>
              <a:rPr lang="ko-KR" altLang="en-US" dirty="0" err="1" smtClean="0"/>
              <a:t>북핵위기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2013.3 </a:t>
            </a:r>
            <a:r>
              <a:rPr lang="ko-KR" altLang="en-US" dirty="0" smtClean="0"/>
              <a:t>북한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병진노선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핵개발 공개 천명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(1) </a:t>
            </a:r>
            <a:r>
              <a:rPr lang="ko-KR" altLang="en-US" dirty="0" smtClean="0"/>
              <a:t>미국 트럼프 의지</a:t>
            </a:r>
            <a:r>
              <a:rPr lang="en-US" altLang="ko-KR" dirty="0" smtClean="0"/>
              <a:t>, </a:t>
            </a:r>
          </a:p>
          <a:p>
            <a:pPr marL="109728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반드시 해결 </a:t>
            </a:r>
            <a:r>
              <a:rPr lang="en-US" altLang="ko-KR" dirty="0" smtClean="0"/>
              <a:t>(2) </a:t>
            </a:r>
            <a:r>
              <a:rPr lang="ko-KR" altLang="en-US" dirty="0" smtClean="0"/>
              <a:t>북한 김정은 </a:t>
            </a:r>
            <a:endParaRPr lang="en-US" altLang="ko-KR" dirty="0" smtClean="0"/>
          </a:p>
          <a:p>
            <a:pPr marL="109728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이름 걸고 공언</a:t>
            </a:r>
            <a:r>
              <a:rPr lang="en-US" altLang="ko-KR" dirty="0" smtClean="0"/>
              <a:t>(17.9.21) 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err="1" smtClean="0"/>
              <a:t>세번째</a:t>
            </a:r>
            <a:r>
              <a:rPr lang="ko-KR" altLang="en-US" sz="2800" dirty="0" smtClean="0"/>
              <a:t> 전쟁위기</a:t>
            </a:r>
            <a:r>
              <a:rPr lang="en-US" altLang="ko-KR" sz="2800" dirty="0" smtClean="0"/>
              <a:t>, </a:t>
            </a:r>
            <a:r>
              <a:rPr lang="ko-KR" altLang="en-US" sz="2800" dirty="0" err="1" smtClean="0"/>
              <a:t>한반도발</a:t>
            </a:r>
            <a:r>
              <a:rPr lang="ko-KR" altLang="en-US" sz="2800" dirty="0" smtClean="0"/>
              <a:t> 평화프로세스 시작</a:t>
            </a:r>
            <a:endParaRPr lang="ko-KR" alt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87" y="4365104"/>
            <a:ext cx="3059832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052736"/>
            <a:ext cx="4968552" cy="216024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동북아정세변화</a:t>
            </a:r>
            <a:r>
              <a:rPr lang="en-US" altLang="ko-KR" dirty="0"/>
              <a:t>: </a:t>
            </a:r>
            <a:r>
              <a:rPr lang="ko-KR" altLang="en-US" dirty="0"/>
              <a:t>미</a:t>
            </a:r>
            <a:r>
              <a:rPr lang="en-US" altLang="ko-KR" dirty="0"/>
              <a:t>-</a:t>
            </a:r>
            <a:r>
              <a:rPr lang="ko-KR" altLang="en-US" dirty="0"/>
              <a:t>중 패권경쟁 가속화</a:t>
            </a:r>
            <a:r>
              <a:rPr lang="en-US" altLang="ko-KR" dirty="0"/>
              <a:t>, </a:t>
            </a:r>
            <a:r>
              <a:rPr lang="ko-KR" altLang="en-US" dirty="0"/>
              <a:t>충돌가능성</a:t>
            </a:r>
            <a:r>
              <a:rPr lang="en-US" altLang="ko-KR" dirty="0"/>
              <a:t>, </a:t>
            </a:r>
            <a:r>
              <a:rPr lang="ko-KR" altLang="en-US" dirty="0" smtClean="0"/>
              <a:t>한반도 </a:t>
            </a:r>
            <a:r>
              <a:rPr lang="ko-KR" altLang="en-US" dirty="0" err="1" smtClean="0"/>
              <a:t>사드배치</a:t>
            </a:r>
            <a:r>
              <a:rPr lang="en-US" altLang="ko-KR" dirty="0" smtClean="0"/>
              <a:t>…</a:t>
            </a:r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예정된 전쟁</a:t>
            </a:r>
            <a:endParaRPr lang="ko-KR" altLang="en-US" sz="2800" dirty="0"/>
          </a:p>
        </p:txBody>
      </p:sp>
      <p:pic>
        <p:nvPicPr>
          <p:cNvPr id="4" name="imgBlkFront" descr="https://images-na.ssl-images-amazon.com/images/I/51BcovevbvL._SX329_BO1,204,203,200_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3024336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blogfiles.naver.net/20160610_232/keltis_1465539764449DHSjN_JPEG/%B9%CC_%B1%B9%B9%AB%BA%CE_%BB%E7%B5%E5_%C7%D1%B1%B9_%B9%E8%C4%A1_%BE%C6%C1%F7_%B9%CC%C1%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01888"/>
            <a:ext cx="4067944" cy="205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blogfiles.pstatic.net/MjAxODAyMTZfOTQg/MDAxNTE4NzA5NTEzMzEy.fJAf-JcF8VOU9oAP7iRw9XOsHlfnsMSDt_OifzhU_Lgg.YhdkQd-KqFDFEg7RH6u4J4INgxIbkaKUiwYqmJCMGM0g.JPEG.koucass/278303261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285750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8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/>
          <a:p>
            <a:pPr marL="624078" indent="-514350">
              <a:buAutoNum type="arabicParenR"/>
            </a:pPr>
            <a:r>
              <a:rPr lang="ko-KR" altLang="en-US" dirty="0" smtClean="0"/>
              <a:t>한국의 피해 너무 크다</a:t>
            </a:r>
            <a:r>
              <a:rPr lang="en-US" altLang="ko-KR" dirty="0" smtClean="0"/>
              <a:t>. 7</a:t>
            </a:r>
            <a:r>
              <a:rPr lang="ko-KR" altLang="en-US" dirty="0" smtClean="0"/>
              <a:t>천억 달러</a:t>
            </a:r>
            <a:r>
              <a:rPr lang="en-US" altLang="ko-KR" dirty="0" smtClean="0"/>
              <a:t>, 100</a:t>
            </a:r>
            <a:r>
              <a:rPr lang="ko-KR" altLang="en-US" dirty="0" smtClean="0"/>
              <a:t>만</a:t>
            </a:r>
            <a:r>
              <a:rPr lang="en-US" altLang="ko-KR" dirty="0" smtClean="0"/>
              <a:t>, 30</a:t>
            </a:r>
            <a:r>
              <a:rPr lang="ko-KR" altLang="en-US" dirty="0" smtClean="0"/>
              <a:t>만</a:t>
            </a:r>
            <a:r>
              <a:rPr lang="en-US" altLang="ko-KR" dirty="0" smtClean="0"/>
              <a:t>, 300</a:t>
            </a:r>
            <a:r>
              <a:rPr lang="ko-KR" altLang="en-US" dirty="0" smtClean="0"/>
              <a:t>만</a:t>
            </a:r>
            <a:endParaRPr lang="en-US" altLang="ko-KR" dirty="0" smtClean="0"/>
          </a:p>
          <a:p>
            <a:pPr lvl="1"/>
            <a:r>
              <a:rPr lang="en-US" altLang="ko-KR" dirty="0"/>
              <a:t>‘</a:t>
            </a:r>
            <a:r>
              <a:rPr lang="ko-KR" altLang="en-US" dirty="0"/>
              <a:t>김정은 참수</a:t>
            </a:r>
            <a:r>
              <a:rPr lang="en-US" altLang="ko-KR" dirty="0"/>
              <a:t>’</a:t>
            </a:r>
          </a:p>
          <a:p>
            <a:pPr lvl="1"/>
            <a:r>
              <a:rPr lang="en-US" altLang="ko-KR" dirty="0"/>
              <a:t>1) </a:t>
            </a:r>
            <a:r>
              <a:rPr lang="ko-KR" altLang="en-US" dirty="0"/>
              <a:t>제거할 역량은</a:t>
            </a:r>
            <a:r>
              <a:rPr lang="en-US" altLang="ko-KR" dirty="0"/>
              <a:t>?    2) </a:t>
            </a:r>
            <a:r>
              <a:rPr lang="ko-KR" altLang="en-US" dirty="0"/>
              <a:t>제거하면 해결되나</a:t>
            </a:r>
            <a:r>
              <a:rPr lang="en-US" altLang="ko-KR" dirty="0"/>
              <a:t>?</a:t>
            </a:r>
          </a:p>
          <a:p>
            <a:pPr marL="624078" indent="-514350">
              <a:buAutoNum type="arabicParenR"/>
            </a:pPr>
            <a:r>
              <a:rPr lang="ko-KR" altLang="en-US" dirty="0" smtClean="0"/>
              <a:t>중국의 반대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환구시보</a:t>
            </a:r>
            <a:r>
              <a:rPr lang="ko-KR" altLang="en-US" dirty="0" smtClean="0"/>
              <a:t> </a:t>
            </a:r>
            <a:r>
              <a:rPr lang="en-US" altLang="ko-KR" dirty="0" smtClean="0"/>
              <a:t>17.4.22, </a:t>
            </a:r>
            <a:r>
              <a:rPr lang="ko-KR" altLang="en-US" dirty="0" smtClean="0"/>
              <a:t>북한정권 전복 반대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핵시설이외</a:t>
            </a:r>
            <a:r>
              <a:rPr lang="ko-KR" altLang="en-US" dirty="0" smtClean="0"/>
              <a:t> 공격 반대</a:t>
            </a:r>
            <a:endParaRPr lang="en-US" altLang="ko-KR" dirty="0" smtClean="0"/>
          </a:p>
          <a:p>
            <a:pPr marL="624078" indent="-514350">
              <a:buAutoNum type="arabicParenR"/>
            </a:pPr>
            <a:r>
              <a:rPr lang="ko-KR" altLang="en-US" dirty="0" smtClean="0"/>
              <a:t>문재인 정부 전쟁 반대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단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미군철수 </a:t>
            </a:r>
            <a:r>
              <a:rPr lang="ko-KR" altLang="en-US" dirty="0"/>
              <a:t>전제하면 전쟁 가능성 </a:t>
            </a:r>
            <a:r>
              <a:rPr lang="ko-KR" altLang="en-US" dirty="0" smtClean="0"/>
              <a:t>존재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smtClean="0"/>
              <a:t>3:7</a:t>
            </a:r>
            <a:r>
              <a:rPr lang="ko-KR" altLang="en-US" dirty="0" smtClean="0"/>
              <a:t>로 전쟁 어려</a:t>
            </a:r>
            <a:r>
              <a:rPr lang="ko-KR" altLang="en-US" dirty="0"/>
              <a:t>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제재와 압박이 최선의 길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그러나</a:t>
            </a:r>
            <a:r>
              <a:rPr lang="en-US" altLang="ko-KR" sz="2800" dirty="0" smtClean="0"/>
              <a:t>..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328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619672" y="1844824"/>
            <a:ext cx="7077472" cy="350912"/>
          </a:xfrm>
        </p:spPr>
        <p:txBody>
          <a:bodyPr>
            <a:noAutofit/>
          </a:bodyPr>
          <a:lstStyle/>
          <a:p>
            <a:r>
              <a:rPr lang="ko-KR" altLang="en-US" sz="2800" dirty="0" smtClean="0"/>
              <a:t>북한 붕괴</a:t>
            </a:r>
            <a:r>
              <a:rPr lang="en-US" altLang="ko-KR" sz="2800" dirty="0" smtClean="0"/>
              <a:t>?(2017)-</a:t>
            </a:r>
            <a:r>
              <a:rPr lang="ko-KR" altLang="en-US" sz="2800" dirty="0" smtClean="0"/>
              <a:t>북한주민의식</a:t>
            </a:r>
            <a:endParaRPr lang="ko-KR" altLang="en-US" sz="2800" dirty="0"/>
          </a:p>
        </p:txBody>
      </p:sp>
      <p:graphicFrame>
        <p:nvGraphicFramePr>
          <p:cNvPr id="2" name="내용 개체 틀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243460"/>
              </p:ext>
            </p:extLst>
          </p:nvPr>
        </p:nvGraphicFramePr>
        <p:xfrm>
          <a:off x="467544" y="2276872"/>
          <a:ext cx="8363272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내용 개체 틀 3" descr="로고_밑바탕없애고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547854" cy="476672"/>
          </a:xfrm>
          <a:prstGeom prst="rect">
            <a:avLst/>
          </a:prstGeom>
        </p:spPr>
      </p:pic>
      <p:sp>
        <p:nvSpPr>
          <p:cNvPr id="6" name="제목 2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ko-KR" altLang="en-US" sz="3200" dirty="0" smtClean="0"/>
              <a:t>제재와 압박으로 북한은 붕괴할 것인가</a:t>
            </a:r>
            <a:r>
              <a:rPr lang="en-US" altLang="ko-KR" sz="3200" dirty="0" smtClean="0"/>
              <a:t>?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7581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73442" y="1556792"/>
            <a:ext cx="6048672" cy="4738531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ko-KR" altLang="en-US" dirty="0" smtClean="0"/>
              <a:t>한국과 </a:t>
            </a:r>
            <a:r>
              <a:rPr lang="ko-KR" altLang="en-US" dirty="0"/>
              <a:t>조선</a:t>
            </a:r>
          </a:p>
          <a:p>
            <a:pPr lvl="1">
              <a:defRPr/>
            </a:pPr>
            <a:r>
              <a:rPr lang="ko-KR" altLang="en-US" dirty="0"/>
              <a:t>한국 </a:t>
            </a:r>
            <a:r>
              <a:rPr lang="en-US" altLang="ko-KR" dirty="0">
                <a:latin typeface="Arial"/>
              </a:rPr>
              <a:t>–</a:t>
            </a:r>
            <a:r>
              <a:rPr lang="en-US" altLang="ko-KR" dirty="0"/>
              <a:t> </a:t>
            </a:r>
            <a:r>
              <a:rPr lang="ko-KR" altLang="en-US" dirty="0"/>
              <a:t>대한민국</a:t>
            </a:r>
          </a:p>
          <a:p>
            <a:pPr lvl="1">
              <a:defRPr/>
            </a:pPr>
            <a:r>
              <a:rPr lang="ko-KR" altLang="en-US" dirty="0"/>
              <a:t>조선 </a:t>
            </a:r>
            <a:r>
              <a:rPr lang="en-US" altLang="ko-KR" dirty="0">
                <a:latin typeface="Arial"/>
              </a:rPr>
              <a:t>–</a:t>
            </a:r>
            <a:r>
              <a:rPr lang="en-US" altLang="ko-KR" dirty="0"/>
              <a:t> </a:t>
            </a:r>
            <a:r>
              <a:rPr lang="ko-KR" altLang="en-US" dirty="0"/>
              <a:t>조선민주주의인민공화국</a:t>
            </a:r>
            <a:endParaRPr lang="en-US" altLang="ko-KR" dirty="0"/>
          </a:p>
          <a:p>
            <a:pPr lvl="1">
              <a:defRPr/>
            </a:pPr>
            <a:endParaRPr lang="en-US" altLang="ko-KR" dirty="0"/>
          </a:p>
          <a:p>
            <a:pPr>
              <a:defRPr/>
            </a:pPr>
            <a:r>
              <a:rPr lang="ko-KR" altLang="en-US" dirty="0"/>
              <a:t>북녘에 실재하는 </a:t>
            </a:r>
            <a:r>
              <a:rPr lang="en-US" altLang="ko-KR" dirty="0"/>
              <a:t>“</a:t>
            </a:r>
            <a:r>
              <a:rPr lang="ko-KR" altLang="en-US" dirty="0"/>
              <a:t>있는 그대로의 북한</a:t>
            </a:r>
            <a:r>
              <a:rPr lang="en-US" altLang="ko-KR" dirty="0"/>
              <a:t>”</a:t>
            </a:r>
          </a:p>
          <a:p>
            <a:pPr>
              <a:defRPr/>
            </a:pPr>
            <a:endParaRPr lang="en-US" altLang="ko-KR" dirty="0"/>
          </a:p>
          <a:p>
            <a:r>
              <a:rPr lang="ko-KR" altLang="en-US" dirty="0"/>
              <a:t>한국과 조선의 국가</a:t>
            </a:r>
            <a:r>
              <a:rPr lang="en-US" altLang="ko-KR" dirty="0"/>
              <a:t>,</a:t>
            </a:r>
            <a:r>
              <a:rPr lang="ko-KR" altLang="en-US" dirty="0"/>
              <a:t>민족 정체성 문제</a:t>
            </a:r>
            <a:endParaRPr lang="en-US" altLang="ko-KR" dirty="0"/>
          </a:p>
          <a:p>
            <a:pPr lvl="1"/>
            <a:r>
              <a:rPr lang="ko-KR" altLang="en-US" dirty="0"/>
              <a:t>민족</a:t>
            </a:r>
            <a:r>
              <a:rPr lang="en-US" altLang="ko-KR" dirty="0"/>
              <a:t>-</a:t>
            </a:r>
            <a:r>
              <a:rPr lang="ko-KR" altLang="en-US" dirty="0"/>
              <a:t>한족</a:t>
            </a:r>
            <a:r>
              <a:rPr lang="en-US" altLang="ko-KR" dirty="0"/>
              <a:t>(</a:t>
            </a:r>
            <a:r>
              <a:rPr lang="ko-KR" altLang="en-US" b="1" dirty="0"/>
              <a:t>韓族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en-US" altLang="ko-KR" dirty="0"/>
              <a:t>vs.</a:t>
            </a:r>
            <a:r>
              <a:rPr lang="ko-KR" altLang="en-US" dirty="0"/>
              <a:t> </a:t>
            </a:r>
            <a:r>
              <a:rPr lang="ko-KR" altLang="en-US" dirty="0" err="1"/>
              <a:t>맥족</a:t>
            </a:r>
            <a:r>
              <a:rPr lang="en-US" altLang="ko-KR" dirty="0"/>
              <a:t>(</a:t>
            </a:r>
            <a:r>
              <a:rPr lang="ko-KR" altLang="en-US" b="1" dirty="0" err="1"/>
              <a:t>貊族</a:t>
            </a:r>
            <a:r>
              <a:rPr lang="en-US" altLang="ko-KR" dirty="0"/>
              <a:t>, </a:t>
            </a:r>
            <a:r>
              <a:rPr lang="ko-KR" altLang="en-US" dirty="0" err="1"/>
              <a:t>예맥족</a:t>
            </a:r>
            <a:r>
              <a:rPr lang="ko-KR" altLang="en-US" dirty="0"/>
              <a:t> </a:t>
            </a:r>
            <a:r>
              <a:rPr lang="ko-KR" altLang="en-US" dirty="0" err="1"/>
              <a:t>濊貊族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역사</a:t>
            </a:r>
            <a:r>
              <a:rPr lang="en-US" altLang="ko-KR" dirty="0"/>
              <a:t>-</a:t>
            </a:r>
            <a:r>
              <a:rPr lang="ko-KR" altLang="en-US" dirty="0"/>
              <a:t>신라 </a:t>
            </a:r>
            <a:r>
              <a:rPr lang="en-US" altLang="ko-KR" dirty="0"/>
              <a:t>vs.</a:t>
            </a:r>
            <a:r>
              <a:rPr lang="ko-KR" altLang="en-US" dirty="0"/>
              <a:t> 고구려 정통성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95536" y="49188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2800" dirty="0" smtClean="0"/>
              <a:t>북한</a:t>
            </a:r>
            <a:r>
              <a:rPr lang="en-US" altLang="ko-KR" sz="2800" dirty="0" smtClean="0"/>
              <a:t>, </a:t>
            </a:r>
            <a:r>
              <a:rPr lang="ko-KR" altLang="en-US" sz="2800" dirty="0" smtClean="0">
                <a:solidFill>
                  <a:srgbClr val="0070C0"/>
                </a:solidFill>
              </a:rPr>
              <a:t>조선</a:t>
            </a:r>
            <a:r>
              <a:rPr lang="ko-KR" altLang="en-US" sz="2800" dirty="0" smtClean="0"/>
              <a:t>으로 다시 읽기</a:t>
            </a:r>
            <a:endParaRPr lang="ko-KR" alt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0688"/>
            <a:ext cx="266429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0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rgbClr val="0070C0"/>
                </a:solidFill>
              </a:rPr>
              <a:t>조선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북한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사회 기본구조</a:t>
            </a:r>
            <a:endParaRPr lang="ko-KR" alt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0485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74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ko-KR" dirty="0" smtClean="0"/>
              <a:t>1</a:t>
            </a:r>
            <a:r>
              <a:rPr lang="en-US" altLang="ko-KR" dirty="0"/>
              <a:t>.</a:t>
            </a:r>
            <a:r>
              <a:rPr lang="en-US" altLang="ko-KR" dirty="0" smtClean="0"/>
              <a:t> </a:t>
            </a:r>
            <a:r>
              <a:rPr lang="ko-KR" altLang="en-US" dirty="0" smtClean="0"/>
              <a:t>지역자립체제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sz="3200" dirty="0" smtClean="0"/>
              <a:t>한국전이 남긴 심리적 자폐 증후군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4904"/>
            <a:ext cx="8229600" cy="4104456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전국을 </a:t>
            </a:r>
            <a:r>
              <a:rPr lang="en-US" altLang="ko-KR" dirty="0" smtClean="0"/>
              <a:t>200</a:t>
            </a:r>
            <a:r>
              <a:rPr lang="ko-KR" altLang="en-US" dirty="0" smtClean="0"/>
              <a:t>개 지역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세포로 인식</a:t>
            </a:r>
            <a:endParaRPr lang="en-US" altLang="ko-KR" dirty="0" smtClean="0"/>
          </a:p>
          <a:p>
            <a:pPr eaLnBrk="1" hangingPunct="1">
              <a:defRPr/>
            </a:pPr>
            <a:r>
              <a:rPr lang="ko-KR" altLang="en-US" dirty="0" smtClean="0"/>
              <a:t>시</a:t>
            </a:r>
            <a:r>
              <a:rPr lang="en-US" altLang="ko-KR" dirty="0" smtClean="0"/>
              <a:t>/</a:t>
            </a:r>
            <a:r>
              <a:rPr lang="ko-KR" altLang="en-US" dirty="0" smtClean="0"/>
              <a:t>군</a:t>
            </a:r>
            <a:r>
              <a:rPr lang="en-US" altLang="ko-KR" dirty="0" smtClean="0"/>
              <a:t>(</a:t>
            </a:r>
            <a:r>
              <a:rPr lang="ko-KR" altLang="en-US" dirty="0" smtClean="0"/>
              <a:t>구역</a:t>
            </a:r>
            <a:r>
              <a:rPr lang="en-US" altLang="ko-KR" dirty="0" smtClean="0"/>
              <a:t>) </a:t>
            </a:r>
            <a:r>
              <a:rPr lang="ko-KR" altLang="en-US" dirty="0" smtClean="0"/>
              <a:t>단위의 자급자족적 행정체계</a:t>
            </a:r>
          </a:p>
          <a:p>
            <a:pPr eaLnBrk="1" hangingPunct="1">
              <a:defRPr/>
            </a:pPr>
            <a:r>
              <a:rPr lang="ko-KR" altLang="en-US" dirty="0" smtClean="0"/>
              <a:t>산업의 지역분산 배치</a:t>
            </a:r>
            <a:endParaRPr lang="en-US" altLang="ko-KR" dirty="0" smtClean="0"/>
          </a:p>
          <a:p>
            <a:pPr eaLnBrk="1" hangingPunct="1">
              <a:defRPr/>
            </a:pPr>
            <a:r>
              <a:rPr lang="ko-KR" altLang="en-US" dirty="0" smtClean="0"/>
              <a:t>전시를 대비한 </a:t>
            </a:r>
            <a:r>
              <a:rPr lang="ko-KR" altLang="en-US" dirty="0" err="1" smtClean="0"/>
              <a:t>지역분산형</a:t>
            </a:r>
            <a:r>
              <a:rPr lang="ko-KR" altLang="en-US" dirty="0" smtClean="0"/>
              <a:t> 자급자족 체제</a:t>
            </a:r>
            <a:endParaRPr lang="en-US" altLang="ko-KR" dirty="0" smtClean="0"/>
          </a:p>
          <a:p>
            <a:pPr eaLnBrk="1" hangingPunct="1">
              <a:defRPr/>
            </a:pPr>
            <a:r>
              <a:rPr lang="ko-KR" altLang="en-US" dirty="0" smtClean="0"/>
              <a:t>전시동원과 </a:t>
            </a:r>
            <a:r>
              <a:rPr lang="ko-KR" altLang="en-US" dirty="0" err="1" smtClean="0"/>
              <a:t>군민일치운동</a:t>
            </a:r>
            <a:r>
              <a:rPr lang="en-US" altLang="ko-KR" dirty="0" smtClean="0"/>
              <a:t>,</a:t>
            </a:r>
          </a:p>
          <a:p>
            <a:pPr eaLnBrk="1" hangingPunct="1">
              <a:defRPr/>
            </a:pPr>
            <a:r>
              <a:rPr lang="en-US" altLang="ko-KR" dirty="0" smtClean="0"/>
              <a:t>1964</a:t>
            </a:r>
            <a:r>
              <a:rPr lang="ko-KR" altLang="en-US" dirty="0" smtClean="0"/>
              <a:t>년</a:t>
            </a:r>
            <a:r>
              <a:rPr lang="en-US" altLang="ko-KR" dirty="0" smtClean="0"/>
              <a:t>: </a:t>
            </a:r>
            <a:r>
              <a:rPr lang="ko-KR" altLang="en-US" dirty="0" smtClean="0"/>
              <a:t>김정일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대학졸업논문</a:t>
            </a:r>
            <a:endParaRPr lang="en-US" altLang="ko-KR" dirty="0" smtClean="0"/>
          </a:p>
          <a:p>
            <a:pPr eaLnBrk="1" hangingPunct="1">
              <a:defRPr/>
            </a:pPr>
            <a:r>
              <a:rPr lang="ko-KR" altLang="en-US" dirty="0" smtClean="0"/>
              <a:t>경제적 개념이 아닌 군사적 관점에 입각</a:t>
            </a:r>
          </a:p>
          <a:p>
            <a:pPr eaLnBrk="1" hangingPunct="1">
              <a:defRPr/>
            </a:pPr>
            <a:r>
              <a:rPr lang="ko-KR" altLang="en-US" dirty="0" smtClean="0"/>
              <a:t>한국전쟁이 남긴 심리적 자폐 증후군</a:t>
            </a:r>
            <a:endParaRPr lang="en-US" altLang="ko-KR" dirty="0" smtClean="0"/>
          </a:p>
          <a:p>
            <a:pPr eaLnBrk="1" hangingPunct="1">
              <a:lnSpc>
                <a:spcPct val="80000"/>
              </a:lnSpc>
              <a:defRPr/>
            </a:pPr>
            <a:endParaRPr lang="ko-KR" altLang="en-US" sz="2800" dirty="0" smtClean="0"/>
          </a:p>
        </p:txBody>
      </p:sp>
      <p:pic>
        <p:nvPicPr>
          <p:cNvPr id="4" name="내용 개체 틀 3" descr="로고_밑바탕없애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47854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40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평양직할시의 예</a:t>
            </a:r>
            <a:endParaRPr lang="ko-KR" altLang="en-US" sz="280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457200" y="4941168"/>
            <a:ext cx="4040188" cy="151216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 smtClean="0"/>
              <a:t>*18</a:t>
            </a:r>
            <a:r>
              <a:rPr lang="ko-KR" altLang="en-US" sz="1400" dirty="0" err="1"/>
              <a:t>개구역</a:t>
            </a:r>
            <a:r>
              <a:rPr lang="ko-KR" altLang="en-US" sz="1400" dirty="0"/>
              <a:t> </a:t>
            </a:r>
            <a:r>
              <a:rPr lang="en-US" altLang="ko-KR" sz="1400" dirty="0"/>
              <a:t>+ 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개군</a:t>
            </a:r>
            <a:endParaRPr lang="ko-KR" altLang="en-US" sz="1400" dirty="0"/>
          </a:p>
          <a:p>
            <a:pPr>
              <a:lnSpc>
                <a:spcPct val="80000"/>
              </a:lnSpc>
            </a:pPr>
            <a:r>
              <a:rPr lang="en-US" altLang="ko-KR" sz="1400" dirty="0" smtClean="0"/>
              <a:t>*</a:t>
            </a:r>
            <a:r>
              <a:rPr lang="ko-KR" altLang="en-US" sz="1400" dirty="0" err="1" smtClean="0"/>
              <a:t>중구역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평천구역</a:t>
            </a:r>
            <a:r>
              <a:rPr lang="en-US" altLang="ko-KR" sz="1400" dirty="0"/>
              <a:t>, </a:t>
            </a:r>
            <a:r>
              <a:rPr lang="ko-KR" altLang="en-US" sz="1400" dirty="0"/>
              <a:t>보통강</a:t>
            </a:r>
            <a:r>
              <a:rPr lang="en-US" altLang="ko-KR" sz="1400" dirty="0"/>
              <a:t>, </a:t>
            </a:r>
            <a:r>
              <a:rPr lang="ko-KR" altLang="en-US" sz="1400" dirty="0"/>
              <a:t>모란봉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서성</a:t>
            </a:r>
            <a:r>
              <a:rPr lang="en-US" altLang="ko-KR" sz="1400" dirty="0"/>
              <a:t>, </a:t>
            </a:r>
            <a:r>
              <a:rPr lang="ko-KR" altLang="en-US" sz="1400" dirty="0"/>
              <a:t>선교</a:t>
            </a:r>
            <a:r>
              <a:rPr lang="en-US" altLang="ko-KR" sz="1400" dirty="0"/>
              <a:t>, </a:t>
            </a:r>
            <a:r>
              <a:rPr lang="ko-KR" altLang="en-US" sz="1400" dirty="0"/>
              <a:t>동대원</a:t>
            </a:r>
            <a:r>
              <a:rPr lang="en-US" altLang="ko-KR" sz="1400" dirty="0"/>
              <a:t>, </a:t>
            </a:r>
            <a:r>
              <a:rPr lang="ko-KR" altLang="en-US" sz="1400" dirty="0"/>
              <a:t>대동강</a:t>
            </a:r>
            <a:r>
              <a:rPr lang="en-US" altLang="ko-KR" sz="1400" dirty="0"/>
              <a:t>, </a:t>
            </a:r>
            <a:r>
              <a:rPr lang="ko-KR" altLang="en-US" sz="1400" dirty="0"/>
              <a:t>사동</a:t>
            </a:r>
            <a:r>
              <a:rPr lang="en-US" altLang="ko-KR" sz="1400" dirty="0"/>
              <a:t>, </a:t>
            </a:r>
            <a:r>
              <a:rPr lang="ko-KR" altLang="en-US" sz="1400" dirty="0"/>
              <a:t>대성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만경대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형제산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룡성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삼석</a:t>
            </a:r>
            <a:r>
              <a:rPr lang="en-US" altLang="ko-KR" sz="1400" dirty="0"/>
              <a:t>, </a:t>
            </a:r>
            <a:r>
              <a:rPr lang="ko-KR" altLang="en-US" sz="1400" dirty="0"/>
              <a:t>승호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력포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락랑</a:t>
            </a:r>
            <a:r>
              <a:rPr lang="en-US" altLang="ko-KR" sz="1400" dirty="0"/>
              <a:t>,  </a:t>
            </a:r>
            <a:r>
              <a:rPr lang="ko-KR" altLang="en-US" sz="1400" dirty="0" err="1"/>
              <a:t>순안구역</a:t>
            </a:r>
            <a:endParaRPr lang="ko-KR" altLang="en-US" sz="1400" dirty="0"/>
          </a:p>
          <a:p>
            <a:pPr>
              <a:lnSpc>
                <a:spcPct val="80000"/>
              </a:lnSpc>
            </a:pPr>
            <a:r>
              <a:rPr lang="en-US" altLang="ko-KR" sz="1400" dirty="0" smtClean="0"/>
              <a:t>*</a:t>
            </a:r>
            <a:r>
              <a:rPr lang="ko-KR" altLang="en-US" sz="1400" dirty="0" smtClean="0"/>
              <a:t>강남군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강동군</a:t>
            </a:r>
            <a:r>
              <a:rPr lang="en-US" altLang="ko-KR" sz="1400" dirty="0" smtClean="0"/>
              <a:t>, </a:t>
            </a:r>
            <a:r>
              <a:rPr lang="ko-KR" altLang="en-US" sz="1400" strike="sngStrike" dirty="0" smtClean="0"/>
              <a:t>중화군</a:t>
            </a:r>
            <a:r>
              <a:rPr lang="en-US" altLang="ko-KR" sz="1400" strike="sngStrike" dirty="0"/>
              <a:t>, </a:t>
            </a:r>
            <a:r>
              <a:rPr lang="ko-KR" altLang="en-US" sz="1400" strike="sngStrike" dirty="0" smtClean="0"/>
              <a:t>상원군</a:t>
            </a:r>
            <a:endParaRPr lang="ko-KR" altLang="en-US" sz="1400" strike="sngStrike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3"/>
          </p:nvPr>
        </p:nvSpPr>
        <p:spPr>
          <a:xfrm>
            <a:off x="4645026" y="4941168"/>
            <a:ext cx="4041775" cy="151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sz="1400" dirty="0" smtClean="0"/>
              <a:t>* </a:t>
            </a:r>
            <a:r>
              <a:rPr lang="ko-KR" altLang="en-US" sz="1400" dirty="0" err="1" smtClean="0"/>
              <a:t>상당동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석전동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중당동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하당</a:t>
            </a:r>
            <a:r>
              <a:rPr lang="en-US" altLang="ko-KR" sz="1400" dirty="0"/>
              <a:t>1</a:t>
            </a:r>
            <a:r>
              <a:rPr lang="ko-KR" altLang="en-US" sz="1400" dirty="0" smtClean="0"/>
              <a:t>동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하당</a:t>
            </a:r>
            <a:r>
              <a:rPr lang="en-US" altLang="ko-KR" sz="1400" dirty="0"/>
              <a:t>2</a:t>
            </a:r>
            <a:r>
              <a:rPr lang="ko-KR" altLang="en-US" sz="1400" dirty="0" smtClean="0"/>
              <a:t>동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신간</a:t>
            </a:r>
            <a:r>
              <a:rPr lang="en-US" altLang="ko-KR" sz="1400" dirty="0"/>
              <a:t>1</a:t>
            </a:r>
            <a:r>
              <a:rPr lang="ko-KR" altLang="en-US" sz="1400" dirty="0" smtClean="0"/>
              <a:t>동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신간</a:t>
            </a:r>
            <a:r>
              <a:rPr lang="en-US" altLang="ko-KR" sz="1400" dirty="0"/>
              <a:t>2</a:t>
            </a:r>
            <a:r>
              <a:rPr lang="ko-KR" altLang="en-US" sz="1400" dirty="0" smtClean="0"/>
              <a:t>동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신간</a:t>
            </a:r>
            <a:r>
              <a:rPr lang="en-US" altLang="ko-KR" sz="1400" dirty="0"/>
              <a:t>3</a:t>
            </a:r>
            <a:r>
              <a:rPr lang="ko-KR" altLang="en-US" sz="1400" dirty="0" smtClean="0"/>
              <a:t>동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서포</a:t>
            </a:r>
            <a:r>
              <a:rPr lang="en-US" altLang="ko-KR" sz="1400" dirty="0"/>
              <a:t>1</a:t>
            </a:r>
            <a:r>
              <a:rPr lang="ko-KR" altLang="en-US" sz="1400" dirty="0" smtClean="0"/>
              <a:t>동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서포</a:t>
            </a:r>
            <a:r>
              <a:rPr lang="en-US" altLang="ko-KR" sz="1400" dirty="0"/>
              <a:t>2</a:t>
            </a:r>
            <a:r>
              <a:rPr lang="ko-KR" altLang="en-US" sz="1400" dirty="0" smtClean="0"/>
              <a:t>동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서포</a:t>
            </a:r>
            <a:r>
              <a:rPr lang="en-US" altLang="ko-KR" sz="1400" dirty="0"/>
              <a:t>3</a:t>
            </a:r>
            <a:r>
              <a:rPr lang="ko-KR" altLang="en-US" sz="1400" dirty="0"/>
              <a:t>동</a:t>
            </a:r>
          </a:p>
          <a:p>
            <a:pPr>
              <a:lnSpc>
                <a:spcPct val="90000"/>
              </a:lnSpc>
            </a:pPr>
            <a:r>
              <a:rPr lang="en-US" altLang="ko-KR" sz="1400" dirty="0" smtClean="0"/>
              <a:t>* </a:t>
            </a:r>
            <a:r>
              <a:rPr lang="ko-KR" altLang="en-US" sz="1400" dirty="0" err="1" smtClean="0"/>
              <a:t>천남리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제산리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형산리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신미리</a:t>
            </a:r>
            <a:r>
              <a:rPr lang="en-US" altLang="ko-KR" sz="1400" dirty="0"/>
              <a:t>(</a:t>
            </a:r>
            <a:r>
              <a:rPr lang="ko-KR" altLang="en-US" sz="1400" dirty="0"/>
              <a:t>동</a:t>
            </a:r>
            <a:r>
              <a:rPr lang="en-US" altLang="ko-KR" sz="1400" dirty="0" smtClean="0"/>
              <a:t>), </a:t>
            </a:r>
            <a:r>
              <a:rPr lang="ko-KR" altLang="en-US" sz="1400" dirty="0" err="1"/>
              <a:t>학산리</a:t>
            </a:r>
            <a:r>
              <a:rPr lang="en-US" altLang="ko-KR" sz="1400" dirty="0"/>
              <a:t>(</a:t>
            </a:r>
            <a:r>
              <a:rPr lang="ko-KR" altLang="en-US" sz="1400" dirty="0"/>
              <a:t>동</a:t>
            </a:r>
            <a:r>
              <a:rPr lang="en-US" altLang="ko-KR" sz="1400" dirty="0"/>
              <a:t>)</a:t>
            </a:r>
            <a:endParaRPr lang="ko-KR" altLang="en-US" sz="1400" dirty="0"/>
          </a:p>
        </p:txBody>
      </p:sp>
      <p:pic>
        <p:nvPicPr>
          <p:cNvPr id="10" name="Picture 4" descr="평양-형제산구역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1484785"/>
            <a:ext cx="4041775" cy="3389276"/>
          </a:xfrm>
        </p:spPr>
      </p:pic>
      <p:pic>
        <p:nvPicPr>
          <p:cNvPr id="11" name="Picture 4" descr="평양시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730" y="1556792"/>
            <a:ext cx="4040188" cy="3337546"/>
          </a:xfrm>
          <a:ln/>
        </p:spPr>
      </p:pic>
      <p:sp>
        <p:nvSpPr>
          <p:cNvPr id="8" name="자유형 7"/>
          <p:cNvSpPr/>
          <p:nvPr/>
        </p:nvSpPr>
        <p:spPr>
          <a:xfrm>
            <a:off x="654756" y="3533422"/>
            <a:ext cx="915743" cy="778934"/>
          </a:xfrm>
          <a:custGeom>
            <a:avLst/>
            <a:gdLst>
              <a:gd name="connsiteX0" fmla="*/ 361244 w 915743"/>
              <a:gd name="connsiteY0" fmla="*/ 158045 h 778934"/>
              <a:gd name="connsiteX1" fmla="*/ 349955 w 915743"/>
              <a:gd name="connsiteY1" fmla="*/ 214489 h 778934"/>
              <a:gd name="connsiteX2" fmla="*/ 338666 w 915743"/>
              <a:gd name="connsiteY2" fmla="*/ 248356 h 778934"/>
              <a:gd name="connsiteX3" fmla="*/ 225777 w 915743"/>
              <a:gd name="connsiteY3" fmla="*/ 304800 h 778934"/>
              <a:gd name="connsiteX4" fmla="*/ 158044 w 915743"/>
              <a:gd name="connsiteY4" fmla="*/ 361245 h 778934"/>
              <a:gd name="connsiteX5" fmla="*/ 90311 w 915743"/>
              <a:gd name="connsiteY5" fmla="*/ 383822 h 778934"/>
              <a:gd name="connsiteX6" fmla="*/ 0 w 915743"/>
              <a:gd name="connsiteY6" fmla="*/ 462845 h 778934"/>
              <a:gd name="connsiteX7" fmla="*/ 11288 w 915743"/>
              <a:gd name="connsiteY7" fmla="*/ 519289 h 778934"/>
              <a:gd name="connsiteX8" fmla="*/ 22577 w 915743"/>
              <a:gd name="connsiteY8" fmla="*/ 553156 h 778934"/>
              <a:gd name="connsiteX9" fmla="*/ 90311 w 915743"/>
              <a:gd name="connsiteY9" fmla="*/ 598311 h 778934"/>
              <a:gd name="connsiteX10" fmla="*/ 158044 w 915743"/>
              <a:gd name="connsiteY10" fmla="*/ 620889 h 778934"/>
              <a:gd name="connsiteX11" fmla="*/ 191911 w 915743"/>
              <a:gd name="connsiteY11" fmla="*/ 632178 h 778934"/>
              <a:gd name="connsiteX12" fmla="*/ 259644 w 915743"/>
              <a:gd name="connsiteY12" fmla="*/ 688622 h 778934"/>
              <a:gd name="connsiteX13" fmla="*/ 282222 w 915743"/>
              <a:gd name="connsiteY13" fmla="*/ 722489 h 778934"/>
              <a:gd name="connsiteX14" fmla="*/ 383822 w 915743"/>
              <a:gd name="connsiteY14" fmla="*/ 778934 h 778934"/>
              <a:gd name="connsiteX15" fmla="*/ 496711 w 915743"/>
              <a:gd name="connsiteY15" fmla="*/ 745067 h 778934"/>
              <a:gd name="connsiteX16" fmla="*/ 530577 w 915743"/>
              <a:gd name="connsiteY16" fmla="*/ 733778 h 778934"/>
              <a:gd name="connsiteX17" fmla="*/ 564444 w 915743"/>
              <a:gd name="connsiteY17" fmla="*/ 711200 h 778934"/>
              <a:gd name="connsiteX18" fmla="*/ 699911 w 915743"/>
              <a:gd name="connsiteY18" fmla="*/ 632178 h 778934"/>
              <a:gd name="connsiteX19" fmla="*/ 722488 w 915743"/>
              <a:gd name="connsiteY19" fmla="*/ 598311 h 778934"/>
              <a:gd name="connsiteX20" fmla="*/ 711200 w 915743"/>
              <a:gd name="connsiteY20" fmla="*/ 553156 h 778934"/>
              <a:gd name="connsiteX21" fmla="*/ 677333 w 915743"/>
              <a:gd name="connsiteY21" fmla="*/ 485422 h 778934"/>
              <a:gd name="connsiteX22" fmla="*/ 711200 w 915743"/>
              <a:gd name="connsiteY22" fmla="*/ 395111 h 778934"/>
              <a:gd name="connsiteX23" fmla="*/ 745066 w 915743"/>
              <a:gd name="connsiteY23" fmla="*/ 372534 h 778934"/>
              <a:gd name="connsiteX24" fmla="*/ 790222 w 915743"/>
              <a:gd name="connsiteY24" fmla="*/ 304800 h 778934"/>
              <a:gd name="connsiteX25" fmla="*/ 812800 w 915743"/>
              <a:gd name="connsiteY25" fmla="*/ 270934 h 778934"/>
              <a:gd name="connsiteX26" fmla="*/ 824088 w 915743"/>
              <a:gd name="connsiteY26" fmla="*/ 237067 h 778934"/>
              <a:gd name="connsiteX27" fmla="*/ 835377 w 915743"/>
              <a:gd name="connsiteY27" fmla="*/ 112889 h 778934"/>
              <a:gd name="connsiteX28" fmla="*/ 880533 w 915743"/>
              <a:gd name="connsiteY28" fmla="*/ 101600 h 778934"/>
              <a:gd name="connsiteX29" fmla="*/ 914400 w 915743"/>
              <a:gd name="connsiteY29" fmla="*/ 33867 h 778934"/>
              <a:gd name="connsiteX30" fmla="*/ 846666 w 915743"/>
              <a:gd name="connsiteY30" fmla="*/ 11289 h 778934"/>
              <a:gd name="connsiteX31" fmla="*/ 812800 w 915743"/>
              <a:gd name="connsiteY31" fmla="*/ 0 h 778934"/>
              <a:gd name="connsiteX32" fmla="*/ 711200 w 915743"/>
              <a:gd name="connsiteY32" fmla="*/ 22578 h 778934"/>
              <a:gd name="connsiteX33" fmla="*/ 609600 w 915743"/>
              <a:gd name="connsiteY33" fmla="*/ 67734 h 778934"/>
              <a:gd name="connsiteX34" fmla="*/ 519288 w 915743"/>
              <a:gd name="connsiteY34" fmla="*/ 79022 h 778934"/>
              <a:gd name="connsiteX35" fmla="*/ 485422 w 915743"/>
              <a:gd name="connsiteY35" fmla="*/ 101600 h 778934"/>
              <a:gd name="connsiteX36" fmla="*/ 462844 w 915743"/>
              <a:gd name="connsiteY36" fmla="*/ 203200 h 778934"/>
              <a:gd name="connsiteX37" fmla="*/ 428977 w 915743"/>
              <a:gd name="connsiteY37" fmla="*/ 214489 h 778934"/>
              <a:gd name="connsiteX38" fmla="*/ 361244 w 915743"/>
              <a:gd name="connsiteY38" fmla="*/ 214489 h 77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15743" h="778934">
                <a:moveTo>
                  <a:pt x="361244" y="158045"/>
                </a:moveTo>
                <a:cubicBezTo>
                  <a:pt x="357481" y="176860"/>
                  <a:pt x="354609" y="195875"/>
                  <a:pt x="349955" y="214489"/>
                </a:cubicBezTo>
                <a:cubicBezTo>
                  <a:pt x="347069" y="226033"/>
                  <a:pt x="347080" y="239942"/>
                  <a:pt x="338666" y="248356"/>
                </a:cubicBezTo>
                <a:cubicBezTo>
                  <a:pt x="293865" y="293157"/>
                  <a:pt x="276764" y="292053"/>
                  <a:pt x="225777" y="304800"/>
                </a:cubicBezTo>
                <a:cubicBezTo>
                  <a:pt x="204509" y="326069"/>
                  <a:pt x="186335" y="348671"/>
                  <a:pt x="158044" y="361245"/>
                </a:cubicBezTo>
                <a:cubicBezTo>
                  <a:pt x="136296" y="370911"/>
                  <a:pt x="90311" y="383822"/>
                  <a:pt x="90311" y="383822"/>
                </a:cubicBezTo>
                <a:cubicBezTo>
                  <a:pt x="11288" y="436504"/>
                  <a:pt x="37629" y="406400"/>
                  <a:pt x="0" y="462845"/>
                </a:cubicBezTo>
                <a:cubicBezTo>
                  <a:pt x="3763" y="481660"/>
                  <a:pt x="6635" y="500675"/>
                  <a:pt x="11288" y="519289"/>
                </a:cubicBezTo>
                <a:cubicBezTo>
                  <a:pt x="14174" y="530833"/>
                  <a:pt x="14163" y="544742"/>
                  <a:pt x="22577" y="553156"/>
                </a:cubicBezTo>
                <a:cubicBezTo>
                  <a:pt x="41765" y="572343"/>
                  <a:pt x="64568" y="589730"/>
                  <a:pt x="90311" y="598311"/>
                </a:cubicBezTo>
                <a:lnTo>
                  <a:pt x="158044" y="620889"/>
                </a:lnTo>
                <a:lnTo>
                  <a:pt x="191911" y="632178"/>
                </a:lnTo>
                <a:cubicBezTo>
                  <a:pt x="225208" y="654377"/>
                  <a:pt x="232483" y="656029"/>
                  <a:pt x="259644" y="688622"/>
                </a:cubicBezTo>
                <a:cubicBezTo>
                  <a:pt x="268330" y="699045"/>
                  <a:pt x="272011" y="713555"/>
                  <a:pt x="282222" y="722489"/>
                </a:cubicBezTo>
                <a:cubicBezTo>
                  <a:pt x="329997" y="764293"/>
                  <a:pt x="337306" y="763429"/>
                  <a:pt x="383822" y="778934"/>
                </a:cubicBezTo>
                <a:cubicBezTo>
                  <a:pt x="452064" y="761873"/>
                  <a:pt x="414261" y="772550"/>
                  <a:pt x="496711" y="745067"/>
                </a:cubicBezTo>
                <a:cubicBezTo>
                  <a:pt x="508000" y="741304"/>
                  <a:pt x="520676" y="740379"/>
                  <a:pt x="530577" y="733778"/>
                </a:cubicBezTo>
                <a:lnTo>
                  <a:pt x="564444" y="711200"/>
                </a:lnTo>
                <a:cubicBezTo>
                  <a:pt x="598981" y="607590"/>
                  <a:pt x="563341" y="645835"/>
                  <a:pt x="699911" y="632178"/>
                </a:cubicBezTo>
                <a:cubicBezTo>
                  <a:pt x="707437" y="620889"/>
                  <a:pt x="720569" y="611742"/>
                  <a:pt x="722488" y="598311"/>
                </a:cubicBezTo>
                <a:cubicBezTo>
                  <a:pt x="724682" y="582952"/>
                  <a:pt x="715462" y="568074"/>
                  <a:pt x="711200" y="553156"/>
                </a:cubicBezTo>
                <a:cubicBezTo>
                  <a:pt x="699516" y="512261"/>
                  <a:pt x="702070" y="522528"/>
                  <a:pt x="677333" y="485422"/>
                </a:cubicBezTo>
                <a:cubicBezTo>
                  <a:pt x="685410" y="445037"/>
                  <a:pt x="682132" y="424179"/>
                  <a:pt x="711200" y="395111"/>
                </a:cubicBezTo>
                <a:cubicBezTo>
                  <a:pt x="720793" y="385518"/>
                  <a:pt x="733777" y="380060"/>
                  <a:pt x="745066" y="372534"/>
                </a:cubicBezTo>
                <a:lnTo>
                  <a:pt x="790222" y="304800"/>
                </a:lnTo>
                <a:lnTo>
                  <a:pt x="812800" y="270934"/>
                </a:lnTo>
                <a:cubicBezTo>
                  <a:pt x="816563" y="259645"/>
                  <a:pt x="822405" y="248847"/>
                  <a:pt x="824088" y="237067"/>
                </a:cubicBezTo>
                <a:cubicBezTo>
                  <a:pt x="829966" y="195921"/>
                  <a:pt x="819391" y="151255"/>
                  <a:pt x="835377" y="112889"/>
                </a:cubicBezTo>
                <a:cubicBezTo>
                  <a:pt x="841344" y="98567"/>
                  <a:pt x="865481" y="105363"/>
                  <a:pt x="880533" y="101600"/>
                </a:cubicBezTo>
                <a:cubicBezTo>
                  <a:pt x="881291" y="100463"/>
                  <a:pt x="923748" y="43215"/>
                  <a:pt x="914400" y="33867"/>
                </a:cubicBezTo>
                <a:cubicBezTo>
                  <a:pt x="897571" y="17038"/>
                  <a:pt x="869244" y="18815"/>
                  <a:pt x="846666" y="11289"/>
                </a:cubicBezTo>
                <a:lnTo>
                  <a:pt x="812800" y="0"/>
                </a:lnTo>
                <a:cubicBezTo>
                  <a:pt x="786784" y="4336"/>
                  <a:pt x="738991" y="8682"/>
                  <a:pt x="711200" y="22578"/>
                </a:cubicBezTo>
                <a:cubicBezTo>
                  <a:pt x="659210" y="48573"/>
                  <a:pt x="687259" y="58027"/>
                  <a:pt x="609600" y="67734"/>
                </a:cubicBezTo>
                <a:lnTo>
                  <a:pt x="519288" y="79022"/>
                </a:lnTo>
                <a:cubicBezTo>
                  <a:pt x="507999" y="86548"/>
                  <a:pt x="493897" y="91006"/>
                  <a:pt x="485422" y="101600"/>
                </a:cubicBezTo>
                <a:cubicBezTo>
                  <a:pt x="473209" y="116866"/>
                  <a:pt x="463943" y="201276"/>
                  <a:pt x="462844" y="203200"/>
                </a:cubicBezTo>
                <a:cubicBezTo>
                  <a:pt x="456940" y="213532"/>
                  <a:pt x="440804" y="213175"/>
                  <a:pt x="428977" y="214489"/>
                </a:cubicBezTo>
                <a:cubicBezTo>
                  <a:pt x="406537" y="216982"/>
                  <a:pt x="383822" y="214489"/>
                  <a:pt x="361244" y="2144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 12"/>
          <p:cNvSpPr/>
          <p:nvPr/>
        </p:nvSpPr>
        <p:spPr>
          <a:xfrm>
            <a:off x="2466824" y="1998133"/>
            <a:ext cx="1789092" cy="1546578"/>
          </a:xfrm>
          <a:custGeom>
            <a:avLst/>
            <a:gdLst>
              <a:gd name="connsiteX0" fmla="*/ 16732 w 1789092"/>
              <a:gd name="connsiteY0" fmla="*/ 146756 h 1546578"/>
              <a:gd name="connsiteX1" fmla="*/ 39309 w 1789092"/>
              <a:gd name="connsiteY1" fmla="*/ 270934 h 1546578"/>
              <a:gd name="connsiteX2" fmla="*/ 84465 w 1789092"/>
              <a:gd name="connsiteY2" fmla="*/ 338667 h 1546578"/>
              <a:gd name="connsiteX3" fmla="*/ 129620 w 1789092"/>
              <a:gd name="connsiteY3" fmla="*/ 406400 h 1546578"/>
              <a:gd name="connsiteX4" fmla="*/ 152198 w 1789092"/>
              <a:gd name="connsiteY4" fmla="*/ 440267 h 1546578"/>
              <a:gd name="connsiteX5" fmla="*/ 163487 w 1789092"/>
              <a:gd name="connsiteY5" fmla="*/ 474134 h 1546578"/>
              <a:gd name="connsiteX6" fmla="*/ 174776 w 1789092"/>
              <a:gd name="connsiteY6" fmla="*/ 609600 h 1546578"/>
              <a:gd name="connsiteX7" fmla="*/ 208643 w 1789092"/>
              <a:gd name="connsiteY7" fmla="*/ 620889 h 1546578"/>
              <a:gd name="connsiteX8" fmla="*/ 242509 w 1789092"/>
              <a:gd name="connsiteY8" fmla="*/ 688623 h 1546578"/>
              <a:gd name="connsiteX9" fmla="*/ 242509 w 1789092"/>
              <a:gd name="connsiteY9" fmla="*/ 767645 h 1546578"/>
              <a:gd name="connsiteX10" fmla="*/ 310243 w 1789092"/>
              <a:gd name="connsiteY10" fmla="*/ 790223 h 1546578"/>
              <a:gd name="connsiteX11" fmla="*/ 445709 w 1789092"/>
              <a:gd name="connsiteY11" fmla="*/ 812800 h 1546578"/>
              <a:gd name="connsiteX12" fmla="*/ 479576 w 1789092"/>
              <a:gd name="connsiteY12" fmla="*/ 835378 h 1546578"/>
              <a:gd name="connsiteX13" fmla="*/ 502154 w 1789092"/>
              <a:gd name="connsiteY13" fmla="*/ 903111 h 1546578"/>
              <a:gd name="connsiteX14" fmla="*/ 524732 w 1789092"/>
              <a:gd name="connsiteY14" fmla="*/ 936978 h 1546578"/>
              <a:gd name="connsiteX15" fmla="*/ 536020 w 1789092"/>
              <a:gd name="connsiteY15" fmla="*/ 982134 h 1546578"/>
              <a:gd name="connsiteX16" fmla="*/ 547309 w 1789092"/>
              <a:gd name="connsiteY16" fmla="*/ 1016000 h 1546578"/>
              <a:gd name="connsiteX17" fmla="*/ 558598 w 1789092"/>
              <a:gd name="connsiteY17" fmla="*/ 1106311 h 1546578"/>
              <a:gd name="connsiteX18" fmla="*/ 569887 w 1789092"/>
              <a:gd name="connsiteY18" fmla="*/ 1286934 h 1546578"/>
              <a:gd name="connsiteX19" fmla="*/ 637620 w 1789092"/>
              <a:gd name="connsiteY19" fmla="*/ 1332089 h 1546578"/>
              <a:gd name="connsiteX20" fmla="*/ 761798 w 1789092"/>
              <a:gd name="connsiteY20" fmla="*/ 1320800 h 1546578"/>
              <a:gd name="connsiteX21" fmla="*/ 840820 w 1789092"/>
              <a:gd name="connsiteY21" fmla="*/ 1298223 h 1546578"/>
              <a:gd name="connsiteX22" fmla="*/ 863398 w 1789092"/>
              <a:gd name="connsiteY22" fmla="*/ 1264356 h 1546578"/>
              <a:gd name="connsiteX23" fmla="*/ 931132 w 1789092"/>
              <a:gd name="connsiteY23" fmla="*/ 1241778 h 1546578"/>
              <a:gd name="connsiteX24" fmla="*/ 998865 w 1789092"/>
              <a:gd name="connsiteY24" fmla="*/ 1275645 h 1546578"/>
              <a:gd name="connsiteX25" fmla="*/ 1032732 w 1789092"/>
              <a:gd name="connsiteY25" fmla="*/ 1286934 h 1546578"/>
              <a:gd name="connsiteX26" fmla="*/ 1066598 w 1789092"/>
              <a:gd name="connsiteY26" fmla="*/ 1309511 h 1546578"/>
              <a:gd name="connsiteX27" fmla="*/ 1134332 w 1789092"/>
              <a:gd name="connsiteY27" fmla="*/ 1332089 h 1546578"/>
              <a:gd name="connsiteX28" fmla="*/ 1168198 w 1789092"/>
              <a:gd name="connsiteY28" fmla="*/ 1354667 h 1546578"/>
              <a:gd name="connsiteX29" fmla="*/ 1235932 w 1789092"/>
              <a:gd name="connsiteY29" fmla="*/ 1377245 h 1546578"/>
              <a:gd name="connsiteX30" fmla="*/ 1269798 w 1789092"/>
              <a:gd name="connsiteY30" fmla="*/ 1411111 h 1546578"/>
              <a:gd name="connsiteX31" fmla="*/ 1303665 w 1789092"/>
              <a:gd name="connsiteY31" fmla="*/ 1422400 h 1546578"/>
              <a:gd name="connsiteX32" fmla="*/ 1348820 w 1789092"/>
              <a:gd name="connsiteY32" fmla="*/ 1433689 h 1546578"/>
              <a:gd name="connsiteX33" fmla="*/ 1405265 w 1789092"/>
              <a:gd name="connsiteY33" fmla="*/ 1444978 h 1546578"/>
              <a:gd name="connsiteX34" fmla="*/ 1472998 w 1789092"/>
              <a:gd name="connsiteY34" fmla="*/ 1467556 h 1546578"/>
              <a:gd name="connsiteX35" fmla="*/ 1506865 w 1789092"/>
              <a:gd name="connsiteY35" fmla="*/ 1478845 h 1546578"/>
              <a:gd name="connsiteX36" fmla="*/ 1574598 w 1789092"/>
              <a:gd name="connsiteY36" fmla="*/ 1490134 h 1546578"/>
              <a:gd name="connsiteX37" fmla="*/ 1676198 w 1789092"/>
              <a:gd name="connsiteY37" fmla="*/ 1524000 h 1546578"/>
              <a:gd name="connsiteX38" fmla="*/ 1710065 w 1789092"/>
              <a:gd name="connsiteY38" fmla="*/ 1535289 h 1546578"/>
              <a:gd name="connsiteX39" fmla="*/ 1743932 w 1789092"/>
              <a:gd name="connsiteY39" fmla="*/ 1546578 h 1546578"/>
              <a:gd name="connsiteX40" fmla="*/ 1777798 w 1789092"/>
              <a:gd name="connsiteY40" fmla="*/ 1535289 h 1546578"/>
              <a:gd name="connsiteX41" fmla="*/ 1777798 w 1789092"/>
              <a:gd name="connsiteY41" fmla="*/ 1444978 h 1546578"/>
              <a:gd name="connsiteX42" fmla="*/ 1766509 w 1789092"/>
              <a:gd name="connsiteY42" fmla="*/ 1411111 h 1546578"/>
              <a:gd name="connsiteX43" fmla="*/ 1732643 w 1789092"/>
              <a:gd name="connsiteY43" fmla="*/ 1388534 h 1546578"/>
              <a:gd name="connsiteX44" fmla="*/ 1687487 w 1789092"/>
              <a:gd name="connsiteY44" fmla="*/ 1320800 h 1546578"/>
              <a:gd name="connsiteX45" fmla="*/ 1664909 w 1789092"/>
              <a:gd name="connsiteY45" fmla="*/ 1286934 h 1546578"/>
              <a:gd name="connsiteX46" fmla="*/ 1631043 w 1789092"/>
              <a:gd name="connsiteY46" fmla="*/ 1253067 h 1546578"/>
              <a:gd name="connsiteX47" fmla="*/ 1597176 w 1789092"/>
              <a:gd name="connsiteY47" fmla="*/ 1174045 h 1546578"/>
              <a:gd name="connsiteX48" fmla="*/ 1563309 w 1789092"/>
              <a:gd name="connsiteY48" fmla="*/ 1162756 h 1546578"/>
              <a:gd name="connsiteX49" fmla="*/ 1552020 w 1789092"/>
              <a:gd name="connsiteY49" fmla="*/ 1128889 h 1546578"/>
              <a:gd name="connsiteX50" fmla="*/ 1518154 w 1789092"/>
              <a:gd name="connsiteY50" fmla="*/ 1061156 h 1546578"/>
              <a:gd name="connsiteX51" fmla="*/ 1529443 w 1789092"/>
              <a:gd name="connsiteY51" fmla="*/ 1004711 h 1546578"/>
              <a:gd name="connsiteX52" fmla="*/ 1540732 w 1789092"/>
              <a:gd name="connsiteY52" fmla="*/ 970845 h 1546578"/>
              <a:gd name="connsiteX53" fmla="*/ 1518154 w 1789092"/>
              <a:gd name="connsiteY53" fmla="*/ 936978 h 1546578"/>
              <a:gd name="connsiteX54" fmla="*/ 1292376 w 1789092"/>
              <a:gd name="connsiteY54" fmla="*/ 903111 h 1546578"/>
              <a:gd name="connsiteX55" fmla="*/ 1235932 w 1789092"/>
              <a:gd name="connsiteY55" fmla="*/ 824089 h 1546578"/>
              <a:gd name="connsiteX56" fmla="*/ 1224643 w 1789092"/>
              <a:gd name="connsiteY56" fmla="*/ 790223 h 1546578"/>
              <a:gd name="connsiteX57" fmla="*/ 1213354 w 1789092"/>
              <a:gd name="connsiteY57" fmla="*/ 756356 h 1546578"/>
              <a:gd name="connsiteX58" fmla="*/ 1145620 w 1789092"/>
              <a:gd name="connsiteY58" fmla="*/ 733778 h 1546578"/>
              <a:gd name="connsiteX59" fmla="*/ 1123043 w 1789092"/>
              <a:gd name="connsiteY59" fmla="*/ 699911 h 1546578"/>
              <a:gd name="connsiteX60" fmla="*/ 1089176 w 1789092"/>
              <a:gd name="connsiteY60" fmla="*/ 666045 h 1546578"/>
              <a:gd name="connsiteX61" fmla="*/ 1066598 w 1789092"/>
              <a:gd name="connsiteY61" fmla="*/ 598311 h 1546578"/>
              <a:gd name="connsiteX62" fmla="*/ 1055309 w 1789092"/>
              <a:gd name="connsiteY62" fmla="*/ 564445 h 1546578"/>
              <a:gd name="connsiteX63" fmla="*/ 1066598 w 1789092"/>
              <a:gd name="connsiteY63" fmla="*/ 530578 h 1546578"/>
              <a:gd name="connsiteX64" fmla="*/ 1100465 w 1789092"/>
              <a:gd name="connsiteY64" fmla="*/ 508000 h 1546578"/>
              <a:gd name="connsiteX65" fmla="*/ 1123043 w 1789092"/>
              <a:gd name="connsiteY65" fmla="*/ 474134 h 1546578"/>
              <a:gd name="connsiteX66" fmla="*/ 1123043 w 1789092"/>
              <a:gd name="connsiteY66" fmla="*/ 406400 h 1546578"/>
              <a:gd name="connsiteX67" fmla="*/ 1055309 w 1789092"/>
              <a:gd name="connsiteY67" fmla="*/ 383823 h 1546578"/>
              <a:gd name="connsiteX68" fmla="*/ 1021443 w 1789092"/>
              <a:gd name="connsiteY68" fmla="*/ 372534 h 1546578"/>
              <a:gd name="connsiteX69" fmla="*/ 987576 w 1789092"/>
              <a:gd name="connsiteY69" fmla="*/ 361245 h 1546578"/>
              <a:gd name="connsiteX70" fmla="*/ 919843 w 1789092"/>
              <a:gd name="connsiteY70" fmla="*/ 316089 h 1546578"/>
              <a:gd name="connsiteX71" fmla="*/ 863398 w 1789092"/>
              <a:gd name="connsiteY71" fmla="*/ 304800 h 1546578"/>
              <a:gd name="connsiteX72" fmla="*/ 761798 w 1789092"/>
              <a:gd name="connsiteY72" fmla="*/ 270934 h 1546578"/>
              <a:gd name="connsiteX73" fmla="*/ 694065 w 1789092"/>
              <a:gd name="connsiteY73" fmla="*/ 248356 h 1546578"/>
              <a:gd name="connsiteX74" fmla="*/ 660198 w 1789092"/>
              <a:gd name="connsiteY74" fmla="*/ 237067 h 1546578"/>
              <a:gd name="connsiteX75" fmla="*/ 524732 w 1789092"/>
              <a:gd name="connsiteY75" fmla="*/ 270934 h 1546578"/>
              <a:gd name="connsiteX76" fmla="*/ 490865 w 1789092"/>
              <a:gd name="connsiteY76" fmla="*/ 282223 h 1546578"/>
              <a:gd name="connsiteX77" fmla="*/ 468287 w 1789092"/>
              <a:gd name="connsiteY77" fmla="*/ 169334 h 1546578"/>
              <a:gd name="connsiteX78" fmla="*/ 445709 w 1789092"/>
              <a:gd name="connsiteY78" fmla="*/ 101600 h 1546578"/>
              <a:gd name="connsiteX79" fmla="*/ 423132 w 1789092"/>
              <a:gd name="connsiteY79" fmla="*/ 33867 h 1546578"/>
              <a:gd name="connsiteX80" fmla="*/ 355398 w 1789092"/>
              <a:gd name="connsiteY80" fmla="*/ 11289 h 1546578"/>
              <a:gd name="connsiteX81" fmla="*/ 321532 w 1789092"/>
              <a:gd name="connsiteY81" fmla="*/ 0 h 1546578"/>
              <a:gd name="connsiteX82" fmla="*/ 276376 w 1789092"/>
              <a:gd name="connsiteY82" fmla="*/ 11289 h 1546578"/>
              <a:gd name="connsiteX83" fmla="*/ 208643 w 1789092"/>
              <a:gd name="connsiteY83" fmla="*/ 56445 h 1546578"/>
              <a:gd name="connsiteX84" fmla="*/ 186065 w 1789092"/>
              <a:gd name="connsiteY84" fmla="*/ 90311 h 1546578"/>
              <a:gd name="connsiteX85" fmla="*/ 84465 w 1789092"/>
              <a:gd name="connsiteY85" fmla="*/ 146756 h 1546578"/>
              <a:gd name="connsiteX86" fmla="*/ 5443 w 1789092"/>
              <a:gd name="connsiteY86" fmla="*/ 158045 h 1546578"/>
              <a:gd name="connsiteX87" fmla="*/ 5443 w 1789092"/>
              <a:gd name="connsiteY87" fmla="*/ 203200 h 154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789092" h="1546578">
                <a:moveTo>
                  <a:pt x="16732" y="146756"/>
                </a:moveTo>
                <a:cubicBezTo>
                  <a:pt x="19192" y="166440"/>
                  <a:pt x="22468" y="240620"/>
                  <a:pt x="39309" y="270934"/>
                </a:cubicBezTo>
                <a:cubicBezTo>
                  <a:pt x="52487" y="294654"/>
                  <a:pt x="69413" y="316089"/>
                  <a:pt x="84465" y="338667"/>
                </a:cubicBezTo>
                <a:lnTo>
                  <a:pt x="129620" y="406400"/>
                </a:lnTo>
                <a:cubicBezTo>
                  <a:pt x="137146" y="417689"/>
                  <a:pt x="147908" y="427396"/>
                  <a:pt x="152198" y="440267"/>
                </a:cubicBezTo>
                <a:lnTo>
                  <a:pt x="163487" y="474134"/>
                </a:lnTo>
                <a:cubicBezTo>
                  <a:pt x="167250" y="519289"/>
                  <a:pt x="161450" y="566292"/>
                  <a:pt x="174776" y="609600"/>
                </a:cubicBezTo>
                <a:cubicBezTo>
                  <a:pt x="178276" y="620973"/>
                  <a:pt x="199351" y="613455"/>
                  <a:pt x="208643" y="620889"/>
                </a:cubicBezTo>
                <a:cubicBezTo>
                  <a:pt x="228536" y="636804"/>
                  <a:pt x="235073" y="666314"/>
                  <a:pt x="242509" y="688623"/>
                </a:cubicBezTo>
                <a:cubicBezTo>
                  <a:pt x="238572" y="704371"/>
                  <a:pt x="218461" y="750468"/>
                  <a:pt x="242509" y="767645"/>
                </a:cubicBezTo>
                <a:cubicBezTo>
                  <a:pt x="261875" y="781478"/>
                  <a:pt x="287665" y="782697"/>
                  <a:pt x="310243" y="790223"/>
                </a:cubicBezTo>
                <a:cubicBezTo>
                  <a:pt x="376432" y="812285"/>
                  <a:pt x="332294" y="800198"/>
                  <a:pt x="445709" y="812800"/>
                </a:cubicBezTo>
                <a:cubicBezTo>
                  <a:pt x="456998" y="820326"/>
                  <a:pt x="472385" y="823873"/>
                  <a:pt x="479576" y="835378"/>
                </a:cubicBezTo>
                <a:cubicBezTo>
                  <a:pt x="492190" y="855559"/>
                  <a:pt x="488953" y="883309"/>
                  <a:pt x="502154" y="903111"/>
                </a:cubicBezTo>
                <a:lnTo>
                  <a:pt x="524732" y="936978"/>
                </a:lnTo>
                <a:cubicBezTo>
                  <a:pt x="528495" y="952030"/>
                  <a:pt x="531758" y="967216"/>
                  <a:pt x="536020" y="982134"/>
                </a:cubicBezTo>
                <a:cubicBezTo>
                  <a:pt x="539289" y="993576"/>
                  <a:pt x="545180" y="1004293"/>
                  <a:pt x="547309" y="1016000"/>
                </a:cubicBezTo>
                <a:cubicBezTo>
                  <a:pt x="552736" y="1045849"/>
                  <a:pt x="554835" y="1076207"/>
                  <a:pt x="558598" y="1106311"/>
                </a:cubicBezTo>
                <a:cubicBezTo>
                  <a:pt x="562361" y="1166519"/>
                  <a:pt x="549959" y="1229996"/>
                  <a:pt x="569887" y="1286934"/>
                </a:cubicBezTo>
                <a:cubicBezTo>
                  <a:pt x="578851" y="1312546"/>
                  <a:pt x="637620" y="1332089"/>
                  <a:pt x="637620" y="1332089"/>
                </a:cubicBezTo>
                <a:cubicBezTo>
                  <a:pt x="679013" y="1328326"/>
                  <a:pt x="720599" y="1326293"/>
                  <a:pt x="761798" y="1320800"/>
                </a:cubicBezTo>
                <a:cubicBezTo>
                  <a:pt x="785420" y="1317650"/>
                  <a:pt x="817604" y="1305961"/>
                  <a:pt x="840820" y="1298223"/>
                </a:cubicBezTo>
                <a:cubicBezTo>
                  <a:pt x="848346" y="1286934"/>
                  <a:pt x="851893" y="1271547"/>
                  <a:pt x="863398" y="1264356"/>
                </a:cubicBezTo>
                <a:cubicBezTo>
                  <a:pt x="883580" y="1251742"/>
                  <a:pt x="931132" y="1241778"/>
                  <a:pt x="931132" y="1241778"/>
                </a:cubicBezTo>
                <a:cubicBezTo>
                  <a:pt x="1016258" y="1270154"/>
                  <a:pt x="911327" y="1231876"/>
                  <a:pt x="998865" y="1275645"/>
                </a:cubicBezTo>
                <a:cubicBezTo>
                  <a:pt x="1009508" y="1280967"/>
                  <a:pt x="1022089" y="1281612"/>
                  <a:pt x="1032732" y="1286934"/>
                </a:cubicBezTo>
                <a:cubicBezTo>
                  <a:pt x="1044867" y="1293001"/>
                  <a:pt x="1054200" y="1304001"/>
                  <a:pt x="1066598" y="1309511"/>
                </a:cubicBezTo>
                <a:cubicBezTo>
                  <a:pt x="1088346" y="1319177"/>
                  <a:pt x="1134332" y="1332089"/>
                  <a:pt x="1134332" y="1332089"/>
                </a:cubicBezTo>
                <a:cubicBezTo>
                  <a:pt x="1145621" y="1339615"/>
                  <a:pt x="1155800" y="1349157"/>
                  <a:pt x="1168198" y="1354667"/>
                </a:cubicBezTo>
                <a:cubicBezTo>
                  <a:pt x="1189946" y="1364333"/>
                  <a:pt x="1235932" y="1377245"/>
                  <a:pt x="1235932" y="1377245"/>
                </a:cubicBezTo>
                <a:cubicBezTo>
                  <a:pt x="1247221" y="1388534"/>
                  <a:pt x="1256515" y="1402255"/>
                  <a:pt x="1269798" y="1411111"/>
                </a:cubicBezTo>
                <a:cubicBezTo>
                  <a:pt x="1279699" y="1417712"/>
                  <a:pt x="1292223" y="1419131"/>
                  <a:pt x="1303665" y="1422400"/>
                </a:cubicBezTo>
                <a:cubicBezTo>
                  <a:pt x="1318583" y="1426662"/>
                  <a:pt x="1333675" y="1430323"/>
                  <a:pt x="1348820" y="1433689"/>
                </a:cubicBezTo>
                <a:cubicBezTo>
                  <a:pt x="1367551" y="1437851"/>
                  <a:pt x="1386753" y="1439929"/>
                  <a:pt x="1405265" y="1444978"/>
                </a:cubicBezTo>
                <a:cubicBezTo>
                  <a:pt x="1428225" y="1451240"/>
                  <a:pt x="1450420" y="1460030"/>
                  <a:pt x="1472998" y="1467556"/>
                </a:cubicBezTo>
                <a:cubicBezTo>
                  <a:pt x="1484287" y="1471319"/>
                  <a:pt x="1495127" y="1476889"/>
                  <a:pt x="1506865" y="1478845"/>
                </a:cubicBezTo>
                <a:cubicBezTo>
                  <a:pt x="1529443" y="1482608"/>
                  <a:pt x="1552392" y="1484583"/>
                  <a:pt x="1574598" y="1490134"/>
                </a:cubicBezTo>
                <a:cubicBezTo>
                  <a:pt x="1574623" y="1490140"/>
                  <a:pt x="1659252" y="1518351"/>
                  <a:pt x="1676198" y="1524000"/>
                </a:cubicBezTo>
                <a:lnTo>
                  <a:pt x="1710065" y="1535289"/>
                </a:lnTo>
                <a:lnTo>
                  <a:pt x="1743932" y="1546578"/>
                </a:lnTo>
                <a:cubicBezTo>
                  <a:pt x="1755221" y="1542815"/>
                  <a:pt x="1769384" y="1543703"/>
                  <a:pt x="1777798" y="1535289"/>
                </a:cubicBezTo>
                <a:cubicBezTo>
                  <a:pt x="1800408" y="1512679"/>
                  <a:pt x="1782951" y="1465588"/>
                  <a:pt x="1777798" y="1444978"/>
                </a:cubicBezTo>
                <a:cubicBezTo>
                  <a:pt x="1774912" y="1433434"/>
                  <a:pt x="1773943" y="1420403"/>
                  <a:pt x="1766509" y="1411111"/>
                </a:cubicBezTo>
                <a:cubicBezTo>
                  <a:pt x="1758034" y="1400517"/>
                  <a:pt x="1743932" y="1396060"/>
                  <a:pt x="1732643" y="1388534"/>
                </a:cubicBezTo>
                <a:lnTo>
                  <a:pt x="1687487" y="1320800"/>
                </a:lnTo>
                <a:cubicBezTo>
                  <a:pt x="1679961" y="1309511"/>
                  <a:pt x="1674502" y="1296528"/>
                  <a:pt x="1664909" y="1286934"/>
                </a:cubicBezTo>
                <a:lnTo>
                  <a:pt x="1631043" y="1253067"/>
                </a:lnTo>
                <a:cubicBezTo>
                  <a:pt x="1624296" y="1232827"/>
                  <a:pt x="1611126" y="1187995"/>
                  <a:pt x="1597176" y="1174045"/>
                </a:cubicBezTo>
                <a:cubicBezTo>
                  <a:pt x="1588762" y="1165631"/>
                  <a:pt x="1574598" y="1166519"/>
                  <a:pt x="1563309" y="1162756"/>
                </a:cubicBezTo>
                <a:cubicBezTo>
                  <a:pt x="1559546" y="1151467"/>
                  <a:pt x="1557342" y="1139532"/>
                  <a:pt x="1552020" y="1128889"/>
                </a:cubicBezTo>
                <a:cubicBezTo>
                  <a:pt x="1508253" y="1041353"/>
                  <a:pt x="1546530" y="1146283"/>
                  <a:pt x="1518154" y="1061156"/>
                </a:cubicBezTo>
                <a:cubicBezTo>
                  <a:pt x="1521917" y="1042341"/>
                  <a:pt x="1524789" y="1023326"/>
                  <a:pt x="1529443" y="1004711"/>
                </a:cubicBezTo>
                <a:cubicBezTo>
                  <a:pt x="1532329" y="993167"/>
                  <a:pt x="1542688" y="982582"/>
                  <a:pt x="1540732" y="970845"/>
                </a:cubicBezTo>
                <a:cubicBezTo>
                  <a:pt x="1538501" y="957462"/>
                  <a:pt x="1529659" y="944169"/>
                  <a:pt x="1518154" y="936978"/>
                </a:cubicBezTo>
                <a:cubicBezTo>
                  <a:pt x="1462402" y="902133"/>
                  <a:pt x="1336374" y="906254"/>
                  <a:pt x="1292376" y="903111"/>
                </a:cubicBezTo>
                <a:cubicBezTo>
                  <a:pt x="1235931" y="884298"/>
                  <a:pt x="1262273" y="903112"/>
                  <a:pt x="1235932" y="824089"/>
                </a:cubicBezTo>
                <a:lnTo>
                  <a:pt x="1224643" y="790223"/>
                </a:lnTo>
                <a:cubicBezTo>
                  <a:pt x="1220880" y="778934"/>
                  <a:pt x="1224643" y="760119"/>
                  <a:pt x="1213354" y="756356"/>
                </a:cubicBezTo>
                <a:lnTo>
                  <a:pt x="1145620" y="733778"/>
                </a:lnTo>
                <a:cubicBezTo>
                  <a:pt x="1138094" y="722489"/>
                  <a:pt x="1131729" y="710334"/>
                  <a:pt x="1123043" y="699911"/>
                </a:cubicBezTo>
                <a:cubicBezTo>
                  <a:pt x="1112823" y="687646"/>
                  <a:pt x="1096929" y="680001"/>
                  <a:pt x="1089176" y="666045"/>
                </a:cubicBezTo>
                <a:cubicBezTo>
                  <a:pt x="1077618" y="645241"/>
                  <a:pt x="1074124" y="620889"/>
                  <a:pt x="1066598" y="598311"/>
                </a:cubicBezTo>
                <a:lnTo>
                  <a:pt x="1055309" y="564445"/>
                </a:lnTo>
                <a:cubicBezTo>
                  <a:pt x="1059072" y="553156"/>
                  <a:pt x="1059164" y="539870"/>
                  <a:pt x="1066598" y="530578"/>
                </a:cubicBezTo>
                <a:cubicBezTo>
                  <a:pt x="1075074" y="519983"/>
                  <a:pt x="1090871" y="517594"/>
                  <a:pt x="1100465" y="508000"/>
                </a:cubicBezTo>
                <a:cubicBezTo>
                  <a:pt x="1110059" y="498406"/>
                  <a:pt x="1115517" y="485423"/>
                  <a:pt x="1123043" y="474134"/>
                </a:cubicBezTo>
                <a:cubicBezTo>
                  <a:pt x="1128832" y="456767"/>
                  <a:pt x="1147358" y="423767"/>
                  <a:pt x="1123043" y="406400"/>
                </a:cubicBezTo>
                <a:cubicBezTo>
                  <a:pt x="1103677" y="392567"/>
                  <a:pt x="1077887" y="391349"/>
                  <a:pt x="1055309" y="383823"/>
                </a:cubicBezTo>
                <a:lnTo>
                  <a:pt x="1021443" y="372534"/>
                </a:lnTo>
                <a:lnTo>
                  <a:pt x="987576" y="361245"/>
                </a:lnTo>
                <a:cubicBezTo>
                  <a:pt x="964998" y="346193"/>
                  <a:pt x="946451" y="321411"/>
                  <a:pt x="919843" y="316089"/>
                </a:cubicBezTo>
                <a:cubicBezTo>
                  <a:pt x="901028" y="312326"/>
                  <a:pt x="881910" y="309848"/>
                  <a:pt x="863398" y="304800"/>
                </a:cubicBezTo>
                <a:cubicBezTo>
                  <a:pt x="863388" y="304797"/>
                  <a:pt x="778736" y="276580"/>
                  <a:pt x="761798" y="270934"/>
                </a:cubicBezTo>
                <a:lnTo>
                  <a:pt x="694065" y="248356"/>
                </a:lnTo>
                <a:lnTo>
                  <a:pt x="660198" y="237067"/>
                </a:lnTo>
                <a:cubicBezTo>
                  <a:pt x="568989" y="252269"/>
                  <a:pt x="614180" y="241118"/>
                  <a:pt x="524732" y="270934"/>
                </a:cubicBezTo>
                <a:lnTo>
                  <a:pt x="490865" y="282223"/>
                </a:lnTo>
                <a:cubicBezTo>
                  <a:pt x="459559" y="188306"/>
                  <a:pt x="507203" y="337967"/>
                  <a:pt x="468287" y="169334"/>
                </a:cubicBezTo>
                <a:cubicBezTo>
                  <a:pt x="462935" y="146144"/>
                  <a:pt x="453235" y="124178"/>
                  <a:pt x="445709" y="101600"/>
                </a:cubicBezTo>
                <a:lnTo>
                  <a:pt x="423132" y="33867"/>
                </a:lnTo>
                <a:cubicBezTo>
                  <a:pt x="415607" y="11289"/>
                  <a:pt x="377976" y="18815"/>
                  <a:pt x="355398" y="11289"/>
                </a:cubicBezTo>
                <a:lnTo>
                  <a:pt x="321532" y="0"/>
                </a:lnTo>
                <a:cubicBezTo>
                  <a:pt x="306480" y="3763"/>
                  <a:pt x="290253" y="4350"/>
                  <a:pt x="276376" y="11289"/>
                </a:cubicBezTo>
                <a:cubicBezTo>
                  <a:pt x="252106" y="23424"/>
                  <a:pt x="208643" y="56445"/>
                  <a:pt x="208643" y="56445"/>
                </a:cubicBezTo>
                <a:cubicBezTo>
                  <a:pt x="201117" y="67734"/>
                  <a:pt x="196276" y="81377"/>
                  <a:pt x="186065" y="90311"/>
                </a:cubicBezTo>
                <a:cubicBezTo>
                  <a:pt x="159241" y="113782"/>
                  <a:pt x="121793" y="139290"/>
                  <a:pt x="84465" y="146756"/>
                </a:cubicBezTo>
                <a:cubicBezTo>
                  <a:pt x="58374" y="151974"/>
                  <a:pt x="27095" y="142579"/>
                  <a:pt x="5443" y="158045"/>
                </a:cubicBezTo>
                <a:cubicBezTo>
                  <a:pt x="-6805" y="166794"/>
                  <a:pt x="5443" y="188148"/>
                  <a:pt x="5443" y="203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1763688" y="3922889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915816" y="414908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4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err="1" smtClean="0"/>
              <a:t>북창군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예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sp>
        <p:nvSpPr>
          <p:cNvPr id="24" name="텍스트 개체 틀 23"/>
          <p:cNvSpPr>
            <a:spLocks noGrp="1"/>
          </p:cNvSpPr>
          <p:nvPr>
            <p:ph type="body" sz="half" idx="2"/>
          </p:nvPr>
        </p:nvSpPr>
        <p:spPr>
          <a:xfrm>
            <a:off x="4932040" y="1700808"/>
            <a:ext cx="3960440" cy="453650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ko-KR" sz="2200" dirty="0"/>
              <a:t>1</a:t>
            </a:r>
            <a:r>
              <a:rPr lang="ko-KR" altLang="en-US" sz="2200" dirty="0" err="1"/>
              <a:t>개읍</a:t>
            </a:r>
            <a:r>
              <a:rPr lang="en-US" altLang="ko-KR" sz="2200" dirty="0"/>
              <a:t>, 23</a:t>
            </a:r>
            <a:r>
              <a:rPr lang="ko-KR" altLang="en-US" sz="2200" dirty="0"/>
              <a:t>개리</a:t>
            </a:r>
            <a:r>
              <a:rPr lang="en-US" altLang="ko-KR" sz="2200" dirty="0"/>
              <a:t>, 4</a:t>
            </a:r>
            <a:r>
              <a:rPr lang="ko-KR" altLang="en-US" sz="2200" dirty="0"/>
              <a:t>개 </a:t>
            </a:r>
            <a:r>
              <a:rPr lang="ko-KR" altLang="en-US" sz="2200" dirty="0" err="1" smtClean="0"/>
              <a:t>로동자구</a:t>
            </a:r>
            <a:endParaRPr lang="en-US" altLang="ko-KR" sz="2200" dirty="0" smtClean="0"/>
          </a:p>
          <a:p>
            <a:pPr>
              <a:lnSpc>
                <a:spcPct val="90000"/>
              </a:lnSpc>
            </a:pPr>
            <a:endParaRPr lang="ko-KR" altLang="en-US" sz="2200" dirty="0"/>
          </a:p>
          <a:p>
            <a:pPr>
              <a:lnSpc>
                <a:spcPct val="90000"/>
              </a:lnSpc>
            </a:pPr>
            <a:r>
              <a:rPr lang="ko-KR" altLang="en-US" sz="2200" dirty="0" err="1"/>
              <a:t>수옥리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남양리</a:t>
            </a:r>
            <a:r>
              <a:rPr lang="en-US" altLang="ko-KR" sz="2200" dirty="0"/>
              <a:t>, </a:t>
            </a:r>
            <a:r>
              <a:rPr lang="ko-KR" altLang="en-US" sz="2200" dirty="0"/>
              <a:t>송사리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매현리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신석리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삼룡포리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회안리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송림리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원평리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잠상리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석산리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룡산리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대평리</a:t>
            </a:r>
            <a:r>
              <a:rPr lang="en-US" altLang="ko-KR" sz="2200" dirty="0"/>
              <a:t>, </a:t>
            </a:r>
            <a:r>
              <a:rPr lang="ko-KR" altLang="en-US" sz="2200" dirty="0"/>
              <a:t>관하리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연류리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남상리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광로리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신복리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소창리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신평리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가평리</a:t>
            </a:r>
            <a:r>
              <a:rPr lang="en-US" altLang="ko-KR" sz="2200" dirty="0"/>
              <a:t>, </a:t>
            </a:r>
            <a:r>
              <a:rPr lang="ko-KR" altLang="en-US" sz="2200" dirty="0"/>
              <a:t>상하리</a:t>
            </a:r>
            <a:r>
              <a:rPr lang="en-US" altLang="ko-KR" sz="2200" dirty="0"/>
              <a:t>, </a:t>
            </a:r>
            <a:r>
              <a:rPr lang="ko-KR" altLang="en-US" sz="2200" dirty="0" err="1" smtClean="0"/>
              <a:t>봉창리</a:t>
            </a:r>
            <a:endParaRPr lang="en-US" altLang="ko-KR" sz="2200" dirty="0" smtClean="0"/>
          </a:p>
          <a:p>
            <a:pPr>
              <a:lnSpc>
                <a:spcPct val="90000"/>
              </a:lnSpc>
            </a:pPr>
            <a:endParaRPr lang="ko-KR" altLang="en-US" sz="2200" dirty="0"/>
          </a:p>
          <a:p>
            <a:pPr>
              <a:lnSpc>
                <a:spcPct val="90000"/>
              </a:lnSpc>
            </a:pPr>
            <a:r>
              <a:rPr lang="ko-KR" altLang="en-US" sz="2200" dirty="0" err="1">
                <a:solidFill>
                  <a:srgbClr val="FF0000"/>
                </a:solidFill>
              </a:rPr>
              <a:t>로동자구</a:t>
            </a:r>
            <a:r>
              <a:rPr lang="en-US" altLang="ko-KR" sz="2200" dirty="0"/>
              <a:t>- </a:t>
            </a:r>
            <a:r>
              <a:rPr lang="ko-KR" altLang="en-US" sz="2200" dirty="0" err="1"/>
              <a:t>풍곡</a:t>
            </a:r>
            <a:r>
              <a:rPr lang="en-US" altLang="ko-KR" sz="2200" dirty="0"/>
              <a:t>, </a:t>
            </a:r>
            <a:r>
              <a:rPr lang="ko-KR" altLang="en-US" sz="2200" dirty="0"/>
              <a:t>북창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송남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인포</a:t>
            </a:r>
            <a:r>
              <a:rPr lang="ko-KR" altLang="en-US" sz="2200" dirty="0"/>
              <a:t> </a:t>
            </a:r>
            <a:r>
              <a:rPr lang="en-US" altLang="ko-KR" sz="2200" dirty="0"/>
              <a:t>(</a:t>
            </a:r>
            <a:r>
              <a:rPr lang="ko-KR" altLang="en-US" sz="2200" dirty="0" err="1"/>
              <a:t>보업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갈골</a:t>
            </a:r>
            <a:r>
              <a:rPr lang="en-US" altLang="ko-KR" sz="2200" dirty="0"/>
              <a:t>, </a:t>
            </a:r>
            <a:r>
              <a:rPr lang="ko-KR" altLang="en-US" sz="2200" dirty="0"/>
              <a:t>명학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득장</a:t>
            </a:r>
            <a:r>
              <a:rPr lang="en-US" altLang="ko-KR" sz="2200" dirty="0" smtClean="0"/>
              <a:t>)</a:t>
            </a:r>
            <a:endParaRPr lang="en-US" altLang="ko-KR" sz="2200" dirty="0"/>
          </a:p>
        </p:txBody>
      </p:sp>
      <p:pic>
        <p:nvPicPr>
          <p:cNvPr id="25" name="Picture 4" descr="북창군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772816"/>
            <a:ext cx="4608512" cy="4392488"/>
          </a:xfrm>
        </p:spPr>
      </p:pic>
    </p:spTree>
    <p:extLst>
      <p:ext uri="{BB962C8B-B14F-4D97-AF65-F5344CB8AC3E}">
        <p14:creationId xmlns:p14="http://schemas.microsoft.com/office/powerpoint/2010/main" val="152618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05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평창올림픽과 김영남</a:t>
            </a:r>
            <a:r>
              <a:rPr lang="en-US" altLang="ko-KR" dirty="0" smtClean="0"/>
              <a:t>,</a:t>
            </a:r>
            <a:r>
              <a:rPr lang="ko-KR" altLang="en-US" dirty="0" smtClean="0"/>
              <a:t>김여정 방남</a:t>
            </a:r>
            <a:endParaRPr lang="ko-KR" altLang="en-US" dirty="0"/>
          </a:p>
        </p:txBody>
      </p:sp>
      <p:pic>
        <p:nvPicPr>
          <p:cNvPr id="4" name="그림 3" descr="문재인 대통령이 10일 오전 청와대를 방문한 김정은 북한 노동당 위원장의 여동생 김여정 노동당 중앙위 제1부부장과 접견에 앞서 악수하고 있다. 연합뉴스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9" y="4077072"/>
            <a:ext cx="3422185" cy="2768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내용 개체 틀 8" descr="https://t1.daumcdn.net/news/201802/08/yonhap/20180208214505506loks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52736"/>
            <a:ext cx="4762500" cy="29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img4.daumcdn.net/thumb/R658x0.q70/?fname=https://t1.daumcdn.net/news/201802/10/NEWS1/20180210174846238td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15" y="979696"/>
            <a:ext cx="4536504" cy="309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blogfiles.naver.net/MjAxODAyMTJfMjg0/MDAxNTE4NDQzOTk0MTk2.kPWYnHNA7XyfAaoBbxNHechiesDGbDD8Gq37M_jZTfQg.62cw_wrbHEraoLczNbDMoEQikQJ11v5ZVkwFJ-SSCmsg.JPEG.xerross1004/0002398504_001_201802121040492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4644008" cy="31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ko-KR" altLang="en-US" sz="2800" dirty="0" smtClean="0"/>
              <a:t>종합시장</a:t>
            </a:r>
            <a:r>
              <a:rPr lang="en-US" altLang="ko-KR" sz="2800" dirty="0" smtClean="0"/>
              <a:t>(Market) 482</a:t>
            </a:r>
            <a:r>
              <a:rPr lang="ko-KR" altLang="en-US" sz="2800" dirty="0" smtClean="0"/>
              <a:t>개</a:t>
            </a:r>
            <a:r>
              <a:rPr lang="en-US" altLang="ko-KR" sz="2800" dirty="0" smtClean="0"/>
              <a:t>(2018.2)</a:t>
            </a:r>
            <a:endParaRPr lang="ko-KR" altLang="en-US" sz="2800" dirty="0" smtClean="0"/>
          </a:p>
        </p:txBody>
      </p:sp>
      <p:pic>
        <p:nvPicPr>
          <p:cNvPr id="50179" name="내용 개체 틀 5" descr="신의주채하시장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7992" y="3936504"/>
            <a:ext cx="4050456" cy="2424286"/>
          </a:xfrm>
        </p:spPr>
      </p:pic>
      <p:sp>
        <p:nvSpPr>
          <p:cNvPr id="33797" name="슬라이드 번호 개체 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5627FCB-866A-48C3-8BAB-D6C4F3D7E0C6}" type="slidenum">
              <a:rPr kumimoji="0" lang="en-US" altLang="ko-KR" sz="1200" smtClean="0">
                <a:latin typeface="굴림" pitchFamily="50" charset="-127"/>
                <a:ea typeface="굴림" pitchFamily="50" charset="-127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kumimoji="0" lang="en-US" altLang="ko-KR" sz="1200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38914" name="Picture 2" descr="http://pds8.cafe.daum.net/out_download.php?disk=3&amp;id=45945c443b0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34" y="1196751"/>
            <a:ext cx="413683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cfile271.uf.daum.net/image/140CB22C4AD954806F74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92" y="1196751"/>
            <a:ext cx="4104456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://cfile244.uf.daum.net/image/15796C424F377F4B2D2D4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4374480" cy="2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515"/>
          </a:xfrm>
        </p:spPr>
        <p:txBody>
          <a:bodyPr/>
          <a:lstStyle/>
          <a:p>
            <a:r>
              <a:rPr lang="ko-KR" altLang="en-US" dirty="0"/>
              <a:t>시장화</a:t>
            </a:r>
            <a:r>
              <a:rPr lang="en-US" altLang="ko-KR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분절적 시장화</a:t>
            </a:r>
            <a:endParaRPr lang="en-US" altLang="ko-K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/>
            <a:r>
              <a:rPr lang="ko-KR" altLang="en-US" dirty="0">
                <a:sym typeface="Wingdings" panose="05000000000000000000" pitchFamily="2" charset="2"/>
              </a:rPr>
              <a:t>지역내의 시장화 비율 높으나 전국적 통합시장의 차단</a:t>
            </a:r>
            <a:endParaRPr lang="en-US" altLang="ko-KR" dirty="0">
              <a:sym typeface="Wingdings" panose="05000000000000000000" pitchFamily="2" charset="2"/>
            </a:endParaRPr>
          </a:p>
          <a:p>
            <a:pPr lvl="1"/>
            <a:r>
              <a:rPr lang="ko-KR" altLang="en-US" dirty="0">
                <a:sym typeface="Wingdings" panose="05000000000000000000" pitchFamily="2" charset="2"/>
              </a:rPr>
              <a:t>무역과 유통망의 국가 장악</a:t>
            </a:r>
            <a:endParaRPr lang="en-US" altLang="ko-KR" dirty="0">
              <a:sym typeface="Wingdings" panose="05000000000000000000" pitchFamily="2" charset="2"/>
            </a:endParaRPr>
          </a:p>
          <a:p>
            <a:pPr lvl="1"/>
            <a:r>
              <a:rPr lang="ko-KR" altLang="en-US" dirty="0">
                <a:sym typeface="Wingdings" panose="05000000000000000000" pitchFamily="2" charset="2"/>
              </a:rPr>
              <a:t>시장의 정치경제적 파급효과 낮다</a:t>
            </a:r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/>
          </a:p>
          <a:p>
            <a:r>
              <a:rPr lang="ko-KR" altLang="en-US" dirty="0"/>
              <a:t>전쟁과 같은 열악한 상황에서 체제생존 가능</a:t>
            </a:r>
            <a:endParaRPr lang="en-US" altLang="ko-KR" dirty="0"/>
          </a:p>
          <a:p>
            <a:r>
              <a:rPr lang="ko-KR" altLang="en-US" dirty="0"/>
              <a:t>인권문제</a:t>
            </a:r>
            <a:r>
              <a:rPr lang="en-US" altLang="ko-KR" dirty="0"/>
              <a:t>: </a:t>
            </a:r>
            <a:r>
              <a:rPr lang="ko-KR" altLang="en-US" dirty="0"/>
              <a:t>노동력 유지 위한 거주이전의 자유 통제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분절적 시장화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057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ym typeface="Wingdings" panose="05000000000000000000" pitchFamily="2" charset="2"/>
              </a:rPr>
              <a:t>시장화 </a:t>
            </a:r>
            <a:r>
              <a:rPr lang="en-US" altLang="ko-KR" dirty="0" smtClean="0">
                <a:sym typeface="Wingdings" panose="05000000000000000000" pitchFamily="2" charset="2"/>
              </a:rPr>
              <a:t> </a:t>
            </a:r>
            <a:r>
              <a:rPr lang="ko-KR" altLang="en-US" dirty="0" smtClean="0">
                <a:sym typeface="Wingdings" panose="05000000000000000000" pitchFamily="2" charset="2"/>
              </a:rPr>
              <a:t>물적</a:t>
            </a:r>
            <a:r>
              <a:rPr lang="en-US" altLang="ko-KR" dirty="0" smtClean="0">
                <a:sym typeface="Wingdings" panose="05000000000000000000" pitchFamily="2" charset="2"/>
              </a:rPr>
              <a:t>, </a:t>
            </a:r>
            <a:r>
              <a:rPr lang="ko-KR" altLang="en-US" dirty="0" smtClean="0">
                <a:sym typeface="Wingdings" panose="05000000000000000000" pitchFamily="2" charset="2"/>
              </a:rPr>
              <a:t>인적 이동 증대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핸드폰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350</a:t>
            </a:r>
            <a:r>
              <a:rPr lang="ko-KR" altLang="en-US" dirty="0" smtClean="0">
                <a:sym typeface="Wingdings" panose="05000000000000000000" pitchFamily="2" charset="2"/>
              </a:rPr>
              <a:t>만대</a:t>
            </a:r>
            <a:r>
              <a:rPr lang="en-US" altLang="ko-KR" dirty="0" smtClean="0">
                <a:sym typeface="Wingdings" panose="05000000000000000000" pitchFamily="2" charset="2"/>
              </a:rPr>
              <a:t>(500</a:t>
            </a:r>
            <a:r>
              <a:rPr lang="ko-KR" altLang="en-US" dirty="0" smtClean="0">
                <a:sym typeface="Wingdings" panose="05000000000000000000" pitchFamily="2" charset="2"/>
              </a:rPr>
              <a:t>만대</a:t>
            </a:r>
            <a:r>
              <a:rPr lang="en-US" altLang="ko-KR" dirty="0" smtClean="0">
                <a:sym typeface="Wingdings" panose="05000000000000000000" pitchFamily="2" charset="2"/>
              </a:rPr>
              <a:t>)</a:t>
            </a:r>
            <a:r>
              <a:rPr lang="ko-KR" altLang="en-US" dirty="0" smtClean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ko-KR" altLang="en-US" dirty="0">
                <a:sym typeface="Wingdings" panose="05000000000000000000" pitchFamily="2" charset="2"/>
              </a:rPr>
              <a:t>통합시장 촉진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en-US" altLang="ko-KR" dirty="0" smtClean="0">
                <a:sym typeface="Wingdings" panose="05000000000000000000" pitchFamily="2" charset="2"/>
              </a:rPr>
              <a:t>    </a:t>
            </a:r>
            <a:r>
              <a:rPr lang="ko-KR" altLang="en-US" dirty="0" smtClean="0">
                <a:sym typeface="Wingdings" panose="05000000000000000000" pitchFamily="2" charset="2"/>
              </a:rPr>
              <a:t>유통증대</a:t>
            </a:r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ko-KR" altLang="en-US" dirty="0" smtClean="0">
                <a:sym typeface="Wingdings" panose="05000000000000000000" pitchFamily="2" charset="2"/>
              </a:rPr>
              <a:t>경제개혁</a:t>
            </a:r>
            <a:r>
              <a:rPr lang="en-US" altLang="ko-KR" dirty="0" smtClean="0"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ym typeface="Wingdings" panose="05000000000000000000" pitchFamily="2" charset="2"/>
              </a:rPr>
              <a:t>근본적 경제개혁은 지역자립체제의 변화</a:t>
            </a:r>
            <a:r>
              <a:rPr lang="en-US" altLang="ko-KR" dirty="0" smtClean="0">
                <a:sym typeface="Wingdings" panose="05000000000000000000" pitchFamily="2" charset="2"/>
              </a:rPr>
              <a:t>, </a:t>
            </a:r>
            <a:r>
              <a:rPr lang="ko-KR" altLang="en-US" dirty="0" smtClean="0">
                <a:sym typeface="Wingdings" panose="05000000000000000000" pitchFamily="2" charset="2"/>
              </a:rPr>
              <a:t>지역자립전략의 수정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ko-KR" altLang="en-US" dirty="0" smtClean="0">
                <a:sym typeface="Wingdings" panose="05000000000000000000" pitchFamily="2" charset="2"/>
              </a:rPr>
              <a:t>남북 </a:t>
            </a:r>
            <a:r>
              <a:rPr lang="ko-KR" altLang="en-US" dirty="0" err="1" smtClean="0">
                <a:sym typeface="Wingdings" panose="05000000000000000000" pitchFamily="2" charset="2"/>
              </a:rPr>
              <a:t>지자체간</a:t>
            </a:r>
            <a:r>
              <a:rPr lang="ko-KR" altLang="en-US" dirty="0" smtClean="0">
                <a:sym typeface="Wingdings" panose="05000000000000000000" pitchFamily="2" charset="2"/>
              </a:rPr>
              <a:t> 교류</a:t>
            </a:r>
            <a:r>
              <a:rPr lang="en-US" altLang="ko-KR" dirty="0" smtClean="0">
                <a:sym typeface="Wingdings" panose="05000000000000000000" pitchFamily="2" charset="2"/>
              </a:rPr>
              <a:t>, </a:t>
            </a:r>
            <a:r>
              <a:rPr lang="ko-KR" altLang="en-US" dirty="0" smtClean="0">
                <a:sym typeface="Wingdings" panose="05000000000000000000" pitchFamily="2" charset="2"/>
              </a:rPr>
              <a:t>조직적 확산효과 큼</a:t>
            </a:r>
            <a:r>
              <a:rPr lang="en-US" altLang="ko-KR" dirty="0" smtClean="0">
                <a:sym typeface="Wingdings" panose="05000000000000000000" pitchFamily="2" charset="2"/>
              </a:rPr>
              <a:t>. </a:t>
            </a:r>
          </a:p>
          <a:p>
            <a:r>
              <a:rPr lang="ko-KR" altLang="en-US" dirty="0" smtClean="0">
                <a:sym typeface="Wingdings" panose="05000000000000000000" pitchFamily="2" charset="2"/>
              </a:rPr>
              <a:t>지역자립체제 활용 방안 강구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정보화와 유동성 증대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958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dirty="0" smtClean="0"/>
              <a:t>2</a:t>
            </a:r>
            <a:r>
              <a:rPr lang="en-US" altLang="ko-KR" dirty="0"/>
              <a:t>.</a:t>
            </a:r>
            <a:r>
              <a:rPr lang="en-US" altLang="ko-KR" dirty="0" smtClean="0"/>
              <a:t> </a:t>
            </a:r>
            <a:r>
              <a:rPr lang="ko-KR" altLang="en-US" dirty="0" smtClean="0"/>
              <a:t>계층구조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sz="3600" dirty="0"/>
              <a:t>     </a:t>
            </a:r>
            <a:r>
              <a:rPr lang="en-US" altLang="ko-KR" sz="3600" dirty="0" smtClean="0"/>
              <a:t>“</a:t>
            </a:r>
            <a:r>
              <a:rPr lang="ko-KR" altLang="en-US" sz="3600" dirty="0" smtClean="0"/>
              <a:t>계급에서 성분으로</a:t>
            </a:r>
            <a:r>
              <a:rPr lang="en-US" altLang="ko-KR" sz="3600" dirty="0" smtClean="0"/>
              <a:t>”</a:t>
            </a:r>
            <a:endParaRPr lang="ko-KR" altLang="en-US" sz="3600" dirty="0" smtClean="0"/>
          </a:p>
        </p:txBody>
      </p:sp>
      <p:sp>
        <p:nvSpPr>
          <p:cNvPr id="35861" name="Rectangle 21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1844824"/>
            <a:ext cx="4100513" cy="482453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dirty="0"/>
              <a:t>한국전쟁의 인명 피해</a:t>
            </a:r>
            <a:endParaRPr lang="en-US" altLang="ko-KR" sz="2800" dirty="0"/>
          </a:p>
          <a:p>
            <a:pPr lvl="1">
              <a:lnSpc>
                <a:spcPct val="90000"/>
              </a:lnSpc>
              <a:defRPr/>
            </a:pPr>
            <a:r>
              <a:rPr lang="en-US" altLang="ko-KR" sz="2400" dirty="0"/>
              <a:t>85</a:t>
            </a:r>
            <a:r>
              <a:rPr lang="ko-KR" altLang="en-US" sz="2400" dirty="0"/>
              <a:t>만</a:t>
            </a:r>
            <a:r>
              <a:rPr lang="en-US" altLang="ko-KR" sz="2400" dirty="0"/>
              <a:t>(</a:t>
            </a:r>
            <a:r>
              <a:rPr lang="ko-KR" altLang="en-US" sz="2400" dirty="0"/>
              <a:t>남</a:t>
            </a:r>
            <a:r>
              <a:rPr lang="en-US" altLang="ko-KR" sz="2400" dirty="0"/>
              <a:t>), 123</a:t>
            </a:r>
            <a:r>
              <a:rPr lang="ko-KR" altLang="en-US" sz="2400" dirty="0"/>
              <a:t>만</a:t>
            </a:r>
            <a:r>
              <a:rPr lang="en-US" altLang="ko-KR" sz="2400" dirty="0"/>
              <a:t>(</a:t>
            </a:r>
            <a:r>
              <a:rPr lang="ko-KR" altLang="en-US" sz="2400" dirty="0"/>
              <a:t>북</a:t>
            </a:r>
            <a:r>
              <a:rPr lang="en-US" altLang="ko-KR" sz="2400" dirty="0" smtClean="0"/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2800" dirty="0"/>
              <a:t>한국전쟁 피해자들에 대한 </a:t>
            </a:r>
            <a:r>
              <a:rPr lang="ko-KR" altLang="en-US" sz="2800" dirty="0">
                <a:latin typeface="Arial"/>
              </a:rPr>
              <a:t>‘</a:t>
            </a:r>
            <a:r>
              <a:rPr lang="ko-KR" altLang="en-US" sz="2800" dirty="0" err="1"/>
              <a:t>북한식</a:t>
            </a:r>
            <a:r>
              <a:rPr lang="ko-KR" altLang="en-US" sz="2800" dirty="0"/>
              <a:t> 보훈정책</a:t>
            </a:r>
            <a:r>
              <a:rPr lang="ko-KR" altLang="en-US" sz="2800" dirty="0">
                <a:latin typeface="Arial"/>
              </a:rPr>
              <a:t>’</a:t>
            </a:r>
            <a:r>
              <a:rPr lang="ko-KR" altLang="en-US" sz="2800" dirty="0"/>
              <a:t> </a:t>
            </a:r>
            <a:r>
              <a:rPr lang="ko-KR" altLang="en-US" sz="2800" dirty="0" smtClean="0"/>
              <a:t>추진</a:t>
            </a:r>
            <a:endParaRPr lang="en-US" altLang="ko-KR" sz="2800" dirty="0" smtClean="0"/>
          </a:p>
          <a:p>
            <a:pPr>
              <a:lnSpc>
                <a:spcPct val="90000"/>
              </a:lnSpc>
              <a:defRPr/>
            </a:pPr>
            <a:endParaRPr lang="en-US" altLang="ko-KR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ko-KR" altLang="en-US" sz="2800" dirty="0" smtClean="0">
                <a:solidFill>
                  <a:srgbClr val="FF0000"/>
                </a:solidFill>
              </a:rPr>
              <a:t>혁명학원</a:t>
            </a:r>
            <a:r>
              <a:rPr lang="ko-KR" altLang="en-US" sz="2800" dirty="0" smtClean="0"/>
              <a:t> 출신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전쟁고아</a:t>
            </a:r>
            <a:r>
              <a:rPr lang="en-US" altLang="ko-KR" sz="2800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ko-KR" altLang="en-US" sz="2800" dirty="0" smtClean="0">
                <a:solidFill>
                  <a:srgbClr val="FF0000"/>
                </a:solidFill>
              </a:rPr>
              <a:t>전사자</a:t>
            </a:r>
            <a:r>
              <a:rPr lang="en-US" altLang="ko-KR" sz="2800" dirty="0" smtClean="0">
                <a:solidFill>
                  <a:srgbClr val="FF0000"/>
                </a:solidFill>
              </a:rPr>
              <a:t>/</a:t>
            </a:r>
            <a:r>
              <a:rPr lang="ko-KR" altLang="en-US" sz="2800" dirty="0" smtClean="0">
                <a:solidFill>
                  <a:srgbClr val="FF0000"/>
                </a:solidFill>
              </a:rPr>
              <a:t>피살자 </a:t>
            </a:r>
            <a:r>
              <a:rPr lang="ko-KR" altLang="en-US" sz="2800" dirty="0" smtClean="0"/>
              <a:t>가족 상류층 </a:t>
            </a:r>
            <a:r>
              <a:rPr lang="en-US" altLang="ko-KR" sz="2800" dirty="0" smtClean="0"/>
              <a:t>(300</a:t>
            </a:r>
            <a:r>
              <a:rPr lang="ko-KR" altLang="en-US" sz="2800" dirty="0" smtClean="0"/>
              <a:t>만</a:t>
            </a:r>
            <a:r>
              <a:rPr lang="en-US" altLang="ko-KR" sz="2800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ko-KR" altLang="en-US" sz="2800" dirty="0" smtClean="0"/>
              <a:t>전쟁기억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적대의식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ko-KR" sz="2800" dirty="0" smtClean="0"/>
          </a:p>
        </p:txBody>
      </p:sp>
      <p:sp>
        <p:nvSpPr>
          <p:cNvPr id="1033" name="AutoShape 7" descr="PIC12"/>
          <p:cNvSpPr>
            <a:spLocks noChangeAspect="1" noChangeArrowheads="1"/>
          </p:cNvSpPr>
          <p:nvPr/>
        </p:nvSpPr>
        <p:spPr bwMode="auto">
          <a:xfrm>
            <a:off x="2316163" y="1960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34" name="AutoShape 8" descr="PIC13"/>
          <p:cNvSpPr>
            <a:spLocks noChangeAspect="1" noChangeArrowheads="1"/>
          </p:cNvSpPr>
          <p:nvPr/>
        </p:nvSpPr>
        <p:spPr bwMode="auto">
          <a:xfrm>
            <a:off x="2316163" y="22494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35" name="AutoShape 9" descr="PIC14"/>
          <p:cNvSpPr>
            <a:spLocks noChangeAspect="1" noChangeArrowheads="1"/>
          </p:cNvSpPr>
          <p:nvPr/>
        </p:nvSpPr>
        <p:spPr bwMode="auto">
          <a:xfrm>
            <a:off x="2678113" y="22494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36" name="AutoShape 10" descr="PIC15"/>
          <p:cNvSpPr>
            <a:spLocks noChangeAspect="1" noChangeArrowheads="1"/>
          </p:cNvSpPr>
          <p:nvPr/>
        </p:nvSpPr>
        <p:spPr bwMode="auto">
          <a:xfrm>
            <a:off x="3040063" y="22494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37" name="AutoShape 11" descr="PIC16"/>
          <p:cNvSpPr>
            <a:spLocks noChangeAspect="1" noChangeArrowheads="1"/>
          </p:cNvSpPr>
          <p:nvPr/>
        </p:nvSpPr>
        <p:spPr bwMode="auto">
          <a:xfrm>
            <a:off x="2316163" y="40306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38" name="AutoShape 12" descr="PIC17"/>
          <p:cNvSpPr>
            <a:spLocks noChangeAspect="1" noChangeArrowheads="1"/>
          </p:cNvSpPr>
          <p:nvPr/>
        </p:nvSpPr>
        <p:spPr bwMode="auto">
          <a:xfrm>
            <a:off x="2316163" y="43195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39" name="AutoShape 13" descr="PIC18"/>
          <p:cNvSpPr>
            <a:spLocks noChangeAspect="1" noChangeArrowheads="1"/>
          </p:cNvSpPr>
          <p:nvPr/>
        </p:nvSpPr>
        <p:spPr bwMode="auto">
          <a:xfrm>
            <a:off x="2678113" y="43195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40" name="AutoShape 14" descr="PIC19"/>
          <p:cNvSpPr>
            <a:spLocks noChangeAspect="1" noChangeArrowheads="1"/>
          </p:cNvSpPr>
          <p:nvPr/>
        </p:nvSpPr>
        <p:spPr bwMode="auto">
          <a:xfrm>
            <a:off x="3040063" y="43195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41" name="AutoShape 15" descr="PIC1A"/>
          <p:cNvSpPr>
            <a:spLocks noChangeAspect="1" noChangeArrowheads="1"/>
          </p:cNvSpPr>
          <p:nvPr/>
        </p:nvSpPr>
        <p:spPr bwMode="auto">
          <a:xfrm>
            <a:off x="2316163" y="50498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651874366"/>
              </p:ext>
            </p:extLst>
          </p:nvPr>
        </p:nvGraphicFramePr>
        <p:xfrm>
          <a:off x="425450" y="1628801"/>
          <a:ext cx="4032250" cy="5086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5807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400" dirty="0"/>
              <a:t>적대의식의 구조화 </a:t>
            </a:r>
            <a:r>
              <a:rPr lang="en-US" altLang="ko-KR" sz="2400" dirty="0"/>
              <a:t>– </a:t>
            </a:r>
            <a:r>
              <a:rPr lang="ko-KR" altLang="en-US" sz="2400" dirty="0"/>
              <a:t>적개심으로 체제 생존</a:t>
            </a:r>
            <a:endParaRPr lang="en-US" altLang="ko-KR" sz="2400" dirty="0"/>
          </a:p>
          <a:p>
            <a:r>
              <a:rPr lang="ko-KR" altLang="en-US" sz="2400" dirty="0" err="1"/>
              <a:t>통일시</a:t>
            </a:r>
            <a:r>
              <a:rPr lang="ko-KR" altLang="en-US" sz="2400" dirty="0"/>
              <a:t> 사회통합의 어려움</a:t>
            </a:r>
            <a:endParaRPr lang="en-US" altLang="ko-KR" sz="2400" dirty="0"/>
          </a:p>
          <a:p>
            <a:r>
              <a:rPr lang="ko-KR" altLang="en-US" sz="2400" dirty="0"/>
              <a:t>어떻게 화해할 것인가</a:t>
            </a:r>
            <a:r>
              <a:rPr lang="en-US" altLang="ko-KR" sz="2400" dirty="0" smtClean="0"/>
              <a:t>?</a:t>
            </a:r>
          </a:p>
          <a:p>
            <a:endParaRPr lang="en-US" altLang="ko-KR" sz="2400" dirty="0"/>
          </a:p>
          <a:p>
            <a:r>
              <a:rPr lang="ko-KR" altLang="en-US" sz="2400" dirty="0"/>
              <a:t>하층민</a:t>
            </a:r>
            <a:r>
              <a:rPr lang="en-US" altLang="ko-KR" sz="2400" dirty="0"/>
              <a:t>, </a:t>
            </a:r>
            <a:r>
              <a:rPr lang="ko-KR" altLang="en-US" sz="2400" dirty="0"/>
              <a:t>빈민층의 어려움</a:t>
            </a:r>
            <a:endParaRPr lang="en-US" altLang="ko-KR" sz="2400" dirty="0"/>
          </a:p>
          <a:p>
            <a:r>
              <a:rPr lang="ko-KR" altLang="en-US" sz="2400" dirty="0"/>
              <a:t>성분차별 정책</a:t>
            </a:r>
            <a:r>
              <a:rPr lang="en-US" altLang="ko-KR" sz="2400" dirty="0"/>
              <a:t>, </a:t>
            </a:r>
            <a:r>
              <a:rPr lang="ko-KR" altLang="en-US" sz="2400" dirty="0"/>
              <a:t>폭력적 </a:t>
            </a:r>
            <a:r>
              <a:rPr lang="ko-KR" altLang="en-US" sz="2400" dirty="0" smtClean="0"/>
              <a:t>경험</a:t>
            </a:r>
            <a:endParaRPr lang="en-US" altLang="ko-KR" sz="2400" dirty="0" smtClean="0"/>
          </a:p>
          <a:p>
            <a:endParaRPr lang="en-US" altLang="ko-KR" sz="2400" dirty="0"/>
          </a:p>
          <a:p>
            <a:r>
              <a:rPr lang="en-US" altLang="ko-KR" sz="2400" dirty="0"/>
              <a:t>‘</a:t>
            </a:r>
            <a:r>
              <a:rPr lang="ko-KR" altLang="en-US" sz="2400" dirty="0"/>
              <a:t>고난의 행군</a:t>
            </a:r>
            <a:r>
              <a:rPr lang="en-US" altLang="ko-KR" sz="2400" dirty="0"/>
              <a:t>’ </a:t>
            </a:r>
            <a:r>
              <a:rPr lang="ko-KR" altLang="en-US" sz="2400" dirty="0" err="1"/>
              <a:t>트라우마</a:t>
            </a:r>
            <a:r>
              <a:rPr lang="ko-KR" altLang="en-US" sz="2400" dirty="0"/>
              <a:t> </a:t>
            </a:r>
            <a:r>
              <a:rPr lang="en-US" altLang="ko-KR" sz="2400" dirty="0"/>
              <a:t>-</a:t>
            </a:r>
            <a:r>
              <a:rPr lang="en-US" altLang="ko-KR" sz="2400" dirty="0" smtClean="0"/>
              <a:t>86</a:t>
            </a:r>
            <a:r>
              <a:rPr lang="ko-KR" altLang="en-US" sz="2400" dirty="0"/>
              <a:t>만 명의 사망</a:t>
            </a:r>
            <a:endParaRPr lang="en-US" altLang="ko-KR" sz="2400" dirty="0"/>
          </a:p>
          <a:p>
            <a:r>
              <a:rPr lang="ko-KR" altLang="en-US" sz="2400" dirty="0"/>
              <a:t>어떻게 치유할 것인가</a:t>
            </a:r>
            <a:r>
              <a:rPr lang="en-US" altLang="ko-KR" sz="2400" dirty="0"/>
              <a:t>?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구조화된 적대의식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어떻게 화해할 것인가</a:t>
            </a:r>
            <a:r>
              <a:rPr lang="en-US" altLang="ko-KR" sz="2800" dirty="0"/>
              <a:t>?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596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1700808"/>
            <a:ext cx="8435280" cy="4464496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상인계급</a:t>
            </a:r>
            <a:r>
              <a:rPr lang="en-US" altLang="ko-KR" sz="2800" dirty="0" smtClean="0">
                <a:solidFill>
                  <a:srgbClr val="FF0000"/>
                </a:solidFill>
              </a:rPr>
              <a:t>(10%)</a:t>
            </a:r>
            <a:r>
              <a:rPr lang="ko-KR" altLang="en-US" sz="2800" dirty="0" smtClean="0">
                <a:solidFill>
                  <a:srgbClr val="FF0000"/>
                </a:solidFill>
              </a:rPr>
              <a:t> </a:t>
            </a:r>
            <a:r>
              <a:rPr lang="ko-KR" altLang="en-US" sz="2800" dirty="0"/>
              <a:t>형성으로 기존 상류층과 갈등 </a:t>
            </a:r>
            <a:r>
              <a:rPr lang="ko-KR" altLang="en-US" sz="2800" dirty="0" smtClean="0"/>
              <a:t>증대</a:t>
            </a:r>
            <a:endParaRPr lang="ko-KR" altLang="en-US" sz="2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상인계급 형성과 계층갈등</a:t>
            </a:r>
            <a:endParaRPr lang="ko-KR" alt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39" y="2492896"/>
            <a:ext cx="611173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종교화한 주체사상</a:t>
            </a:r>
            <a:endParaRPr lang="ko-KR" altLang="en-US" dirty="0"/>
          </a:p>
        </p:txBody>
      </p:sp>
      <p:sp>
        <p:nvSpPr>
          <p:cNvPr id="3" name="클립 아트 개체 틀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세로 텍스트 개체 틀 3"/>
          <p:cNvSpPr>
            <a:spLocks noGrp="1"/>
          </p:cNvSpPr>
          <p:nvPr>
            <p:ph type="body" orient="vert" sz="half" idx="2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7" y="836712"/>
            <a:ext cx="91291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t1.daumcdn.net/news/201507/08/yonhap/2015070820441971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914400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0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내용 개체 틀 1"/>
          <p:cNvSpPr>
            <a:spLocks noGrp="1"/>
          </p:cNvSpPr>
          <p:nvPr>
            <p:ph idx="1"/>
          </p:nvPr>
        </p:nvSpPr>
        <p:spPr>
          <a:xfrm>
            <a:off x="457200" y="1700808"/>
            <a:ext cx="4320624" cy="4824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dirty="0" err="1" smtClean="0"/>
              <a:t>사회정치적생명체론</a:t>
            </a: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dirty="0" smtClean="0"/>
              <a:t>믿음과 </a:t>
            </a:r>
            <a:r>
              <a:rPr lang="ko-KR" altLang="en-US" dirty="0"/>
              <a:t>사랑</a:t>
            </a:r>
            <a:r>
              <a:rPr lang="en-US" altLang="ko-KR" dirty="0"/>
              <a:t>, </a:t>
            </a:r>
            <a:r>
              <a:rPr lang="ko-KR" altLang="en-US" dirty="0"/>
              <a:t>은혜</a:t>
            </a:r>
            <a:r>
              <a:rPr lang="en-US" altLang="ko-KR" dirty="0"/>
              <a:t>, </a:t>
            </a:r>
            <a:r>
              <a:rPr lang="ko-KR" altLang="en-US" dirty="0" smtClean="0"/>
              <a:t>영생</a:t>
            </a:r>
            <a:endParaRPr lang="en-US" altLang="ko-KR" dirty="0"/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10</a:t>
            </a:r>
            <a:r>
              <a:rPr lang="ko-KR" altLang="en-US" dirty="0" smtClean="0"/>
              <a:t>대원칙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생활총화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수요강연회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아침독보회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새벽참배</a:t>
            </a:r>
            <a:endParaRPr lang="en-US" altLang="ko-KR" dirty="0"/>
          </a:p>
          <a:p>
            <a:pPr>
              <a:buFont typeface="Wingdings" pitchFamily="2" charset="2"/>
              <a:buChar char="Ø"/>
            </a:pPr>
            <a:r>
              <a:rPr lang="ko-KR" altLang="en-US" dirty="0" smtClean="0"/>
              <a:t>김일성의 기독교적 가정 배경</a:t>
            </a: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03213" y="285750"/>
            <a:ext cx="8555037" cy="939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sz="2800" dirty="0" smtClean="0"/>
              <a:t>주체사상의 종교성</a:t>
            </a:r>
            <a:endParaRPr lang="ko-KR" altLang="en-US" sz="2800" dirty="0"/>
          </a:p>
        </p:txBody>
      </p:sp>
      <p:pic>
        <p:nvPicPr>
          <p:cNvPr id="4" name="Picture 4" descr="영생탑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77824" y="1628800"/>
            <a:ext cx="4366175" cy="4649017"/>
          </a:xfrm>
          <a:prstGeom prst="rect">
            <a:avLst/>
          </a:prstGeom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6235659" y="864096"/>
            <a:ext cx="1450504" cy="764704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ko-KR" altLang="en-US" sz="2800" dirty="0" err="1" smtClean="0"/>
              <a:t>영생탑</a:t>
            </a:r>
            <a:endParaRPr lang="ko-KR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931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6950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김일성</a:t>
            </a:r>
            <a:r>
              <a:rPr lang="en-US" altLang="ko-KR" sz="2800" dirty="0" smtClean="0"/>
              <a:t>-</a:t>
            </a:r>
            <a:r>
              <a:rPr lang="ko-KR" altLang="en-US" sz="2800" dirty="0" err="1" smtClean="0"/>
              <a:t>김정일주의연구실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(10</a:t>
            </a:r>
            <a:r>
              <a:rPr lang="ko-KR" altLang="en-US" sz="2800" dirty="0" err="1" smtClean="0"/>
              <a:t>만곳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pic>
        <p:nvPicPr>
          <p:cNvPr id="6" name="Picture 2" descr="D:\이전 PC 내문서\My Documents\05My Album[2]\Screenshot\Screenshot_2014-06-18-01-18-27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296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720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주체사상에 대한 자부심</a:t>
            </a:r>
            <a:endParaRPr lang="ko-KR" altLang="en-US" sz="2800" dirty="0"/>
          </a:p>
        </p:txBody>
      </p:sp>
      <p:pic>
        <p:nvPicPr>
          <p:cNvPr id="5" name="내용 개체 틀 3" descr="로고_밑바탕없애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47854" cy="476672"/>
          </a:xfrm>
          <a:prstGeom prst="rect">
            <a:avLst/>
          </a:prstGeom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2493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41612" y="274638"/>
            <a:ext cx="8578860" cy="850106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남측특사단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로동당사</a:t>
            </a:r>
            <a:r>
              <a:rPr lang="ko-KR" altLang="en-US" dirty="0" smtClean="0"/>
              <a:t> 방문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김정은면담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83348696" descr="EMB00002a381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2" y="1124744"/>
            <a:ext cx="352839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 descr="김정은 위원장과 얘기 나누는 대북 특사단 [사진제공 = 연합뉴스]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0768"/>
            <a:ext cx="4896544" cy="281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사진=연합뉴스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0" y="3687117"/>
            <a:ext cx="476250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림 7" descr="대북특사 만찬 참석한 리설주 (평양 조선중앙통신=연합뉴스) 북한을 방문 중인 정의용 수석 대북특사(오른쪽)와 서훈 국가정보원장(왼쪽) 등 특사단이 지난 5일 평양에서 열린 만찬에서 김정은 북한 노동당 위원장과 부인 리설주와 환담하고 있다. 2018.3.6    [국내에서만 사용가능. 재배포 금지. For Use Only in the Republic of Korea. No Redistribution]      photo@yna.co.kr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36" y="4437112"/>
            <a:ext cx="4762500" cy="2219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2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김정일</a:t>
            </a:r>
            <a:r>
              <a:rPr lang="en-US" altLang="ko-KR" sz="2800" dirty="0"/>
              <a:t>-</a:t>
            </a:r>
            <a:r>
              <a:rPr lang="ko-KR" altLang="en-US" sz="2800" dirty="0" smtClean="0"/>
              <a:t>김정은 지지도</a:t>
            </a:r>
            <a:endParaRPr lang="ko-KR" altLang="en-US" sz="2800" dirty="0"/>
          </a:p>
        </p:txBody>
      </p:sp>
      <p:pic>
        <p:nvPicPr>
          <p:cNvPr id="7" name="내용 개체 틀 3" descr="로고_밑바탕없애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47854" cy="548680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8" y="1481138"/>
            <a:ext cx="822348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8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924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‘</a:t>
            </a:r>
            <a:r>
              <a:rPr lang="ko-KR" altLang="en-US" dirty="0"/>
              <a:t>한류</a:t>
            </a:r>
            <a:r>
              <a:rPr lang="en-US" altLang="ko-KR" dirty="0"/>
              <a:t>’ </a:t>
            </a:r>
            <a:r>
              <a:rPr lang="ko-KR" altLang="en-US" dirty="0"/>
              <a:t>이외 어떤 </a:t>
            </a:r>
            <a:r>
              <a:rPr lang="ko-KR" altLang="en-US" dirty="0" smtClean="0"/>
              <a:t>대안은 무엇인가</a:t>
            </a:r>
            <a:r>
              <a:rPr lang="en-US" altLang="ko-KR" dirty="0" smtClean="0"/>
              <a:t>?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97" y="1952182"/>
            <a:ext cx="8229600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제목 2"/>
          <p:cNvSpPr>
            <a:spLocks noGrp="1"/>
          </p:cNvSpPr>
          <p:nvPr>
            <p:ph type="title"/>
          </p:nvPr>
        </p:nvSpPr>
        <p:spPr>
          <a:xfrm>
            <a:off x="2339752" y="2060848"/>
            <a:ext cx="4896544" cy="432048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한류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남한방송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드라마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음악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접촉경험</a:t>
            </a:r>
            <a:endParaRPr lang="ko-KR" altLang="en-US" sz="2000" dirty="0"/>
          </a:p>
        </p:txBody>
      </p:sp>
      <p:sp>
        <p:nvSpPr>
          <p:cNvPr id="6" name="제목 2"/>
          <p:cNvSpPr txBox="1">
            <a:spLocks/>
          </p:cNvSpPr>
          <p:nvPr/>
        </p:nvSpPr>
        <p:spPr>
          <a:xfrm>
            <a:off x="611560" y="0"/>
            <a:ext cx="8136904" cy="98072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ko-KR" altLang="en-US" sz="2800" dirty="0" smtClean="0"/>
              <a:t>시장</a:t>
            </a:r>
            <a:r>
              <a:rPr lang="en-US" altLang="ko-KR" sz="2800" dirty="0" smtClean="0"/>
              <a:t>,‘</a:t>
            </a:r>
            <a:r>
              <a:rPr lang="ko-KR" altLang="en-US" sz="2800" dirty="0" smtClean="0"/>
              <a:t>한류</a:t>
            </a:r>
            <a:r>
              <a:rPr lang="en-US" altLang="ko-KR" sz="2800" dirty="0" smtClean="0"/>
              <a:t>’ </a:t>
            </a:r>
            <a:r>
              <a:rPr lang="ko-KR" altLang="en-US" sz="2800" dirty="0" smtClean="0"/>
              <a:t>유입과 의식변화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2362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ko-KR" altLang="en-US" sz="2800" dirty="0" smtClean="0"/>
              <a:t>통일의 </a:t>
            </a:r>
            <a:r>
              <a:rPr lang="en-US" altLang="ko-KR" sz="2800" dirty="0" smtClean="0"/>
              <a:t>4</a:t>
            </a:r>
            <a:r>
              <a:rPr lang="ko-KR" altLang="en-US" sz="2800" dirty="0" smtClean="0"/>
              <a:t>대 조건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468052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ko-KR" altLang="en-US" dirty="0"/>
              <a:t>엔진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FF0000"/>
                </a:solidFill>
              </a:rPr>
              <a:t>통합제도</a:t>
            </a:r>
            <a:r>
              <a:rPr lang="en-US" altLang="ko-KR" dirty="0"/>
              <a:t> </a:t>
            </a:r>
          </a:p>
          <a:p>
            <a:pPr lvl="1">
              <a:defRPr/>
            </a:pPr>
            <a:r>
              <a:rPr lang="ko-KR" altLang="en-US" dirty="0"/>
              <a:t>통합메커니즘 </a:t>
            </a:r>
            <a:r>
              <a:rPr lang="en-US" altLang="ko-KR" dirty="0" smtClean="0"/>
              <a:t>– </a:t>
            </a:r>
            <a:r>
              <a:rPr lang="ko-KR" altLang="en-US" dirty="0"/>
              <a:t>정전협정을 </a:t>
            </a:r>
            <a:r>
              <a:rPr lang="ko-KR" altLang="en-US" dirty="0" smtClean="0">
                <a:solidFill>
                  <a:srgbClr val="FF0000"/>
                </a:solidFill>
              </a:rPr>
              <a:t>평화협정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393192" lvl="1" indent="0">
              <a:buNone/>
              <a:defRPr/>
            </a:pP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  </a:t>
            </a:r>
            <a:r>
              <a:rPr lang="ko-KR" altLang="en-US" dirty="0" smtClean="0"/>
              <a:t>으로 </a:t>
            </a:r>
            <a:r>
              <a:rPr lang="ko-KR" altLang="en-US" dirty="0"/>
              <a:t>전환</a:t>
            </a:r>
            <a:endParaRPr lang="en-US" altLang="ko-KR" dirty="0"/>
          </a:p>
          <a:p>
            <a:pPr lvl="1">
              <a:defRPr/>
            </a:pPr>
            <a:r>
              <a:rPr lang="ko-KR" altLang="en-US" dirty="0" smtClean="0"/>
              <a:t>개성공단</a:t>
            </a:r>
            <a:r>
              <a:rPr lang="en-US" altLang="ko-KR" dirty="0"/>
              <a:t>, </a:t>
            </a:r>
            <a:r>
              <a:rPr lang="en-US" altLang="ko-KR" dirty="0" smtClean="0"/>
              <a:t>DMZ</a:t>
            </a:r>
            <a:r>
              <a:rPr lang="ko-KR" altLang="en-US" dirty="0" smtClean="0"/>
              <a:t>평화생태공원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err="1" smtClean="0"/>
              <a:t>북한인적역량강화</a:t>
            </a:r>
            <a:r>
              <a:rPr lang="en-US" altLang="ko-KR" dirty="0" smtClean="0"/>
              <a:t>-</a:t>
            </a:r>
            <a:r>
              <a:rPr lang="ko-KR" altLang="en-US" dirty="0" smtClean="0"/>
              <a:t>보건의료</a:t>
            </a:r>
            <a:r>
              <a:rPr lang="en-US" altLang="ko-KR" dirty="0" smtClean="0"/>
              <a:t>,</a:t>
            </a:r>
            <a:r>
              <a:rPr lang="ko-KR" altLang="en-US" dirty="0" smtClean="0"/>
              <a:t>교육지원</a:t>
            </a:r>
            <a:endParaRPr lang="en-US" altLang="ko-KR" dirty="0"/>
          </a:p>
          <a:p>
            <a:pPr>
              <a:defRPr/>
            </a:pPr>
            <a:endParaRPr lang="en-US" altLang="ko-KR" dirty="0"/>
          </a:p>
          <a:p>
            <a:pPr>
              <a:defRPr/>
            </a:pPr>
            <a:r>
              <a:rPr lang="ko-KR" altLang="en-US" dirty="0"/>
              <a:t>기사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FF0000"/>
                </a:solidFill>
              </a:rPr>
              <a:t>통일리더십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ko-KR" altLang="en-US" dirty="0"/>
              <a:t>통일리더십 필요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교육</a:t>
            </a:r>
            <a:r>
              <a:rPr lang="en-US" altLang="ko-KR" dirty="0"/>
              <a:t>, </a:t>
            </a:r>
            <a:r>
              <a:rPr lang="ko-KR" altLang="en-US" dirty="0"/>
              <a:t>미래세대 준비</a:t>
            </a:r>
          </a:p>
          <a:p>
            <a:pPr lvl="1">
              <a:defRPr/>
            </a:pPr>
            <a:endParaRPr lang="en-US" altLang="ko-KR" dirty="0"/>
          </a:p>
          <a:p>
            <a:pPr>
              <a:defRPr/>
            </a:pPr>
            <a:r>
              <a:rPr lang="ko-KR" altLang="en-US" dirty="0"/>
              <a:t>도로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FF0000"/>
                </a:solidFill>
              </a:rPr>
              <a:t>통일외교</a:t>
            </a:r>
            <a:endParaRPr lang="en-US" altLang="ko-KR" dirty="0">
              <a:solidFill>
                <a:srgbClr val="FF0000"/>
              </a:solidFill>
            </a:endParaRPr>
          </a:p>
          <a:p>
            <a:pPr lvl="1"/>
            <a:r>
              <a:rPr lang="ko-KR" altLang="en-US" dirty="0" smtClean="0"/>
              <a:t>주변국의 </a:t>
            </a:r>
            <a:r>
              <a:rPr lang="ko-KR" altLang="en-US" dirty="0"/>
              <a:t>동의를 끌어낼 수 있는가</a:t>
            </a:r>
            <a:r>
              <a:rPr lang="en-US" altLang="ko-KR" dirty="0" smtClean="0"/>
              <a:t>?</a:t>
            </a:r>
            <a:r>
              <a:rPr lang="en-US" altLang="ko-KR" dirty="0"/>
              <a:t> (</a:t>
            </a:r>
            <a:r>
              <a:rPr lang="ko-KR" altLang="en-US" dirty="0"/>
              <a:t>구심력 강화</a:t>
            </a:r>
            <a:r>
              <a:rPr lang="en-US" altLang="ko-KR" dirty="0"/>
              <a:t>, </a:t>
            </a:r>
            <a:r>
              <a:rPr lang="ko-KR" altLang="en-US" dirty="0"/>
              <a:t>원심력 약화</a:t>
            </a:r>
            <a:r>
              <a:rPr lang="en-US" altLang="ko-KR" dirty="0" smtClean="0"/>
              <a:t>)</a:t>
            </a:r>
          </a:p>
          <a:p>
            <a:pPr lvl="1"/>
            <a:endParaRPr lang="en-US" altLang="ko-KR" dirty="0"/>
          </a:p>
          <a:p>
            <a:pPr>
              <a:defRPr/>
            </a:pPr>
            <a:r>
              <a:rPr lang="ko-KR" altLang="en-US" dirty="0" smtClean="0"/>
              <a:t>연료</a:t>
            </a:r>
            <a:r>
              <a:rPr lang="en-US" altLang="ko-KR" dirty="0" smtClean="0"/>
              <a:t>: </a:t>
            </a:r>
            <a:r>
              <a:rPr lang="ko-KR" altLang="en-US" dirty="0" smtClean="0">
                <a:solidFill>
                  <a:srgbClr val="FF0000"/>
                </a:solidFill>
              </a:rPr>
              <a:t>통일의식</a:t>
            </a:r>
            <a:r>
              <a:rPr lang="en-US" altLang="ko-KR" dirty="0" smtClean="0">
                <a:solidFill>
                  <a:srgbClr val="FF0000"/>
                </a:solidFill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</a:rPr>
              <a:t>통일에너</a:t>
            </a:r>
            <a:r>
              <a:rPr lang="ko-KR" altLang="en-US" dirty="0">
                <a:solidFill>
                  <a:srgbClr val="FF0000"/>
                </a:solidFill>
              </a:rPr>
              <a:t>지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ko-KR" altLang="en-US" dirty="0" smtClean="0">
                <a:solidFill>
                  <a:srgbClr val="7030A0"/>
                </a:solidFill>
              </a:rPr>
              <a:t>비전</a:t>
            </a:r>
            <a:r>
              <a:rPr lang="en-US" altLang="ko-KR" dirty="0">
                <a:solidFill>
                  <a:srgbClr val="7030A0"/>
                </a:solidFill>
              </a:rPr>
              <a:t>, </a:t>
            </a:r>
            <a:r>
              <a:rPr lang="ko-KR" altLang="en-US" dirty="0">
                <a:solidFill>
                  <a:srgbClr val="7030A0"/>
                </a:solidFill>
              </a:rPr>
              <a:t>의지 </a:t>
            </a:r>
            <a:r>
              <a:rPr lang="en-US" altLang="ko-KR" dirty="0">
                <a:solidFill>
                  <a:srgbClr val="7030A0"/>
                </a:solidFill>
              </a:rPr>
              <a:t>– </a:t>
            </a:r>
            <a:r>
              <a:rPr lang="ko-KR" altLang="en-US" dirty="0" smtClean="0">
                <a:solidFill>
                  <a:srgbClr val="7030A0"/>
                </a:solidFill>
              </a:rPr>
              <a:t>북한주민 민심잡기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>
                <a:solidFill>
                  <a:srgbClr val="7030A0"/>
                </a:solidFill>
              </a:rPr>
              <a:t>북한당국의 동의는</a:t>
            </a:r>
            <a:r>
              <a:rPr lang="en-US" altLang="ko-KR" dirty="0" smtClean="0">
                <a:solidFill>
                  <a:srgbClr val="7030A0"/>
                </a:solidFill>
              </a:rPr>
              <a:t>?</a:t>
            </a:r>
            <a:endParaRPr lang="en-US" altLang="ko-KR" dirty="0">
              <a:solidFill>
                <a:srgbClr val="7030A0"/>
              </a:solidFill>
            </a:endParaRPr>
          </a:p>
          <a:p>
            <a:pPr eaLnBrk="1" hangingPunct="1">
              <a:defRPr/>
            </a:pPr>
            <a:endParaRPr lang="en-US" altLang="ko-KR" dirty="0">
              <a:solidFill>
                <a:srgbClr val="7030A0"/>
              </a:solidFill>
            </a:endParaRPr>
          </a:p>
        </p:txBody>
      </p:sp>
      <p:pic>
        <p:nvPicPr>
          <p:cNvPr id="4" name="내용 개체 틀 3" descr="로고_밑바탕없애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47854" cy="54868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75" y="404664"/>
            <a:ext cx="3600400" cy="25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658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416219"/>
              </p:ext>
            </p:extLst>
          </p:nvPr>
        </p:nvGraphicFramePr>
        <p:xfrm>
          <a:off x="457200" y="1628800"/>
          <a:ext cx="82296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386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o-KR" altLang="en-US" dirty="0" smtClean="0"/>
              <a:t>남북한 주민의 주변국 인식</a:t>
            </a:r>
            <a:r>
              <a:rPr lang="en-US" altLang="ko-KR" dirty="0" smtClean="0"/>
              <a:t>: </a:t>
            </a:r>
            <a:br>
              <a:rPr lang="en-US" altLang="ko-KR" dirty="0" smtClean="0"/>
            </a:br>
            <a:r>
              <a:rPr lang="en-US" altLang="ko-KR" dirty="0"/>
              <a:t> </a:t>
            </a:r>
            <a:r>
              <a:rPr lang="en-US" altLang="ko-KR" dirty="0" smtClean="0"/>
              <a:t>          </a:t>
            </a:r>
            <a:r>
              <a:rPr lang="ko-KR" altLang="en-US" sz="3600" dirty="0" smtClean="0"/>
              <a:t>가장 가까운 나라는</a:t>
            </a:r>
            <a:r>
              <a:rPr lang="en-US" altLang="ko-KR" sz="3600" dirty="0" smtClean="0"/>
              <a:t>? 2017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9079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방식</a:t>
            </a:r>
            <a:r>
              <a:rPr lang="en-US" altLang="ko-KR" dirty="0"/>
              <a:t>:</a:t>
            </a:r>
          </a:p>
          <a:p>
            <a:pPr lvl="1"/>
            <a:r>
              <a:rPr lang="ko-KR" altLang="en-US" dirty="0"/>
              <a:t>민족공동체통일방안 </a:t>
            </a:r>
            <a:r>
              <a:rPr lang="en-US" altLang="ko-KR" dirty="0"/>
              <a:t>(</a:t>
            </a:r>
            <a:r>
              <a:rPr lang="ko-KR" altLang="en-US" dirty="0" err="1"/>
              <a:t>연합제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고려민주연방공화국 창립방안</a:t>
            </a:r>
            <a:r>
              <a:rPr lang="en-US" altLang="ko-KR" dirty="0"/>
              <a:t>(</a:t>
            </a:r>
            <a:r>
              <a:rPr lang="ko-KR" altLang="en-US" dirty="0"/>
              <a:t>연방제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ko-KR" altLang="en-US" dirty="0">
                <a:sym typeface="Wingdings" panose="05000000000000000000" pitchFamily="2" charset="2"/>
              </a:rPr>
              <a:t>낮은 단계 연방제</a:t>
            </a:r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국호</a:t>
            </a:r>
            <a:r>
              <a:rPr lang="en-US" altLang="ko-KR" dirty="0" smtClean="0"/>
              <a:t>: </a:t>
            </a:r>
            <a:r>
              <a:rPr lang="ko-KR" altLang="en-US" dirty="0"/>
              <a:t>한국</a:t>
            </a:r>
            <a:r>
              <a:rPr lang="en-US" altLang="ko-KR" dirty="0"/>
              <a:t>, </a:t>
            </a:r>
            <a:r>
              <a:rPr lang="ko-KR" altLang="en-US" dirty="0"/>
              <a:t>조선</a:t>
            </a:r>
            <a:r>
              <a:rPr lang="en-US" altLang="ko-KR" dirty="0"/>
              <a:t>, </a:t>
            </a:r>
            <a:r>
              <a:rPr lang="ko-KR" altLang="en-US" dirty="0"/>
              <a:t>고려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통일 방식과 국호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2" y="2924944"/>
            <a:ext cx="81724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9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시장개혁의 좌절 </a:t>
            </a:r>
            <a:r>
              <a:rPr lang="en-US" altLang="ko-KR" dirty="0"/>
              <a:t>-&gt; </a:t>
            </a:r>
            <a:r>
              <a:rPr lang="ko-KR" altLang="en-US" dirty="0"/>
              <a:t>핵무기 개발 </a:t>
            </a:r>
            <a:r>
              <a:rPr lang="en-US" altLang="ko-KR" dirty="0"/>
              <a:t>15</a:t>
            </a:r>
            <a:r>
              <a:rPr lang="ko-KR" altLang="en-US" dirty="0" smtClean="0"/>
              <a:t>년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김정은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경제개발 시급</a:t>
            </a:r>
            <a:endParaRPr lang="en-US" altLang="ko-KR" dirty="0" smtClean="0"/>
          </a:p>
          <a:p>
            <a:r>
              <a:rPr lang="ko-KR" altLang="en-US" dirty="0" smtClean="0"/>
              <a:t>북한의 시간개념</a:t>
            </a:r>
            <a:endParaRPr lang="en-US" altLang="ko-KR" dirty="0" smtClean="0"/>
          </a:p>
          <a:p>
            <a:r>
              <a:rPr lang="en-US" altLang="ko-KR" dirty="0" smtClean="0"/>
              <a:t>35</a:t>
            </a:r>
            <a:r>
              <a:rPr lang="ko-KR" altLang="en-US" dirty="0"/>
              <a:t>세 </a:t>
            </a:r>
            <a:r>
              <a:rPr lang="ko-KR" altLang="en-US" dirty="0" smtClean="0"/>
              <a:t>김정은</a:t>
            </a:r>
            <a:endParaRPr lang="en-US" altLang="ko-KR" dirty="0" smtClean="0"/>
          </a:p>
          <a:p>
            <a:r>
              <a:rPr lang="ko-KR" altLang="en-US" dirty="0" smtClean="0"/>
              <a:t>해외경</a:t>
            </a:r>
            <a:r>
              <a:rPr lang="ko-KR" altLang="en-US" dirty="0"/>
              <a:t>험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시간개념과 김정은 변수</a:t>
            </a:r>
            <a:endParaRPr lang="ko-KR" altLang="en-US" dirty="0"/>
          </a:p>
        </p:txBody>
      </p:sp>
      <p:pic>
        <p:nvPicPr>
          <p:cNvPr id="8" name="내용 개체 틀 3" descr="https://t1.daumcdn.net/news/201804/02/yonhap/20180402083245195qcnc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56992"/>
            <a:ext cx="5760640" cy="3212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5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/>
          <a:lstStyle/>
          <a:p>
            <a:r>
              <a:rPr lang="en-US" altLang="ko-KR" dirty="0"/>
              <a:t>“</a:t>
            </a:r>
            <a:r>
              <a:rPr lang="ko-KR" altLang="en-US" dirty="0"/>
              <a:t>자기 땅에 발을 붙이고 눈은 세계를 보라</a:t>
            </a:r>
            <a:r>
              <a:rPr lang="en-US" altLang="ko-KR" dirty="0"/>
              <a:t>” </a:t>
            </a:r>
            <a:r>
              <a:rPr lang="ko-KR" altLang="en-US" dirty="0" err="1"/>
              <a:t>북한식</a:t>
            </a:r>
            <a:r>
              <a:rPr lang="ko-KR" altLang="en-US" dirty="0"/>
              <a:t> 국제화 담론 </a:t>
            </a:r>
            <a:r>
              <a:rPr lang="en-US" altLang="ko-KR" dirty="0"/>
              <a:t>(2009</a:t>
            </a:r>
            <a:r>
              <a:rPr lang="ko-KR" altLang="en-US" dirty="0"/>
              <a:t>년 </a:t>
            </a:r>
            <a:r>
              <a:rPr lang="en-US" altLang="ko-KR" dirty="0"/>
              <a:t>12</a:t>
            </a:r>
            <a:r>
              <a:rPr lang="ko-KR" altLang="en-US" dirty="0"/>
              <a:t>월 김정일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상류층</a:t>
            </a:r>
            <a:r>
              <a:rPr lang="en-US" altLang="ko-KR" dirty="0"/>
              <a:t>-&gt;</a:t>
            </a:r>
            <a:r>
              <a:rPr lang="ko-KR" altLang="en-US" dirty="0"/>
              <a:t>지식협력사업</a:t>
            </a:r>
            <a:endParaRPr lang="en-US" altLang="ko-KR" dirty="0"/>
          </a:p>
          <a:p>
            <a:pPr lvl="1"/>
            <a:r>
              <a:rPr lang="ko-KR" altLang="en-US" dirty="0"/>
              <a:t>중산층</a:t>
            </a:r>
            <a:r>
              <a:rPr lang="en-US" altLang="ko-KR" dirty="0"/>
              <a:t>-&gt;</a:t>
            </a:r>
            <a:r>
              <a:rPr lang="ko-KR" altLang="en-US" dirty="0"/>
              <a:t>생필품공급</a:t>
            </a:r>
            <a:endParaRPr lang="en-US" altLang="ko-KR" dirty="0"/>
          </a:p>
          <a:p>
            <a:pPr lvl="1"/>
            <a:r>
              <a:rPr lang="ko-KR" altLang="en-US" dirty="0"/>
              <a:t>빈민층</a:t>
            </a:r>
            <a:r>
              <a:rPr lang="en-US" altLang="ko-KR" dirty="0"/>
              <a:t>-&gt;</a:t>
            </a:r>
            <a:r>
              <a:rPr lang="ko-KR" altLang="en-US" dirty="0" smtClean="0"/>
              <a:t>식량지원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평화의 복합적 사유와 전략</a:t>
            </a:r>
            <a:endParaRPr lang="en-US" altLang="ko-KR" dirty="0" smtClean="0"/>
          </a:p>
          <a:p>
            <a:pPr lvl="1"/>
            <a:r>
              <a:rPr lang="ko-KR" altLang="en-US" dirty="0"/>
              <a:t>평화유지</a:t>
            </a:r>
            <a:r>
              <a:rPr lang="en-US" altLang="ko-KR" dirty="0"/>
              <a:t>(Peace-</a:t>
            </a:r>
            <a:r>
              <a:rPr lang="en-US" altLang="ko-KR" dirty="0">
                <a:solidFill>
                  <a:srgbClr val="FF0000"/>
                </a:solidFill>
              </a:rPr>
              <a:t>keeping</a:t>
            </a:r>
            <a:r>
              <a:rPr lang="en-US" altLang="ko-KR" dirty="0"/>
              <a:t>)</a:t>
            </a:r>
            <a:endParaRPr lang="ko-KR" altLang="en-US" dirty="0"/>
          </a:p>
          <a:p>
            <a:pPr lvl="1"/>
            <a:r>
              <a:rPr lang="ko-KR" altLang="en-US" dirty="0"/>
              <a:t>평화조성</a:t>
            </a:r>
            <a:r>
              <a:rPr lang="en-US" altLang="ko-KR" dirty="0"/>
              <a:t>(Peace-</a:t>
            </a:r>
            <a:r>
              <a:rPr lang="en-US" altLang="ko-KR" dirty="0">
                <a:solidFill>
                  <a:srgbClr val="FF0000"/>
                </a:solidFill>
              </a:rPr>
              <a:t>making</a:t>
            </a:r>
            <a:r>
              <a:rPr lang="en-US" altLang="ko-KR" dirty="0"/>
              <a:t>)</a:t>
            </a:r>
            <a:endParaRPr lang="ko-KR" altLang="en-US" dirty="0"/>
          </a:p>
          <a:p>
            <a:pPr lvl="1"/>
            <a:r>
              <a:rPr lang="ko-KR" altLang="en-US" dirty="0"/>
              <a:t>평화구축</a:t>
            </a:r>
            <a:r>
              <a:rPr lang="en-US" altLang="ko-KR" dirty="0"/>
              <a:t>(Peace-</a:t>
            </a:r>
            <a:r>
              <a:rPr lang="en-US" altLang="ko-KR" dirty="0">
                <a:solidFill>
                  <a:srgbClr val="FF0000"/>
                </a:solidFill>
              </a:rPr>
              <a:t>building</a:t>
            </a:r>
            <a:r>
              <a:rPr lang="en-US" altLang="ko-KR" dirty="0"/>
              <a:t>)</a:t>
            </a:r>
            <a:endParaRPr lang="ko-KR" altLang="en-US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‘</a:t>
            </a:r>
            <a:r>
              <a:rPr lang="ko-KR" altLang="en-US" dirty="0" smtClean="0"/>
              <a:t>북한국제화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와 평화전략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445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1988</a:t>
            </a:r>
            <a:r>
              <a:rPr lang="ko-KR" altLang="en-US" sz="3200" dirty="0" smtClean="0"/>
              <a:t>년 서울올림픽과 </a:t>
            </a:r>
            <a:r>
              <a:rPr lang="en-US" altLang="ko-KR" sz="3200" dirty="0" smtClean="0"/>
              <a:t>2018</a:t>
            </a:r>
            <a:r>
              <a:rPr lang="ko-KR" altLang="en-US" sz="3200" dirty="0" smtClean="0"/>
              <a:t>년 평창올림픽</a:t>
            </a:r>
            <a:endParaRPr lang="ko-KR" alt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5652374" cy="280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blogfiles.pstatic.net/20160105_130/astep106_1451960480020yXTf5_JPEG/%C0%C0%B4%E4%C7%CF%B6%F31988_88%BF%C3%B8%B2%C7%C8%C4%C9%C0%CC%BD%BA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" y="764704"/>
            <a:ext cx="604816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7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5" cy="1143000"/>
          </a:xfrm>
        </p:spPr>
        <p:txBody>
          <a:bodyPr/>
          <a:lstStyle/>
          <a:p>
            <a:r>
              <a:rPr lang="ko-KR" altLang="en-US" dirty="0" smtClean="0"/>
              <a:t>남북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북미 정상회담 약속</a:t>
            </a:r>
            <a:endParaRPr lang="ko-KR" altLang="en-US" dirty="0"/>
          </a:p>
        </p:txBody>
      </p:sp>
      <p:pic>
        <p:nvPicPr>
          <p:cNvPr id="6" name="그림 5" descr="트럼프 대통령에게 방북 성과 설명하는 정의용 실장 (서울=연합뉴스) 청와대 정의용 국가안보실장이 8일(현지시간) 오후 미국 워싱턴 백악관 오벌오피스에서 도널드 트럼프 미국 대통령을 만나 방북 성과에 대해 설명하고 있다. 이 자리에는 제임스 매티스 국방장관, 허버트 맥매스터 국가안보보좌관, 지나 하스펠 중앙정보국(CIA) 부국장 등이 참석했다. 2018.3.9 [청와대 제공=연합뉴스] scoop@yna.co.k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6336704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내용 개체 틀 7" descr="http://www.mediaus.co.kr/news/photo/201803/118236_153193_12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929" y="3861048"/>
            <a:ext cx="5035071" cy="2856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8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 descr="https://t1.daumcdn.net/news/201803/28/segye/20180328184941880gk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7" y="260648"/>
            <a:ext cx="3930139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내용 개체 틀 4" descr="북한은 김정은 위원장이 시진핑 주석과의 회담에서 북중 친선관계 발전과 한반도 정세관리 문제 등 중요한 사안에 대해 깊이 있는 의견을 나눴다고 공식 발표했다. ⓒ중국 신화망 화면 캡처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43" y="0"/>
            <a:ext cx="5554957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thenewspro.org/wp-content/uploads/2018/03/photo_2018-03-31_00-35-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300" y="3789040"/>
            <a:ext cx="4223742" cy="27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 descr="https://thenewspro.org/wp-content/uploads/2018/03/photo_2018-03-31_00-35-3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4" y="3458162"/>
            <a:ext cx="5731510" cy="3226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5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2018</a:t>
            </a:r>
            <a:r>
              <a:rPr lang="ko-KR" altLang="en-US" dirty="0" smtClean="0"/>
              <a:t>남북정상회담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판문점선언</a:t>
            </a:r>
            <a:endParaRPr lang="ko-KR" altLang="en-US" dirty="0"/>
          </a:p>
        </p:txBody>
      </p:sp>
      <p:pic>
        <p:nvPicPr>
          <p:cNvPr id="7" name="내용 개체 틀 6" descr="333015_230939_543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38858"/>
            <a:ext cx="5292588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https://img1.daumcdn.net/thumb/R658x0.q70/?fname=https://t1.daumcdn.net/news/201804/27/Edaily/20180427095959263tbl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79267"/>
            <a:ext cx="4932040" cy="29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남북정상 담소 문재인 대통령과 김정은 북한 국무위원장이 '도보다리'에서 담소를 나누고 있다. [연합뉴스TV 제공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278" y="4040492"/>
            <a:ext cx="4762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54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북한의 대화제의</a:t>
            </a:r>
            <a:r>
              <a:rPr lang="en-US" altLang="ko-KR" dirty="0"/>
              <a:t>, </a:t>
            </a:r>
            <a:r>
              <a:rPr lang="ko-KR" altLang="en-US" dirty="0" smtClean="0"/>
              <a:t>제재와 </a:t>
            </a:r>
            <a:r>
              <a:rPr lang="ko-KR" altLang="en-US" dirty="0"/>
              <a:t>군사적 압박의 성과인가</a:t>
            </a:r>
            <a:r>
              <a:rPr lang="en-US" altLang="ko-KR" dirty="0" smtClean="0"/>
              <a:t>?</a:t>
            </a:r>
          </a:p>
          <a:p>
            <a:pPr marL="109728" indent="0" algn="ctr">
              <a:buNone/>
            </a:pPr>
            <a:endParaRPr lang="en-US" altLang="ko-KR" dirty="0" smtClean="0"/>
          </a:p>
          <a:p>
            <a:pPr marL="109728" indent="0" algn="ctr">
              <a:buNone/>
            </a:pPr>
            <a:r>
              <a:rPr lang="ko-KR" altLang="en-US" dirty="0" smtClean="0">
                <a:solidFill>
                  <a:srgbClr val="FF0000"/>
                </a:solidFill>
              </a:rPr>
              <a:t>유엔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r>
              <a:rPr lang="ko-KR" altLang="en-US" dirty="0" smtClean="0">
                <a:solidFill>
                  <a:srgbClr val="FF0000"/>
                </a:solidFill>
              </a:rPr>
              <a:t>미국의 제재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r>
              <a:rPr lang="ko-KR" altLang="en-US" dirty="0" smtClean="0">
                <a:solidFill>
                  <a:srgbClr val="FF0000"/>
                </a:solidFill>
              </a:rPr>
              <a:t>압박 정책 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r>
              <a:rPr lang="en-US" altLang="ko-KR" dirty="0" smtClean="0"/>
              <a:t>vs. </a:t>
            </a:r>
          </a:p>
          <a:p>
            <a:pPr marL="109728" indent="0" algn="ctr">
              <a:buNone/>
            </a:pPr>
            <a:r>
              <a:rPr lang="ko-KR" altLang="en-US" dirty="0" smtClean="0">
                <a:solidFill>
                  <a:srgbClr val="FF0000"/>
                </a:solidFill>
              </a:rPr>
              <a:t>북한 핵무기 자신감</a:t>
            </a:r>
            <a:r>
              <a:rPr lang="en-US" altLang="ko-KR" dirty="0" smtClean="0">
                <a:solidFill>
                  <a:srgbClr val="FF0000"/>
                </a:solidFill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</a:rPr>
              <a:t>경제발전전략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r>
              <a:rPr lang="en-US" altLang="ko-KR" dirty="0" smtClean="0"/>
              <a:t>vs.</a:t>
            </a:r>
          </a:p>
          <a:p>
            <a:pPr marL="109728" indent="0" algn="ctr">
              <a:buNone/>
            </a:pPr>
            <a:r>
              <a:rPr lang="ko-KR" altLang="en-US" dirty="0" smtClean="0">
                <a:solidFill>
                  <a:srgbClr val="0070C0"/>
                </a:solidFill>
              </a:rPr>
              <a:t>문재인정부의 중재외교</a:t>
            </a:r>
            <a:endParaRPr lang="en-US" altLang="ko-KR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제재와 압박의 성과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48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2016.5 36</a:t>
            </a:r>
            <a:r>
              <a:rPr lang="ko-KR" altLang="en-US" dirty="0" smtClean="0"/>
              <a:t>년만의 대회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북한의 집념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“</a:t>
            </a:r>
            <a:r>
              <a:rPr lang="ko-KR" altLang="en-US" dirty="0" smtClean="0"/>
              <a:t>수령님께서는</a:t>
            </a:r>
            <a:r>
              <a:rPr lang="en-US" altLang="ko-KR" dirty="0" smtClean="0"/>
              <a:t>….</a:t>
            </a:r>
            <a:r>
              <a:rPr lang="ko-KR" altLang="en-US" dirty="0" smtClean="0"/>
              <a:t>인민생활을 한</a:t>
            </a:r>
            <a:r>
              <a:rPr lang="en-US" altLang="ko-KR" dirty="0" smtClean="0"/>
              <a:t> </a:t>
            </a:r>
            <a:r>
              <a:rPr lang="ko-KR" altLang="en-US" dirty="0" smtClean="0"/>
              <a:t>계단 더 높이고 당 제</a:t>
            </a:r>
            <a:r>
              <a:rPr lang="en-US" altLang="ko-KR" dirty="0" smtClean="0"/>
              <a:t>7</a:t>
            </a:r>
            <a:r>
              <a:rPr lang="ko-KR" altLang="en-US" dirty="0" err="1" smtClean="0"/>
              <a:t>차대회를</a:t>
            </a:r>
            <a:r>
              <a:rPr lang="ko-KR" altLang="en-US" dirty="0" smtClean="0"/>
              <a:t> 하여야 한다고 </a:t>
            </a:r>
            <a:r>
              <a:rPr lang="ko-KR" altLang="en-US" dirty="0" err="1" smtClean="0"/>
              <a:t>교시하시였습니다</a:t>
            </a:r>
            <a:r>
              <a:rPr lang="en-US" altLang="ko-KR" dirty="0" smtClean="0"/>
              <a:t>”(1984.2)</a:t>
            </a:r>
          </a:p>
          <a:p>
            <a:pPr lvl="1"/>
            <a:r>
              <a:rPr lang="en-US" altLang="ko-KR" dirty="0" smtClean="0"/>
              <a:t>5</a:t>
            </a:r>
            <a:r>
              <a:rPr lang="ko-KR" altLang="en-US" dirty="0" smtClean="0"/>
              <a:t>년마다 개최해야 하는 당대회 연기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2002.7.1</a:t>
            </a:r>
            <a:r>
              <a:rPr lang="ko-KR" altLang="en-US" dirty="0" smtClean="0"/>
              <a:t>개혁으로 경제발전 계획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중국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미국의 개입으로 좌절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핵무기 개발 천명</a:t>
            </a:r>
            <a:r>
              <a:rPr lang="en-US" altLang="ko-KR" dirty="0" smtClean="0"/>
              <a:t>(2002.10) -&gt; </a:t>
            </a:r>
            <a:r>
              <a:rPr lang="ko-KR" altLang="en-US" dirty="0" smtClean="0"/>
              <a:t>핵무기 확보 후 경제개발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2012</a:t>
            </a:r>
            <a:r>
              <a:rPr lang="ko-KR" altLang="en-US" dirty="0" smtClean="0"/>
              <a:t>년 김정은 집권으로 경제성장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미래과학자거리 등 </a:t>
            </a:r>
            <a:r>
              <a:rPr lang="en-US" altLang="ko-KR" dirty="0" smtClean="0"/>
              <a:t>-&gt; 2016</a:t>
            </a:r>
            <a:r>
              <a:rPr lang="ko-KR" altLang="en-US" dirty="0" smtClean="0"/>
              <a:t>년 </a:t>
            </a:r>
            <a:r>
              <a:rPr lang="ko-KR" altLang="en-US" dirty="0" smtClean="0">
                <a:solidFill>
                  <a:srgbClr val="FF0000"/>
                </a:solidFill>
              </a:rPr>
              <a:t>당대회</a:t>
            </a:r>
            <a:r>
              <a:rPr lang="ko-KR" altLang="en-US" dirty="0" smtClean="0"/>
              <a:t> </a:t>
            </a:r>
            <a:r>
              <a:rPr lang="en-US" altLang="ko-KR" dirty="0" smtClean="0"/>
              <a:t>-&gt; </a:t>
            </a:r>
            <a:r>
              <a:rPr lang="ko-KR" altLang="en-US" dirty="0" smtClean="0">
                <a:solidFill>
                  <a:srgbClr val="FF0000"/>
                </a:solidFill>
              </a:rPr>
              <a:t>국가경제발전</a:t>
            </a:r>
            <a:r>
              <a:rPr lang="en-US" altLang="ko-KR" dirty="0" smtClean="0">
                <a:solidFill>
                  <a:srgbClr val="FF0000"/>
                </a:solidFill>
              </a:rPr>
              <a:t>5</a:t>
            </a:r>
            <a:r>
              <a:rPr lang="ko-KR" altLang="en-US" dirty="0" err="1" smtClean="0">
                <a:solidFill>
                  <a:srgbClr val="FF0000"/>
                </a:solidFill>
              </a:rPr>
              <a:t>개년전략</a:t>
            </a:r>
            <a:r>
              <a:rPr lang="en-US" altLang="ko-KR" dirty="0" smtClean="0"/>
              <a:t>(2016.6) -&gt; </a:t>
            </a:r>
            <a:r>
              <a:rPr lang="ko-KR" altLang="en-US" dirty="0" smtClean="0">
                <a:solidFill>
                  <a:srgbClr val="FF0000"/>
                </a:solidFill>
              </a:rPr>
              <a:t>비핵화 </a:t>
            </a:r>
            <a:r>
              <a:rPr lang="en-US" altLang="ko-KR" dirty="0" smtClean="0">
                <a:solidFill>
                  <a:srgbClr val="FF0000"/>
                </a:solidFill>
              </a:rPr>
              <a:t>5</a:t>
            </a:r>
            <a:r>
              <a:rPr lang="ko-KR" altLang="en-US" dirty="0" smtClean="0">
                <a:solidFill>
                  <a:srgbClr val="FF0000"/>
                </a:solidFill>
              </a:rPr>
              <a:t>대조건 </a:t>
            </a:r>
            <a:r>
              <a:rPr lang="ko-KR" altLang="en-US" dirty="0" smtClean="0"/>
              <a:t>발표</a:t>
            </a:r>
            <a:r>
              <a:rPr lang="en-US" altLang="ko-KR" dirty="0" smtClean="0"/>
              <a:t>(2016.7)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7</a:t>
            </a:r>
            <a:r>
              <a:rPr lang="ko-KR" altLang="en-US" dirty="0" smtClean="0"/>
              <a:t>차 당대회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18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720080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7</a:t>
            </a:r>
            <a:r>
              <a:rPr lang="ko-KR" altLang="en-US" sz="2800" dirty="0" err="1" smtClean="0"/>
              <a:t>차당대회</a:t>
            </a:r>
            <a:r>
              <a:rPr lang="en-US" altLang="ko-KR" sz="2800" dirty="0" smtClean="0"/>
              <a:t>(2016.5) </a:t>
            </a:r>
            <a:r>
              <a:rPr lang="ko-KR" altLang="en-US" sz="2800" dirty="0" smtClean="0"/>
              <a:t>와 국가경제발전</a:t>
            </a:r>
            <a:r>
              <a:rPr lang="en-US" altLang="ko-KR" sz="2800" dirty="0" smtClean="0"/>
              <a:t>5</a:t>
            </a:r>
            <a:r>
              <a:rPr lang="ko-KR" altLang="en-US" sz="2800" dirty="0" err="1" smtClean="0"/>
              <a:t>개년전략</a:t>
            </a:r>
            <a:endParaRPr lang="ko-KR" altLang="en-US" sz="2800" dirty="0"/>
          </a:p>
        </p:txBody>
      </p:sp>
      <p:pic>
        <p:nvPicPr>
          <p:cNvPr id="5" name="_x163982792" descr="EMB000014780c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2457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완공된 평양 미래과학자거리의 모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22304"/>
            <a:ext cx="7566153" cy="28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1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1126</TotalTime>
  <Words>1095</Words>
  <Application>Microsoft Office PowerPoint</Application>
  <PresentationFormat>화면 슬라이드 쇼(4:3)</PresentationFormat>
  <Paragraphs>198</Paragraphs>
  <Slides>37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38" baseType="lpstr">
      <vt:lpstr>광장</vt:lpstr>
      <vt:lpstr>북한, 조선으로 다시 읽다</vt:lpstr>
      <vt:lpstr>평창올림픽과 김영남,김여정 방남</vt:lpstr>
      <vt:lpstr>남측특사단 로동당사 방문, 김정은면담</vt:lpstr>
      <vt:lpstr>남북, 북미 정상회담 약속</vt:lpstr>
      <vt:lpstr>PowerPoint 프레젠테이션</vt:lpstr>
      <vt:lpstr>2018남북정상회담, 판문점선언</vt:lpstr>
      <vt:lpstr>제재와 압박의 성과?</vt:lpstr>
      <vt:lpstr>제7차 당대회</vt:lpstr>
      <vt:lpstr>7차당대회(2016.5) 와 국가경제발전5개년전략</vt:lpstr>
      <vt:lpstr>핵무력 과시 2017년</vt:lpstr>
      <vt:lpstr>세번째 전쟁위기, 한반도발 평화프로세스 시작</vt:lpstr>
      <vt:lpstr>예정된 전쟁</vt:lpstr>
      <vt:lpstr>그러나..</vt:lpstr>
      <vt:lpstr>북한 붕괴?(2017)-북한주민의식</vt:lpstr>
      <vt:lpstr>북한, 조선으로 다시 읽기</vt:lpstr>
      <vt:lpstr>조선(북한)사회 기본구조</vt:lpstr>
      <vt:lpstr>1. 지역자립체제     한국전이 남긴 심리적 자폐 증후군</vt:lpstr>
      <vt:lpstr>평양직할시의 예</vt:lpstr>
      <vt:lpstr>북창군(예)</vt:lpstr>
      <vt:lpstr>종합시장(Market) 482개(2018.2)</vt:lpstr>
      <vt:lpstr>분절적 시장화</vt:lpstr>
      <vt:lpstr>정보화와 유동성 증대</vt:lpstr>
      <vt:lpstr>2. 계층구조      “계급에서 성분으로”</vt:lpstr>
      <vt:lpstr>구조화된 적대의식, 어떻게 화해할 것인가?</vt:lpstr>
      <vt:lpstr>상인계급 형성과 계층갈등</vt:lpstr>
      <vt:lpstr>3. 종교화한 주체사상</vt:lpstr>
      <vt:lpstr>주체사상의 종교성</vt:lpstr>
      <vt:lpstr>김일성-김정일주의연구실 (10만곳)</vt:lpstr>
      <vt:lpstr>주체사상에 대한 자부심</vt:lpstr>
      <vt:lpstr>김정일-김정은 지지도</vt:lpstr>
      <vt:lpstr>한류(남한방송/드라마/음악)접촉경험</vt:lpstr>
      <vt:lpstr>통일의 4대 조건</vt:lpstr>
      <vt:lpstr>남북한 주민의 주변국 인식:             가장 가까운 나라는? 2017</vt:lpstr>
      <vt:lpstr>통일 방식과 국호</vt:lpstr>
      <vt:lpstr>시간개념과 김정은 변수</vt:lpstr>
      <vt:lpstr>‘북한국제화’와 평화전략</vt:lpstr>
      <vt:lpstr>1988년 서울올림픽과 2018년 평창올림픽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ipus</dc:creator>
  <cp:lastModifiedBy>김병로</cp:lastModifiedBy>
  <cp:revision>280</cp:revision>
  <cp:lastPrinted>2018-04-11T10:11:53Z</cp:lastPrinted>
  <dcterms:created xsi:type="dcterms:W3CDTF">2012-03-21T01:45:10Z</dcterms:created>
  <dcterms:modified xsi:type="dcterms:W3CDTF">2018-04-28T06:25:28Z</dcterms:modified>
</cp:coreProperties>
</file>