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F2F9F-0771-4D88-87C3-68736214ABF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B359CED-65C9-49E1-8A1D-8F01A5F357C0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solidFill>
                <a:srgbClr val="FF0000"/>
              </a:solidFill>
            </a:rPr>
            <a:t>친척</a:t>
          </a:r>
          <a:r>
            <a:rPr lang="en-US" altLang="ko-KR" sz="3200" dirty="0" smtClean="0">
              <a:solidFill>
                <a:srgbClr val="FF0000"/>
              </a:solidFill>
            </a:rPr>
            <a:t>, </a:t>
          </a:r>
          <a:r>
            <a:rPr lang="ko-KR" altLang="en-US" sz="3200" dirty="0" err="1" smtClean="0">
              <a:solidFill>
                <a:srgbClr val="FF0000"/>
              </a:solidFill>
            </a:rPr>
            <a:t>가족의도움</a:t>
          </a:r>
          <a:r>
            <a:rPr lang="ko-KR" altLang="en-US" sz="3200" dirty="0" smtClean="0">
              <a:solidFill>
                <a:srgbClr val="FF0000"/>
              </a:solidFill>
            </a:rPr>
            <a:t> </a:t>
          </a:r>
          <a:endParaRPr lang="ko-KR" altLang="en-US" sz="1600" dirty="0">
            <a:solidFill>
              <a:srgbClr val="FF0000"/>
            </a:solidFill>
          </a:endParaRPr>
        </a:p>
      </dgm:t>
    </dgm:pt>
    <dgm:pt modelId="{75B582BF-052A-42AC-B4AF-119234952A82}" type="parTrans" cxnId="{2BA7B134-29D3-4200-BF20-E6040B9B8345}">
      <dgm:prSet/>
      <dgm:spPr/>
      <dgm:t>
        <a:bodyPr/>
        <a:lstStyle/>
        <a:p>
          <a:pPr latinLnBrk="1"/>
          <a:endParaRPr lang="ko-KR" altLang="en-US"/>
        </a:p>
      </dgm:t>
    </dgm:pt>
    <dgm:pt modelId="{0D48FCB7-430B-4DDA-91CA-2983094A49A8}" type="sibTrans" cxnId="{2BA7B134-29D3-4200-BF20-E6040B9B8345}">
      <dgm:prSet/>
      <dgm:spPr/>
      <dgm:t>
        <a:bodyPr/>
        <a:lstStyle/>
        <a:p>
          <a:pPr latinLnBrk="1"/>
          <a:endParaRPr lang="ko-KR" altLang="en-US"/>
        </a:p>
      </dgm:t>
    </dgm:pt>
    <dgm:pt modelId="{3766F44B-450A-422C-B48A-7673E7EA71E9}">
      <dgm:prSet phldrT="[텍스트]" custT="1"/>
      <dgm:spPr/>
      <dgm:t>
        <a:bodyPr/>
        <a:lstStyle/>
        <a:p>
          <a:pPr latinLnBrk="1"/>
          <a:r>
            <a:rPr lang="ko-KR" altLang="en-US" sz="3600" dirty="0" smtClean="0">
              <a:solidFill>
                <a:srgbClr val="FF0000"/>
              </a:solidFill>
            </a:rPr>
            <a:t>인신매매</a:t>
          </a:r>
          <a:endParaRPr lang="en-US" altLang="ko-KR" sz="3600" dirty="0" smtClean="0">
            <a:solidFill>
              <a:srgbClr val="FF0000"/>
            </a:solidFill>
          </a:endParaRPr>
        </a:p>
      </dgm:t>
    </dgm:pt>
    <dgm:pt modelId="{A927950C-6C03-4B61-8A1D-0F4ACCB64BF8}" type="parTrans" cxnId="{A08453C1-19DF-4B51-A66D-67EF0D27ED47}">
      <dgm:prSet/>
      <dgm:spPr/>
      <dgm:t>
        <a:bodyPr/>
        <a:lstStyle/>
        <a:p>
          <a:pPr latinLnBrk="1"/>
          <a:endParaRPr lang="ko-KR" altLang="en-US"/>
        </a:p>
      </dgm:t>
    </dgm:pt>
    <dgm:pt modelId="{2EFB110B-C9B1-46E3-A313-6C377BE8495E}" type="sibTrans" cxnId="{A08453C1-19DF-4B51-A66D-67EF0D27ED47}">
      <dgm:prSet/>
      <dgm:spPr/>
      <dgm:t>
        <a:bodyPr/>
        <a:lstStyle/>
        <a:p>
          <a:pPr latinLnBrk="1"/>
          <a:endParaRPr lang="ko-KR" altLang="en-US"/>
        </a:p>
      </dgm:t>
    </dgm:pt>
    <dgm:pt modelId="{37C50251-44C9-43D2-A815-72C33528E9E2}">
      <dgm:prSet custT="1"/>
      <dgm:spPr/>
      <dgm:t>
        <a:bodyPr/>
        <a:lstStyle/>
        <a:p>
          <a:pPr latinLnBrk="1"/>
          <a:r>
            <a:rPr lang="ko-KR" altLang="en-US" sz="40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종교의 도움</a:t>
          </a:r>
          <a:endParaRPr lang="ko-KR" altLang="en-US" sz="40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899349D8-2514-42AB-A2D1-881F35D93BB4}" type="parTrans" cxnId="{8A3A69A4-40A5-4D4A-8D93-01B5D25589E8}">
      <dgm:prSet/>
      <dgm:spPr/>
      <dgm:t>
        <a:bodyPr/>
        <a:lstStyle/>
        <a:p>
          <a:pPr latinLnBrk="1"/>
          <a:endParaRPr lang="ko-KR" altLang="en-US"/>
        </a:p>
      </dgm:t>
    </dgm:pt>
    <dgm:pt modelId="{DFF04331-732A-4195-AB7F-C94C61BB7BA2}" type="sibTrans" cxnId="{8A3A69A4-40A5-4D4A-8D93-01B5D25589E8}">
      <dgm:prSet/>
      <dgm:spPr/>
      <dgm:t>
        <a:bodyPr/>
        <a:lstStyle/>
        <a:p>
          <a:pPr latinLnBrk="1"/>
          <a:endParaRPr lang="ko-KR" altLang="en-US"/>
        </a:p>
      </dgm:t>
    </dgm:pt>
    <dgm:pt modelId="{7349F07B-F38B-48AD-97D5-D59D56066CA8}">
      <dgm:prSet custT="1"/>
      <dgm:spPr/>
      <dgm:t>
        <a:bodyPr/>
        <a:lstStyle/>
        <a:p>
          <a:pPr latinLnBrk="1"/>
          <a:r>
            <a:rPr lang="ko-KR" altLang="en-US" sz="3200" dirty="0" smtClean="0">
              <a:solidFill>
                <a:schemeClr val="bg2">
                  <a:lumMod val="75000"/>
                </a:schemeClr>
              </a:solidFill>
            </a:rPr>
            <a:t>인권 단체도움</a:t>
          </a:r>
          <a:endParaRPr lang="ko-KR" altLang="en-US" sz="3200" dirty="0">
            <a:solidFill>
              <a:schemeClr val="bg2">
                <a:lumMod val="75000"/>
              </a:schemeClr>
            </a:solidFill>
          </a:endParaRPr>
        </a:p>
      </dgm:t>
    </dgm:pt>
    <dgm:pt modelId="{77533AA4-1CBA-4E78-B24B-27E272F38906}" type="parTrans" cxnId="{832D6346-9C88-4DA8-AC82-EDCBE2381B8C}">
      <dgm:prSet/>
      <dgm:spPr/>
      <dgm:t>
        <a:bodyPr/>
        <a:lstStyle/>
        <a:p>
          <a:pPr latinLnBrk="1"/>
          <a:endParaRPr lang="ko-KR" altLang="en-US"/>
        </a:p>
      </dgm:t>
    </dgm:pt>
    <dgm:pt modelId="{EB17B5EC-58BA-4529-93AC-5D4F68CF18F8}" type="sibTrans" cxnId="{832D6346-9C88-4DA8-AC82-EDCBE2381B8C}">
      <dgm:prSet/>
      <dgm:spPr/>
      <dgm:t>
        <a:bodyPr/>
        <a:lstStyle/>
        <a:p>
          <a:pPr latinLnBrk="1"/>
          <a:endParaRPr lang="ko-KR" altLang="en-US"/>
        </a:p>
      </dgm:t>
    </dgm:pt>
    <dgm:pt modelId="{B9D3C5A1-8079-4A6C-93A4-7DBD04EEA4DC}" type="pres">
      <dgm:prSet presAssocID="{2DBF2F9F-0771-4D88-87C3-68736214AB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2BA364-BE94-4BEB-ABE8-9A947E8307CC}" type="pres">
      <dgm:prSet presAssocID="{4B359CED-65C9-49E1-8A1D-8F01A5F357C0}" presName="compNode" presStyleCnt="0"/>
      <dgm:spPr/>
    </dgm:pt>
    <dgm:pt modelId="{85E72705-C1A8-497D-A742-B368A363A83B}" type="pres">
      <dgm:prSet presAssocID="{4B359CED-65C9-49E1-8A1D-8F01A5F357C0}" presName="pictRect" presStyleLbl="node1" presStyleIdx="0" presStyleCnt="4" custScaleY="304331" custLinFactNeighborX="-890" custLinFactNeighborY="-1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D88A37-0032-424F-998A-17632AEEC0B1}" type="pres">
      <dgm:prSet presAssocID="{4B359CED-65C9-49E1-8A1D-8F01A5F357C0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CE21BC-B5FD-4E3A-A137-890B8187EE19}" type="pres">
      <dgm:prSet presAssocID="{0D48FCB7-430B-4DDA-91CA-2983094A49A8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5C35A476-1260-4718-B700-7614086D1D76}" type="pres">
      <dgm:prSet presAssocID="{37C50251-44C9-43D2-A815-72C33528E9E2}" presName="compNode" presStyleCnt="0"/>
      <dgm:spPr/>
    </dgm:pt>
    <dgm:pt modelId="{C63117E9-379F-4CA3-BBE3-D02F83960F50}" type="pres">
      <dgm:prSet presAssocID="{37C50251-44C9-43D2-A815-72C33528E9E2}" presName="pictRect" presStyleLbl="node1" presStyleIdx="1" presStyleCnt="4" custScaleY="304011" custLinFactNeighborX="3512" custLinFactNeighborY="50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FE45E26-E485-4919-BA50-66A600AB6249}" type="pres">
      <dgm:prSet presAssocID="{37C50251-44C9-43D2-A815-72C33528E9E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FCC134-9DEE-4824-B415-F490194C4647}" type="pres">
      <dgm:prSet presAssocID="{DFF04331-732A-4195-AB7F-C94C61BB7BA2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BF48C8F-AF58-4669-8E2A-935F11301B25}" type="pres">
      <dgm:prSet presAssocID="{7349F07B-F38B-48AD-97D5-D59D56066CA8}" presName="compNode" presStyleCnt="0"/>
      <dgm:spPr/>
    </dgm:pt>
    <dgm:pt modelId="{9D0844EB-61CB-4D5E-8925-E534F317349C}" type="pres">
      <dgm:prSet presAssocID="{7349F07B-F38B-48AD-97D5-D59D56066CA8}" presName="pictRect" presStyleLbl="node1" presStyleIdx="2" presStyleCnt="4" custScaleY="303939" custLinFactNeighborX="-3163" custLinFactNeighborY="-55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2CCCDB-5A2B-4407-8ABE-ECAE6F18510C}" type="pres">
      <dgm:prSet presAssocID="{7349F07B-F38B-48AD-97D5-D59D56066CA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0EDA4B-92A7-420F-828E-A5C5934F1D5B}" type="pres">
      <dgm:prSet presAssocID="{EB17B5EC-58BA-4529-93AC-5D4F68CF18F8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296AF6F-7E03-439B-87CB-93D091DF31CD}" type="pres">
      <dgm:prSet presAssocID="{3766F44B-450A-422C-B48A-7673E7EA71E9}" presName="compNode" presStyleCnt="0"/>
      <dgm:spPr/>
    </dgm:pt>
    <dgm:pt modelId="{1DC053FD-4F87-4516-BFEB-3924B4C66BA0}" type="pres">
      <dgm:prSet presAssocID="{3766F44B-450A-422C-B48A-7673E7EA71E9}" presName="pictRect" presStyleLbl="node1" presStyleIdx="3" presStyleCnt="4" custScaleY="304651" custLinFactNeighborX="-9937" custLinFactNeighborY="52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845036C-6834-4C00-9E80-1701CAD3C17E}" type="pres">
      <dgm:prSet presAssocID="{3766F44B-450A-422C-B48A-7673E7EA71E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E379B59-0CB4-468A-971D-CFB67B087051}" type="presOf" srcId="{0D48FCB7-430B-4DDA-91CA-2983094A49A8}" destId="{F8CE21BC-B5FD-4E3A-A137-890B8187EE19}" srcOrd="0" destOrd="0" presId="urn:microsoft.com/office/officeart/2005/8/layout/pList1"/>
    <dgm:cxn modelId="{4F4CC138-4EB6-40F4-B258-3E94AF6E99A1}" type="presOf" srcId="{7349F07B-F38B-48AD-97D5-D59D56066CA8}" destId="{542CCCDB-5A2B-4407-8ABE-ECAE6F18510C}" srcOrd="0" destOrd="0" presId="urn:microsoft.com/office/officeart/2005/8/layout/pList1"/>
    <dgm:cxn modelId="{855BE39B-0EC6-4E58-8DF8-124EF66EBD1C}" type="presOf" srcId="{2DBF2F9F-0771-4D88-87C3-68736214ABFF}" destId="{B9D3C5A1-8079-4A6C-93A4-7DBD04EEA4DC}" srcOrd="0" destOrd="0" presId="urn:microsoft.com/office/officeart/2005/8/layout/pList1"/>
    <dgm:cxn modelId="{DF03A343-B8C2-4A21-A8F2-6AD274D6BEA0}" type="presOf" srcId="{3766F44B-450A-422C-B48A-7673E7EA71E9}" destId="{C845036C-6834-4C00-9E80-1701CAD3C17E}" srcOrd="0" destOrd="0" presId="urn:microsoft.com/office/officeart/2005/8/layout/pList1"/>
    <dgm:cxn modelId="{2BA7B134-29D3-4200-BF20-E6040B9B8345}" srcId="{2DBF2F9F-0771-4D88-87C3-68736214ABFF}" destId="{4B359CED-65C9-49E1-8A1D-8F01A5F357C0}" srcOrd="0" destOrd="0" parTransId="{75B582BF-052A-42AC-B4AF-119234952A82}" sibTransId="{0D48FCB7-430B-4DDA-91CA-2983094A49A8}"/>
    <dgm:cxn modelId="{87C6B750-36C9-4E53-B7D3-47FA9295793B}" type="presOf" srcId="{EB17B5EC-58BA-4529-93AC-5D4F68CF18F8}" destId="{300EDA4B-92A7-420F-828E-A5C5934F1D5B}" srcOrd="0" destOrd="0" presId="urn:microsoft.com/office/officeart/2005/8/layout/pList1"/>
    <dgm:cxn modelId="{832D6346-9C88-4DA8-AC82-EDCBE2381B8C}" srcId="{2DBF2F9F-0771-4D88-87C3-68736214ABFF}" destId="{7349F07B-F38B-48AD-97D5-D59D56066CA8}" srcOrd="2" destOrd="0" parTransId="{77533AA4-1CBA-4E78-B24B-27E272F38906}" sibTransId="{EB17B5EC-58BA-4529-93AC-5D4F68CF18F8}"/>
    <dgm:cxn modelId="{C4A557C1-5B04-47F9-B9D9-71D4CB9B7CCB}" type="presOf" srcId="{4B359CED-65C9-49E1-8A1D-8F01A5F357C0}" destId="{EAD88A37-0032-424F-998A-17632AEEC0B1}" srcOrd="0" destOrd="0" presId="urn:microsoft.com/office/officeart/2005/8/layout/pList1"/>
    <dgm:cxn modelId="{8A3A69A4-40A5-4D4A-8D93-01B5D25589E8}" srcId="{2DBF2F9F-0771-4D88-87C3-68736214ABFF}" destId="{37C50251-44C9-43D2-A815-72C33528E9E2}" srcOrd="1" destOrd="0" parTransId="{899349D8-2514-42AB-A2D1-881F35D93BB4}" sibTransId="{DFF04331-732A-4195-AB7F-C94C61BB7BA2}"/>
    <dgm:cxn modelId="{7DE885E0-2360-487B-8326-3FAB109FB5AF}" type="presOf" srcId="{37C50251-44C9-43D2-A815-72C33528E9E2}" destId="{5FE45E26-E485-4919-BA50-66A600AB6249}" srcOrd="0" destOrd="0" presId="urn:microsoft.com/office/officeart/2005/8/layout/pList1"/>
    <dgm:cxn modelId="{A08453C1-19DF-4B51-A66D-67EF0D27ED47}" srcId="{2DBF2F9F-0771-4D88-87C3-68736214ABFF}" destId="{3766F44B-450A-422C-B48A-7673E7EA71E9}" srcOrd="3" destOrd="0" parTransId="{A927950C-6C03-4B61-8A1D-0F4ACCB64BF8}" sibTransId="{2EFB110B-C9B1-46E3-A313-6C377BE8495E}"/>
    <dgm:cxn modelId="{CB8806AE-41CA-40B6-BB49-FB9A99356E03}" type="presOf" srcId="{DFF04331-732A-4195-AB7F-C94C61BB7BA2}" destId="{28FCC134-9DEE-4824-B415-F490194C4647}" srcOrd="0" destOrd="0" presId="urn:microsoft.com/office/officeart/2005/8/layout/pList1"/>
    <dgm:cxn modelId="{FC32E701-1C41-405E-A53F-75F44851F9EC}" type="presParOf" srcId="{B9D3C5A1-8079-4A6C-93A4-7DBD04EEA4DC}" destId="{182BA364-BE94-4BEB-ABE8-9A947E8307CC}" srcOrd="0" destOrd="0" presId="urn:microsoft.com/office/officeart/2005/8/layout/pList1"/>
    <dgm:cxn modelId="{26DF6E1E-5F97-49A5-8DEC-CFA3769DBD0C}" type="presParOf" srcId="{182BA364-BE94-4BEB-ABE8-9A947E8307CC}" destId="{85E72705-C1A8-497D-A742-B368A363A83B}" srcOrd="0" destOrd="0" presId="urn:microsoft.com/office/officeart/2005/8/layout/pList1"/>
    <dgm:cxn modelId="{F0843B36-2556-4A00-9663-A656EBBAE040}" type="presParOf" srcId="{182BA364-BE94-4BEB-ABE8-9A947E8307CC}" destId="{EAD88A37-0032-424F-998A-17632AEEC0B1}" srcOrd="1" destOrd="0" presId="urn:microsoft.com/office/officeart/2005/8/layout/pList1"/>
    <dgm:cxn modelId="{1A84CF80-71E1-433B-9DBA-C8EFEC117830}" type="presParOf" srcId="{B9D3C5A1-8079-4A6C-93A4-7DBD04EEA4DC}" destId="{F8CE21BC-B5FD-4E3A-A137-890B8187EE19}" srcOrd="1" destOrd="0" presId="urn:microsoft.com/office/officeart/2005/8/layout/pList1"/>
    <dgm:cxn modelId="{E005A73A-E529-4A7F-9BB3-A2E4AB859F2B}" type="presParOf" srcId="{B9D3C5A1-8079-4A6C-93A4-7DBD04EEA4DC}" destId="{5C35A476-1260-4718-B700-7614086D1D76}" srcOrd="2" destOrd="0" presId="urn:microsoft.com/office/officeart/2005/8/layout/pList1"/>
    <dgm:cxn modelId="{1D236DF5-AD16-412B-B412-7E9D765E2C85}" type="presParOf" srcId="{5C35A476-1260-4718-B700-7614086D1D76}" destId="{C63117E9-379F-4CA3-BBE3-D02F83960F50}" srcOrd="0" destOrd="0" presId="urn:microsoft.com/office/officeart/2005/8/layout/pList1"/>
    <dgm:cxn modelId="{1EF29D79-904C-4EDC-A35D-8AE80365F8F4}" type="presParOf" srcId="{5C35A476-1260-4718-B700-7614086D1D76}" destId="{5FE45E26-E485-4919-BA50-66A600AB6249}" srcOrd="1" destOrd="0" presId="urn:microsoft.com/office/officeart/2005/8/layout/pList1"/>
    <dgm:cxn modelId="{DF77FD87-73DB-42A1-A7E0-D8876F8B56AD}" type="presParOf" srcId="{B9D3C5A1-8079-4A6C-93A4-7DBD04EEA4DC}" destId="{28FCC134-9DEE-4824-B415-F490194C4647}" srcOrd="3" destOrd="0" presId="urn:microsoft.com/office/officeart/2005/8/layout/pList1"/>
    <dgm:cxn modelId="{329D7DB6-0315-4E23-9981-FBD7DBE9D6A5}" type="presParOf" srcId="{B9D3C5A1-8079-4A6C-93A4-7DBD04EEA4DC}" destId="{9BF48C8F-AF58-4669-8E2A-935F11301B25}" srcOrd="4" destOrd="0" presId="urn:microsoft.com/office/officeart/2005/8/layout/pList1"/>
    <dgm:cxn modelId="{F74476AA-E617-4093-8B29-01CA4F4C7461}" type="presParOf" srcId="{9BF48C8F-AF58-4669-8E2A-935F11301B25}" destId="{9D0844EB-61CB-4D5E-8925-E534F317349C}" srcOrd="0" destOrd="0" presId="urn:microsoft.com/office/officeart/2005/8/layout/pList1"/>
    <dgm:cxn modelId="{27CC13FA-3A5D-4953-BAE3-352722353473}" type="presParOf" srcId="{9BF48C8F-AF58-4669-8E2A-935F11301B25}" destId="{542CCCDB-5A2B-4407-8ABE-ECAE6F18510C}" srcOrd="1" destOrd="0" presId="urn:microsoft.com/office/officeart/2005/8/layout/pList1"/>
    <dgm:cxn modelId="{E4BAC7C0-840E-4EEA-8F12-6F8328076268}" type="presParOf" srcId="{B9D3C5A1-8079-4A6C-93A4-7DBD04EEA4DC}" destId="{300EDA4B-92A7-420F-828E-A5C5934F1D5B}" srcOrd="5" destOrd="0" presId="urn:microsoft.com/office/officeart/2005/8/layout/pList1"/>
    <dgm:cxn modelId="{5F42C3FD-99E9-4B28-AF44-4CE3AECA6FAC}" type="presParOf" srcId="{B9D3C5A1-8079-4A6C-93A4-7DBD04EEA4DC}" destId="{C296AF6F-7E03-439B-87CB-93D091DF31CD}" srcOrd="6" destOrd="0" presId="urn:microsoft.com/office/officeart/2005/8/layout/pList1"/>
    <dgm:cxn modelId="{D217D491-90E8-45F1-8BB5-326815F4DE81}" type="presParOf" srcId="{C296AF6F-7E03-439B-87CB-93D091DF31CD}" destId="{1DC053FD-4F87-4516-BFEB-3924B4C66BA0}" srcOrd="0" destOrd="0" presId="urn:microsoft.com/office/officeart/2005/8/layout/pList1"/>
    <dgm:cxn modelId="{CFF72F7B-9716-40B9-A10F-C40729233E6D}" type="presParOf" srcId="{C296AF6F-7E03-439B-87CB-93D091DF31CD}" destId="{C845036C-6834-4C00-9E80-1701CAD3C17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E72705-C1A8-497D-A742-B368A363A83B}">
      <dsp:nvSpPr>
        <dsp:cNvPr id="0" name=""/>
        <dsp:cNvSpPr/>
      </dsp:nvSpPr>
      <dsp:spPr>
        <a:xfrm>
          <a:off x="9" y="0"/>
          <a:ext cx="1935704" cy="405886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88A37-0032-424F-998A-17632AEEC0B1}">
      <dsp:nvSpPr>
        <dsp:cNvPr id="0" name=""/>
        <dsp:cNvSpPr/>
      </dsp:nvSpPr>
      <dsp:spPr>
        <a:xfrm>
          <a:off x="17237" y="2698850"/>
          <a:ext cx="1935704" cy="71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rgbClr val="FF0000"/>
              </a:solidFill>
            </a:rPr>
            <a:t>친척</a:t>
          </a:r>
          <a:r>
            <a:rPr lang="en-US" altLang="ko-KR" sz="3200" kern="1200" dirty="0" smtClean="0">
              <a:solidFill>
                <a:srgbClr val="FF0000"/>
              </a:solidFill>
            </a:rPr>
            <a:t>, </a:t>
          </a:r>
          <a:r>
            <a:rPr lang="ko-KR" altLang="en-US" sz="3200" kern="1200" dirty="0" err="1" smtClean="0">
              <a:solidFill>
                <a:srgbClr val="FF0000"/>
              </a:solidFill>
            </a:rPr>
            <a:t>가족의도움</a:t>
          </a:r>
          <a:r>
            <a:rPr lang="ko-KR" altLang="en-US" sz="3200" kern="1200" dirty="0" smtClean="0">
              <a:solidFill>
                <a:srgbClr val="FF0000"/>
              </a:solidFill>
            </a:rPr>
            <a:t> </a:t>
          </a:r>
          <a:endParaRPr lang="ko-KR" altLang="en-US" sz="1600" kern="1200" dirty="0">
            <a:solidFill>
              <a:srgbClr val="FF0000"/>
            </a:solidFill>
          </a:endParaRPr>
        </a:p>
      </dsp:txBody>
      <dsp:txXfrm>
        <a:off x="17237" y="2698850"/>
        <a:ext cx="1935704" cy="718146"/>
      </dsp:txXfrm>
    </dsp:sp>
    <dsp:sp modelId="{C63117E9-379F-4CA3-BBE3-D02F83960F50}">
      <dsp:nvSpPr>
        <dsp:cNvPr id="0" name=""/>
        <dsp:cNvSpPr/>
      </dsp:nvSpPr>
      <dsp:spPr>
        <a:xfrm>
          <a:off x="2214574" y="9404"/>
          <a:ext cx="1935704" cy="405459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45E26-E485-4919-BA50-66A600AB6249}">
      <dsp:nvSpPr>
        <dsp:cNvPr id="0" name=""/>
        <dsp:cNvSpPr/>
      </dsp:nvSpPr>
      <dsp:spPr>
        <a:xfrm>
          <a:off x="2146593" y="2698850"/>
          <a:ext cx="1935704" cy="71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종교의 도움</a:t>
          </a:r>
          <a:endParaRPr lang="ko-KR" altLang="en-US" sz="40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2146593" y="2698850"/>
        <a:ext cx="1935704" cy="718146"/>
      </dsp:txXfrm>
    </dsp:sp>
    <dsp:sp modelId="{9D0844EB-61CB-4D5E-8925-E534F317349C}">
      <dsp:nvSpPr>
        <dsp:cNvPr id="0" name=""/>
        <dsp:cNvSpPr/>
      </dsp:nvSpPr>
      <dsp:spPr>
        <a:xfrm>
          <a:off x="4214722" y="0"/>
          <a:ext cx="1935704" cy="405363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CCDB-5A2B-4407-8ABE-ECAE6F18510C}">
      <dsp:nvSpPr>
        <dsp:cNvPr id="0" name=""/>
        <dsp:cNvSpPr/>
      </dsp:nvSpPr>
      <dsp:spPr>
        <a:xfrm>
          <a:off x="4275948" y="2698850"/>
          <a:ext cx="1935704" cy="71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chemeClr val="bg2">
                  <a:lumMod val="75000"/>
                </a:schemeClr>
              </a:solidFill>
            </a:rPr>
            <a:t>인권 단체도움</a:t>
          </a:r>
          <a:endParaRPr lang="ko-KR" altLang="en-US" sz="3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275948" y="2698850"/>
        <a:ext cx="1935704" cy="718146"/>
      </dsp:txXfrm>
    </dsp:sp>
    <dsp:sp modelId="{1DC053FD-4F87-4516-BFEB-3924B4C66BA0}">
      <dsp:nvSpPr>
        <dsp:cNvPr id="0" name=""/>
        <dsp:cNvSpPr/>
      </dsp:nvSpPr>
      <dsp:spPr>
        <a:xfrm>
          <a:off x="6212953" y="869"/>
          <a:ext cx="1935704" cy="406313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5036C-6834-4C00-9E80-1701CAD3C17E}">
      <dsp:nvSpPr>
        <dsp:cNvPr id="0" name=""/>
        <dsp:cNvSpPr/>
      </dsp:nvSpPr>
      <dsp:spPr>
        <a:xfrm>
          <a:off x="6405304" y="2698850"/>
          <a:ext cx="1935704" cy="71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solidFill>
                <a:srgbClr val="FF0000"/>
              </a:solidFill>
            </a:rPr>
            <a:t>인신매매</a:t>
          </a:r>
          <a:endParaRPr lang="en-US" altLang="ko-KR" sz="3600" kern="1200" dirty="0" smtClean="0">
            <a:solidFill>
              <a:srgbClr val="FF0000"/>
            </a:solidFill>
          </a:endParaRPr>
        </a:p>
      </dsp:txBody>
      <dsp:txXfrm>
        <a:off x="6405304" y="2698850"/>
        <a:ext cx="1935704" cy="718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9AF8B-74E1-4FE2-BE36-DB8695EF0224}" type="datetimeFigureOut">
              <a:rPr lang="ko-KR" altLang="en-US" smtClean="0"/>
              <a:t>2012-05-15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849EE-8716-47B3-B8A8-F51299DE02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열심히 일하던 사람들도 한국에 오면 일 안 한다</a:t>
            </a:r>
            <a:r>
              <a:rPr lang="en-US" altLang="ko-KR" dirty="0" smtClean="0"/>
              <a:t>. ?</a:t>
            </a:r>
          </a:p>
          <a:p>
            <a:r>
              <a:rPr lang="en-US" altLang="ko-KR" dirty="0" smtClean="0"/>
              <a:t>2.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북한에서 조직생활 하던 사람들 감자기 찾아온 자유에 적응을 못한다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3. </a:t>
            </a:r>
            <a:r>
              <a:rPr lang="ko-KR" altLang="en-US" baseline="0" dirty="0" smtClean="0"/>
              <a:t>홀로 고독한 시간을 많이 보내는 독신들 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4.</a:t>
            </a:r>
            <a:r>
              <a:rPr lang="ko-KR" altLang="en-US" baseline="0" dirty="0" smtClean="0"/>
              <a:t>오랫동안 키워온 병으로 고생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DD369-BCB4-4552-91A4-688547D36CA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각 </a:t>
            </a:r>
            <a:r>
              <a:rPr lang="ko-KR" altLang="en-US" baseline="0" dirty="0" smtClean="0"/>
              <a:t> 계층에 사람들이 생각을 종합해봐야 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DD369-BCB4-4552-91A4-688547D36CA0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EA4908-3127-4FAA-93A8-0A9FCDB2DD71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42AFA6-B159-4ECC-9A05-6907FFA064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where=idetail&amp;rev=11&amp;query=%BA%CF%C7%D1%20%C3%CA%B5%EE%C7%D0%BB%FD%20&amp;from=image&amp;ac=-1&amp;sort=0&amp;res_fr=0&amp;res_to=0&amp;merge=0&amp;spq=0&amp;start=18&amp;a_q=&amp;n_q=&amp;o_q=&amp;img_id=blog41391886|7|130061970252_1&amp;face=0&amp;color=0&amp;ccl=0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imagesearch.naver.com/search.naver?where=idetail&amp;rev=11&amp;query=%BA%CF%C7%D1%20%C3%CA%B5%EE%C7%D0%BB%FD%20&amp;from=image&amp;ac=-1&amp;sort=0&amp;res_fr=0&amp;res_to=0&amp;merge=0&amp;spq=0&amp;start=2&amp;a_q=&amp;n_q=&amp;o_q=&amp;img_id=cafe10050004|2|365900_2&amp;face=0&amp;color=0&amp;ccl=0" TargetMode="External"/><Relationship Id="rId2" Type="http://schemas.openxmlformats.org/officeDocument/2006/relationships/hyperlink" Target="http://imagesearch.naver.com/search.naver?where=idetail&amp;rev=11&amp;query=%BA%CF%C7%D1%20%C3%CA%B5%EE%C7%D0%BB%FD%20&amp;from=image&amp;ac=-1&amp;sort=0&amp;res_fr=0&amp;res_to=0&amp;merge=0&amp;spq=0&amp;start=37&amp;a_q=&amp;n_q=&amp;o_q=&amp;img_id=blog41391886|7|130061970252_2&amp;face=0&amp;color=0&amp;ccl=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earch.naver.com/search.naver?where=idetail&amp;rev=11&amp;query=%BA%CF%C7%D1%BC%D2%B3%E2%B4%DC&amp;from=image&amp;ac=-1&amp;sort=0&amp;res_fr=0&amp;res_to=0&amp;merge=0&amp;spq=0&amp;start=1&amp;a_q=&amp;n_q=&amp;o_q=&amp;img_id=news0010000388100_1&amp;face=0&amp;color=0&amp;ccl=0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imagesearch.naver.com/search.naver?where=idetail&amp;rev=11&amp;query=%BA%CF%C7%D1%20%C3%CA%B5%EE%C7%D0%BB%FD%20&amp;from=image&amp;ac=-1&amp;sort=0&amp;res_fr=0&amp;res_to=0&amp;merge=0&amp;spq=0&amp;start=17&amp;a_q=&amp;n_q=&amp;o_q=&amp;img_id=blog1528997|95|100092474838_6&amp;face=0&amp;color=0&amp;ccl=0" TargetMode="External"/><Relationship Id="rId4" Type="http://schemas.openxmlformats.org/officeDocument/2006/relationships/hyperlink" Target="http://imagesearch.naver.com/search.naver?where=idetail&amp;rev=11&amp;query=%BA%CF%C7%D1%20%C3%CA%B5%EE%C7%D0%BB%FD%20&amp;from=image&amp;ac=-1&amp;sort=0&amp;res_fr=0&amp;res_to=0&amp;merge=0&amp;spq=0&amp;start=4&amp;a_q=&amp;n_q=&amp;o_q=&amp;img_id=news0010001149905_1&amp;face=0&amp;color=0&amp;ccl=0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imagesearch.naver.com/search.naver?where=idetail&amp;rev=11&amp;query=%BA%CF%C7%D1%BC%D2%B3%E2%B4%DC&amp;from=image&amp;ac=-1&amp;sort=0&amp;res_fr=0&amp;res_to=0&amp;merge=0&amp;spq=0&amp;start=3&amp;a_q=&amp;n_q=&amp;o_q=&amp;img_id=news0010003125200_1&amp;face=0&amp;color=0&amp;ccl=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agesearch.naver.com/search.naver?where=idetail&amp;rev=11&amp;query=%BA%CF%C7%D1%C3%BB%B3%E2%B1%D9%C0%A7%B4%EB&amp;from=image&amp;ac=-1&amp;sort=0&amp;res_fr=0&amp;res_to=0&amp;merge=0&amp;spq=0&amp;start=4&amp;a_q=&amp;n_q=&amp;o_q=&amp;img_id=cafe10248955|89|738222_4&amp;face=0&amp;color=0&amp;ccl=0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hyperlink" Target="http://imagesearch.naver.com/search.naver?where=idetail&amp;rev=11&amp;query=%BA%CF%C7%D1%B3%F3%BB%E7&amp;from=image&amp;ac=-1&amp;sort=0&amp;res_fr=0&amp;res_to=0&amp;merge=0&amp;spq=0&amp;start=19&amp;a_q=&amp;n_q=&amp;o_q=&amp;img_id=news0910000085564_1&amp;face=0&amp;color=0&amp;ccl=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imagesearch.naver.com/search.naver?where=idetail&amp;rev=11&amp;query=%C5%BB%BA%CF&amp;from=image&amp;ac=-1&amp;sort=0&amp;res_fr=0&amp;res_to=0&amp;merge=0&amp;spq=0&amp;start=25&amp;a_q=&amp;n_q=&amp;o_q=&amp;img_id=news0010000301617_1&amp;face=0&amp;color=0&amp;ccl=0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earch.naver.com/search.naver?where=idetail&amp;rev=11&amp;query=%BA%CF%C7%D1%BE%EE%B8%B0%C0%CC&amp;from=image&amp;ac=-1&amp;sort=0&amp;res_fr=0&amp;res_to=0&amp;merge=0&amp;spq=1&amp;start=23&amp;a_q=&amp;n_q=&amp;o_q=&amp;img_id=blog15617906|17|40069383723_1&amp;face=0&amp;color=0&amp;ccl=0" TargetMode="External"/><Relationship Id="rId11" Type="http://schemas.openxmlformats.org/officeDocument/2006/relationships/hyperlink" Target="http://imagesearch.naver.com/search.naver?where=idetail&amp;rev=11&amp;query=%C5%BB%BA%CF&amp;from=image&amp;ac=-1&amp;sort=0&amp;res_fr=0&amp;res_to=0&amp;merge=0&amp;spq=0&amp;start=1&amp;a_q=&amp;n_q=&amp;o_q=&amp;img_id=airs886034_1&amp;face=0&amp;color=0&amp;ccl=0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hyperlink" Target="http://imagesearch.naver.com/search.naver?where=idetail&amp;rev=11&amp;query=%BA%CF%C7%D1%B1%E8%C1%A4%C0%CF&amp;from=image&amp;ac=-1&amp;sort=0&amp;res_fr=0&amp;res_to=0&amp;merge=0&amp;spq=1&amp;start=3&amp;a_q=&amp;n_q=&amp;o_q=&amp;img_id=news0010003242607_1&amp;face=0&amp;color=0&amp;ccl=0" TargetMode="External"/><Relationship Id="rId9" Type="http://schemas.openxmlformats.org/officeDocument/2006/relationships/hyperlink" Target="http://imagesearch.naver.com/search.naver?where=idetail&amp;rev=11&amp;query=%BA%CF%C7%D1%BE%EE%B8%B0%C0%CC&amp;from=image&amp;ac=-1&amp;sort=0&amp;res_fr=0&amp;res_to=0&amp;merge=0&amp;spq=1&amp;start=25&amp;a_q=&amp;n_q=&amp;o_q=&amp;img_id=blog5585998|14|130034786281_1&amp;face=0&amp;color=0&amp;ccl=0" TargetMode="External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6172200" cy="1949602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dirty="0" smtClean="0"/>
              <a:t>북한이탈주민들 남한에서의 정착생활</a:t>
            </a:r>
            <a:r>
              <a:rPr lang="en-US" altLang="ko-KR" sz="5400" dirty="0" smtClean="0"/>
              <a:t> 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연세대학교  행정대학원  사회복지 학과 </a:t>
            </a:r>
            <a:endParaRPr lang="en-US" altLang="ko-KR" sz="3200" dirty="0" smtClean="0"/>
          </a:p>
          <a:p>
            <a:r>
              <a:rPr lang="en-US" altLang="ko-KR" sz="3200" dirty="0" smtClean="0"/>
              <a:t>                       </a:t>
            </a:r>
            <a:r>
              <a:rPr lang="ko-KR" altLang="en-US" sz="3200" dirty="0" smtClean="0"/>
              <a:t>          유 우 성 </a:t>
            </a:r>
            <a:endParaRPr lang="ko-KR" altLang="en-US" sz="3200" dirty="0"/>
          </a:p>
        </p:txBody>
      </p:sp>
      <p:pic>
        <p:nvPicPr>
          <p:cNvPr id="1026" name="Picture 2" descr="C:\Documents and Settings\서울시청\Local Settings\Temporary Internet Files\Content.IE5\T0GJ43SB\MC9004259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68960"/>
            <a:ext cx="179705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539038" cy="1000124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900" dirty="0" smtClean="0"/>
              <a:t>그들의 선택은 북한을 탈출 할 수 밖에 없었다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2071678"/>
            <a:ext cx="7467600" cy="4786322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 </a:t>
            </a:r>
            <a:r>
              <a:rPr lang="ko-KR" altLang="en-US" sz="4000" dirty="0" smtClean="0"/>
              <a:t>교육의 불 평등 </a:t>
            </a:r>
            <a:endParaRPr lang="en-US" altLang="ko-KR" sz="4000" dirty="0" smtClean="0"/>
          </a:p>
          <a:p>
            <a:r>
              <a:rPr lang="ko-KR" altLang="en-US" sz="4000" dirty="0" smtClean="0"/>
              <a:t>신분의 불 평등 </a:t>
            </a:r>
            <a:endParaRPr lang="en-US" altLang="ko-KR" sz="4000" dirty="0" smtClean="0"/>
          </a:p>
          <a:p>
            <a:r>
              <a:rPr lang="ko-KR" altLang="en-US" sz="4000" dirty="0" smtClean="0"/>
              <a:t>언론의 자유 없음 </a:t>
            </a:r>
            <a:endParaRPr lang="en-US" altLang="ko-KR" sz="4000" dirty="0" smtClean="0"/>
          </a:p>
          <a:p>
            <a:r>
              <a:rPr lang="ko-KR" altLang="en-US" sz="4000" dirty="0" smtClean="0"/>
              <a:t>인권의 보장 없음 </a:t>
            </a:r>
            <a:endParaRPr lang="en-US" altLang="ko-KR" sz="4000" dirty="0" smtClean="0"/>
          </a:p>
          <a:p>
            <a:r>
              <a:rPr lang="ko-KR" altLang="en-US" sz="4000" dirty="0" smtClean="0"/>
              <a:t>한 사람의 정치적 잘 못은  온 가족의      처벌 </a:t>
            </a:r>
            <a:endParaRPr lang="en-US" altLang="ko-KR" sz="4000" dirty="0" smtClean="0"/>
          </a:p>
        </p:txBody>
      </p:sp>
      <p:pic>
        <p:nvPicPr>
          <p:cNvPr id="1026" name="Picture 2" descr="C:\Users\user\AppData\Local\Microsoft\Windows\Temporary Internet Files\Content.IE5\P5Y28RN8\MC9003503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6"/>
            <a:ext cx="286154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AppData\Local\Microsoft\Windows\Temporary Internet Files\Content.IE5\P5Y28RN8\MP9004331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1071538" y="1000108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800" dirty="0" smtClean="0"/>
          </a:p>
          <a:p>
            <a:pPr algn="ctr">
              <a:buNone/>
            </a:pPr>
            <a:endParaRPr lang="en-US" altLang="ko-KR" sz="4800" dirty="0" smtClean="0"/>
          </a:p>
          <a:p>
            <a:pPr algn="ctr">
              <a:buNone/>
            </a:pPr>
            <a:r>
              <a:rPr lang="ko-KR" altLang="en-US" sz="6600" dirty="0" smtClean="0"/>
              <a:t>가정의 평화 와 자유</a:t>
            </a:r>
            <a:endParaRPr lang="ko-KR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탈출 경로 와 제 </a:t>
            </a:r>
            <a:r>
              <a:rPr lang="en-US" altLang="ko-KR" dirty="0" smtClean="0"/>
              <a:t>3</a:t>
            </a:r>
            <a:r>
              <a:rPr lang="ko-KR" altLang="en-US" dirty="0" smtClean="0"/>
              <a:t>국에서의 어려움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28596" y="1857364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/>
              <a:t>2.</a:t>
            </a:r>
            <a:r>
              <a:rPr lang="ko-KR" altLang="en-US" sz="3200" dirty="0" smtClean="0"/>
              <a:t>북한 이탈주민들 탈 북 가정과 제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국에서의 어려움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ko-KR" altLang="en-US" dirty="0"/>
          </a:p>
        </p:txBody>
      </p:sp>
      <p:pic>
        <p:nvPicPr>
          <p:cNvPr id="4" name="내용 개체 틀 3" descr="ugcCA3P6B8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571876"/>
            <a:ext cx="2571768" cy="3000396"/>
          </a:xfrm>
        </p:spPr>
      </p:pic>
      <p:pic>
        <p:nvPicPr>
          <p:cNvPr id="5" name="그림 4" descr="ugcCAQUYD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2448">
            <a:off x="532731" y="1595282"/>
            <a:ext cx="2500330" cy="1857388"/>
          </a:xfrm>
          <a:prstGeom prst="rect">
            <a:avLst/>
          </a:prstGeom>
        </p:spPr>
      </p:pic>
      <p:pic>
        <p:nvPicPr>
          <p:cNvPr id="7" name="그림 6" descr="ugcCAZMX6N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54130">
            <a:off x="5715008" y="1500174"/>
            <a:ext cx="2857504" cy="1941514"/>
          </a:xfrm>
          <a:prstGeom prst="rect">
            <a:avLst/>
          </a:prstGeom>
        </p:spPr>
      </p:pic>
      <p:pic>
        <p:nvPicPr>
          <p:cNvPr id="8" name="그림 7" descr="ugcCAF3J4J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214422"/>
            <a:ext cx="2286000" cy="3786214"/>
          </a:xfrm>
          <a:prstGeom prst="rect">
            <a:avLst/>
          </a:prstGeom>
        </p:spPr>
      </p:pic>
      <p:pic>
        <p:nvPicPr>
          <p:cNvPr id="10" name="그림 9" descr="ugc[6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428976"/>
            <a:ext cx="2214578" cy="3429024"/>
          </a:xfrm>
          <a:prstGeom prst="rect">
            <a:avLst/>
          </a:prstGeom>
        </p:spPr>
      </p:pic>
      <p:pic>
        <p:nvPicPr>
          <p:cNvPr id="6" name="그림 5" descr="ugcCA9T26H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34557">
            <a:off x="2986863" y="4315851"/>
            <a:ext cx="300038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400" dirty="0" smtClean="0"/>
              <a:t>2.  </a:t>
            </a:r>
            <a:r>
              <a:rPr lang="ko-KR" altLang="en-US" sz="4400" dirty="0" smtClean="0"/>
              <a:t>자유와 인권이 보장된 대한민국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endParaRPr lang="ko-KR" altLang="en-US" sz="3200" dirty="0"/>
          </a:p>
        </p:txBody>
      </p:sp>
      <p:pic>
        <p:nvPicPr>
          <p:cNvPr id="6" name="내용 개체 틀 5" descr="ugcCAXK1AY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275012"/>
            <a:ext cx="2286000" cy="1524000"/>
          </a:xfrm>
        </p:spPr>
      </p:pic>
      <p:pic>
        <p:nvPicPr>
          <p:cNvPr id="7" name="그림 6" descr="ugcCAM1X3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2714644" cy="4929222"/>
          </a:xfrm>
          <a:prstGeom prst="rect">
            <a:avLst/>
          </a:prstGeom>
        </p:spPr>
      </p:pic>
      <p:pic>
        <p:nvPicPr>
          <p:cNvPr id="6146" name="Picture 2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736"/>
            <a:ext cx="200026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C:\Users\user\AppData\Local\Microsoft\Windows\Temporary Internet Files\Content.IE5\ZNNWIX2M\MC9003825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3.</a:t>
            </a:r>
            <a:r>
              <a:rPr lang="ko-KR" altLang="en-US" sz="3200" dirty="0" smtClean="0"/>
              <a:t>한국에서의 새로운 터전에서 정착이 어려움 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altLang="ko-KR" dirty="0" smtClean="0"/>
              <a:t>60</a:t>
            </a:r>
            <a:r>
              <a:rPr lang="ko-KR" altLang="en-US" dirty="0" smtClean="0"/>
              <a:t>년 넘게 살아온 문화의 차이점 </a:t>
            </a:r>
            <a:endParaRPr lang="en-US" altLang="ko-KR" dirty="0" smtClean="0"/>
          </a:p>
          <a:p>
            <a:pPr marL="457200" indent="-457200">
              <a:buAutoNum type="arabicPeriod"/>
            </a:pPr>
            <a:r>
              <a:rPr lang="ko-KR" altLang="en-US" dirty="0" smtClean="0"/>
              <a:t>알아듣기 어려운 한국식 언어와 표현 들 </a:t>
            </a:r>
            <a:endParaRPr lang="en-US" altLang="ko-KR" dirty="0" smtClean="0"/>
          </a:p>
          <a:p>
            <a:pPr marL="457200" indent="-457200">
              <a:buAutoNum type="arabicPeriod"/>
            </a:pPr>
            <a:r>
              <a:rPr lang="ko-KR" altLang="en-US" u="sng" dirty="0" smtClean="0"/>
              <a:t>조직생활만 받던  습관에서 하루 아침에 찾아온 자유</a:t>
            </a:r>
            <a:endParaRPr lang="en-US" altLang="ko-KR" u="sng" dirty="0" smtClean="0"/>
          </a:p>
          <a:p>
            <a:pPr marL="457200" indent="-457200">
              <a:buAutoNum type="arabicPeriod"/>
            </a:pPr>
            <a:endParaRPr lang="en-US" altLang="ko-KR" dirty="0" smtClean="0"/>
          </a:p>
          <a:p>
            <a:pPr marL="457200" indent="-457200">
              <a:buAutoNum type="arabicPeriod"/>
            </a:pPr>
            <a:r>
              <a:rPr lang="ko-KR" altLang="en-US" dirty="0" smtClean="0"/>
              <a:t>북에 남겨진 가족에 대한 그리움과 죄책감 </a:t>
            </a:r>
            <a:endParaRPr lang="en-US" altLang="ko-KR" dirty="0" smtClean="0"/>
          </a:p>
          <a:p>
            <a:pPr marL="457200" indent="-457200">
              <a:buAutoNum type="arabicPeriod"/>
            </a:pPr>
            <a:r>
              <a:rPr lang="ko-KR" altLang="en-US" dirty="0" smtClean="0"/>
              <a:t>수당과 방법을 가리지 않고 빨리 돈을 벌어서 북에 있는 가족 </a:t>
            </a:r>
            <a:endParaRPr lang="en-US" altLang="ko-KR" dirty="0" smtClean="0"/>
          </a:p>
          <a:p>
            <a:pPr marL="457200" indent="-457200"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을 도와야 한다는 강악적 인식 </a:t>
            </a:r>
            <a:endParaRPr lang="en-US" altLang="ko-KR" dirty="0" smtClean="0"/>
          </a:p>
          <a:p>
            <a:pPr marL="457200" indent="-457200">
              <a:buAutoNum type="arabicPeriod" startAt="6"/>
            </a:pPr>
            <a:r>
              <a:rPr lang="ko-KR" altLang="en-US" u="sng" dirty="0" smtClean="0"/>
              <a:t>미래에 대한 불안감과 이질감 </a:t>
            </a:r>
            <a:endParaRPr lang="en-US" altLang="ko-KR" u="sng" dirty="0" smtClean="0"/>
          </a:p>
          <a:p>
            <a:pPr marL="457200" indent="-457200">
              <a:buAutoNum type="arabicPeriod" startAt="6"/>
            </a:pPr>
            <a:endParaRPr lang="en-US" altLang="ko-KR" dirty="0" smtClean="0"/>
          </a:p>
          <a:p>
            <a:pPr marL="457200" indent="-457200">
              <a:buAutoNum type="arabicPeriod" startAt="6"/>
            </a:pPr>
            <a:r>
              <a:rPr lang="ko-KR" altLang="en-US" dirty="0" smtClean="0"/>
              <a:t>외국에 대한 혹이 심과  올바르지 못한 정보 노출</a:t>
            </a:r>
            <a:endParaRPr lang="en-US" altLang="ko-KR" dirty="0" smtClean="0"/>
          </a:p>
          <a:p>
            <a:pPr marL="457200" indent="-457200">
              <a:buAutoNum type="arabicPeriod" startAt="6"/>
            </a:pPr>
            <a:r>
              <a:rPr lang="ko-KR" altLang="en-US" u="sng" dirty="0" smtClean="0"/>
              <a:t>자립성의 부족과 의존성 </a:t>
            </a:r>
            <a:endParaRPr lang="en-US" altLang="ko-KR" u="sng" dirty="0" smtClean="0"/>
          </a:p>
          <a:p>
            <a:pPr marL="457200" indent="-457200">
              <a:buAutoNum type="arabicPeriod" startAt="6"/>
            </a:pPr>
            <a:r>
              <a:rPr lang="ko-KR" altLang="en-US" dirty="0" smtClean="0"/>
              <a:t>사회에서의 탈북자에 대한 차별과 본인 스스로의 인지</a:t>
            </a:r>
            <a:r>
              <a:rPr lang="en-US" altLang="ko-KR" dirty="0" smtClean="0"/>
              <a:t>.</a:t>
            </a:r>
          </a:p>
          <a:p>
            <a:pPr marL="457200" indent="-457200">
              <a:buAutoNum type="arabicPeriod" startAt="6"/>
            </a:pPr>
            <a:r>
              <a:rPr lang="ko-KR" altLang="en-US" u="sng" dirty="0" smtClean="0"/>
              <a:t>북한에서 오랫동안 치료받지 못하고 키워온 병</a:t>
            </a:r>
            <a:endParaRPr lang="en-US" altLang="ko-K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ko-KR" altLang="en-US" dirty="0" smtClean="0"/>
              <a:t>한국에서의 정착 어려움 </a:t>
            </a:r>
            <a:endParaRPr lang="ko-KR" altLang="en-US" dirty="0"/>
          </a:p>
        </p:txBody>
      </p:sp>
      <p:pic>
        <p:nvPicPr>
          <p:cNvPr id="1026" name="Picture 2" descr="C:\Documents and Settings\서울시청\바탕 화면\피피티\ugc[10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592288" cy="5373216"/>
          </a:xfrm>
          <a:prstGeom prst="rect">
            <a:avLst/>
          </a:prstGeom>
          <a:noFill/>
        </p:spPr>
      </p:pic>
      <p:pic>
        <p:nvPicPr>
          <p:cNvPr id="1027" name="Picture 3" descr="C:\Documents and Settings\서울시청\바탕 화면\피피티\ugcCA36X1J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2286000" cy="5373216"/>
          </a:xfrm>
          <a:prstGeom prst="rect">
            <a:avLst/>
          </a:prstGeom>
          <a:noFill/>
        </p:spPr>
      </p:pic>
      <p:pic>
        <p:nvPicPr>
          <p:cNvPr id="1028" name="Picture 4" descr="C:\Documents and Settings\서울시청\바탕 화면\피피티\ugcCAVWQ49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2448272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400" dirty="0" smtClean="0"/>
              <a:t>한국에서 입국하여 생기는 마음의 병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먼저 온 북한이탈주민들의 모범적인 모습보다  타락한 정착에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불 투명한 미래걱정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2.</a:t>
            </a:r>
            <a:r>
              <a:rPr lang="ko-KR" altLang="en-US" dirty="0" smtClean="0"/>
              <a:t>여전히  벗어 날수 없는 북한의 생활의 연장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3.</a:t>
            </a:r>
            <a:r>
              <a:rPr lang="ko-KR" altLang="en-US" dirty="0" smtClean="0"/>
              <a:t>한 자리에 머물지 못하고 전 세계로 이민 가는 북한이탈주민들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잘 못된 정보에 노출된 북한이탈주민들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5.</a:t>
            </a:r>
            <a:r>
              <a:rPr lang="ko-KR" altLang="en-US" dirty="0" smtClean="0"/>
              <a:t>언론과 사해에 이용당하는 북한이탈주민들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배신감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2050" name="Picture 2" descr="C:\Documents and Settings\서울시청\Local Settings\Temporary Internet Files\Content.IE5\9AQJ0BQY\MC9003553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93096"/>
            <a:ext cx="1607515" cy="184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북한이탈 주민들 정착어려움 극복 방안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dirty="0" smtClean="0"/>
              <a:t>정착 프로그램 개선 </a:t>
            </a:r>
            <a:r>
              <a:rPr lang="en-US" altLang="ko-KR" dirty="0" smtClean="0"/>
              <a:t>.</a:t>
            </a:r>
          </a:p>
          <a:p>
            <a:pPr marL="457200" indent="-457200">
              <a:buNone/>
            </a:pPr>
            <a:r>
              <a:rPr lang="en-US" altLang="ko-KR" dirty="0" smtClean="0"/>
              <a:t>       </a:t>
            </a:r>
            <a:r>
              <a:rPr lang="ko-KR" altLang="en-US" dirty="0" err="1" smtClean="0"/>
              <a:t>하나원</a:t>
            </a:r>
            <a:r>
              <a:rPr lang="ko-KR" altLang="en-US" dirty="0" smtClean="0"/>
              <a:t> 교육보다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사회 현장에서  기술을 배울 수 있는 프로그램을 많이 만들어야 합니다</a:t>
            </a:r>
            <a:r>
              <a:rPr lang="en-US" altLang="ko-KR" dirty="0" smtClean="0"/>
              <a:t>.   </a:t>
            </a:r>
          </a:p>
          <a:p>
            <a:pPr marL="457200" indent="-457200"/>
            <a:r>
              <a:rPr lang="ko-KR" altLang="en-US" dirty="0" smtClean="0"/>
              <a:t>전문교육 기간에서 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개월 </a:t>
            </a:r>
            <a:r>
              <a:rPr lang="en-US" altLang="ko-KR" dirty="0" smtClean="0"/>
              <a:t>– 1</a:t>
            </a:r>
            <a:r>
              <a:rPr lang="ko-KR" altLang="en-US" dirty="0" smtClean="0"/>
              <a:t>년 정도 사회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 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 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자립할 수 있는 기술 등 을 가르쳐야 한다</a:t>
            </a:r>
            <a:r>
              <a:rPr lang="en-US" altLang="ko-KR" dirty="0" smtClean="0"/>
              <a:t>. </a:t>
            </a:r>
          </a:p>
          <a:p>
            <a:pPr marL="457200" indent="-457200"/>
            <a:r>
              <a:rPr lang="ko-KR" altLang="en-US" dirty="0" smtClean="0"/>
              <a:t>정착금 지급 방식을  기술학교 장려금 또는  본인 개발 비용에 투자 해야 합니다</a:t>
            </a:r>
            <a:r>
              <a:rPr lang="en-US" altLang="ko-KR" dirty="0" smtClean="0"/>
              <a:t>.</a:t>
            </a:r>
          </a:p>
          <a:p>
            <a:pPr marL="457200" indent="-457200"/>
            <a:r>
              <a:rPr lang="ko-KR" altLang="en-US" dirty="0" smtClean="0"/>
              <a:t>북한이탈 주민 자체 활동을 적극 지지 하고 앞으로 통일을 대비할 인재양성에 투자해야 합니다</a:t>
            </a:r>
            <a:r>
              <a:rPr lang="en-US" altLang="ko-KR" dirty="0" smtClean="0"/>
              <a:t>.</a:t>
            </a:r>
          </a:p>
          <a:p>
            <a:pPr marL="457200" indent="-457200"/>
            <a:r>
              <a:rPr lang="ko-KR" altLang="en-US" dirty="0" smtClean="0"/>
              <a:t>기초 생활 수급을 의존 하고 있는 북한이탈주민들에 대한 전문 자활 교육프로그램을 만들어 합니다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서울시청\바탕 화면\피피티\183052_107487445997879_100002098710533_73038_6107051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520280" cy="393305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7200" dirty="0" smtClean="0">
                <a:latin typeface="+mn-ea"/>
                <a:ea typeface="+mn-ea"/>
              </a:rPr>
              <a:t>Introduction</a:t>
            </a:r>
            <a:endParaRPr lang="ko-KR" altLang="en-US" sz="66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32859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북한 의학전문대학교 졸업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북한 제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인민병원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외과의사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6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개월 근무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>
              <a:buNone/>
            </a:pP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2004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년 북한 탈출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–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대한민국 입국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2007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년 연세대학교 입학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2011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2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월 연세대학교 졸업 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2011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5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월부터 서울시청 복지 정책과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주 무관으로 근무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2012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3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월부터 연세대학교 행정대학원  사회복지학과 재학 중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활동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남북한 청년모임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– (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영한우리 모임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,-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회장 활동 중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3074" name="Picture 2" descr="C:\Documents and Settings\서울시청\바탕 화면\피피티\ugcCAW8TGG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408712" cy="1728192"/>
          </a:xfrm>
          <a:prstGeom prst="rect">
            <a:avLst/>
          </a:prstGeom>
          <a:noFill/>
        </p:spPr>
      </p:pic>
      <p:pic>
        <p:nvPicPr>
          <p:cNvPr id="3075" name="Picture 3" descr="C:\Documents and Settings\서울시청\Local Settings\Temporary Internet Files\Content.IE5\USKABMP2\MP9004395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132856"/>
            <a:ext cx="6400800" cy="427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우리 안에서의 통일이 먼저다</a:t>
            </a:r>
            <a:r>
              <a:rPr lang="en-US" altLang="ko-KR" sz="4800" dirty="0" smtClean="0"/>
              <a:t>.</a:t>
            </a:r>
            <a:endParaRPr lang="ko-KR" altLang="en-US" sz="4800" dirty="0"/>
          </a:p>
        </p:txBody>
      </p:sp>
      <p:pic>
        <p:nvPicPr>
          <p:cNvPr id="23554" name="Picture 2" descr="C:\Users\user\AppData\Local\Microsoft\Windows\Temporary Internet Files\Content.IE5\VU5PH18D\MM900323763[1]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42"/>
            <a:ext cx="1189743" cy="1285884"/>
          </a:xfrm>
          <a:prstGeom prst="rect">
            <a:avLst/>
          </a:prstGeom>
          <a:noFill/>
        </p:spPr>
      </p:pic>
      <p:pic>
        <p:nvPicPr>
          <p:cNvPr id="23556" name="Picture 4" descr="C:\Users\user\AppData\Local\Microsoft\Windows\Temporary Internet Files\Content.IE5\JEOCTH35\MP9004392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70304"/>
            <a:ext cx="7286676" cy="490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:\통일-북한\통일-북한\한반도_0(5303)[1][1]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03848" y="2996952"/>
            <a:ext cx="257606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84784"/>
            <a:ext cx="9144000" cy="16573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sz="8000" dirty="0">
                <a:latin typeface="궁서체" pitchFamily="17" charset="-127"/>
                <a:ea typeface="궁서체" pitchFamily="17" charset="-127"/>
              </a:rPr>
              <a:t>감사 합니다</a:t>
            </a:r>
            <a:r>
              <a:rPr lang="en-US" altLang="ko-KR" sz="8000" dirty="0">
                <a:latin typeface="궁서체" pitchFamily="17" charset="-127"/>
                <a:ea typeface="궁서체" pitchFamily="17" charset="-127"/>
              </a:rPr>
              <a:t>.^~^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40966"/>
          </a:xfrm>
        </p:spPr>
        <p:txBody>
          <a:bodyPr>
            <a:noAutofit/>
          </a:bodyPr>
          <a:lstStyle/>
          <a:p>
            <a:pPr algn="ctr"/>
            <a:r>
              <a:rPr lang="en-US" altLang="ko-KR" sz="5400" dirty="0" smtClean="0"/>
              <a:t>-</a:t>
            </a:r>
            <a:r>
              <a:rPr lang="ko-KR" altLang="en-US" sz="5400" dirty="0" smtClean="0"/>
              <a:t>목차</a:t>
            </a:r>
            <a:r>
              <a:rPr lang="en-US" altLang="ko-KR" sz="5400" dirty="0" smtClean="0"/>
              <a:t>-</a:t>
            </a:r>
            <a:r>
              <a:rPr lang="ko-KR" altLang="en-US" sz="5400" dirty="0" smtClean="0"/>
              <a:t> 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544616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북한의 교육 문화 생활 과 현재</a:t>
            </a:r>
            <a:endParaRPr lang="en-US" altLang="ko-KR" sz="2800" dirty="0" smtClean="0"/>
          </a:p>
          <a:p>
            <a:pPr lvl="2"/>
            <a:r>
              <a:rPr lang="ko-KR" altLang="en-US" sz="2200" dirty="0" smtClean="0"/>
              <a:t>북한 청년들 교육과 문화 생화 </a:t>
            </a:r>
            <a:endParaRPr lang="en-US" altLang="ko-KR" sz="2200" dirty="0" smtClean="0"/>
          </a:p>
          <a:p>
            <a:pPr lvl="2"/>
            <a:r>
              <a:rPr lang="ko-KR" altLang="en-US" sz="2200" dirty="0" smtClean="0"/>
              <a:t>북한의 현재 </a:t>
            </a:r>
            <a:r>
              <a:rPr lang="en-US" altLang="ko-KR" sz="2200" dirty="0" smtClean="0"/>
              <a:t> </a:t>
            </a:r>
            <a:endParaRPr lang="en-US" altLang="ko-KR" sz="2500" dirty="0" smtClean="0"/>
          </a:p>
          <a:p>
            <a:r>
              <a:rPr lang="ko-KR" altLang="en-US" sz="2800" dirty="0" smtClean="0"/>
              <a:t>북한 이탈주민들 탈 북 가정과 제 </a:t>
            </a:r>
            <a:r>
              <a:rPr lang="en-US" altLang="ko-KR" sz="2800" dirty="0" smtClean="0"/>
              <a:t>3</a:t>
            </a:r>
            <a:r>
              <a:rPr lang="ko-KR" altLang="en-US" sz="2800" dirty="0" smtClean="0"/>
              <a:t>국에서의 어려움</a:t>
            </a:r>
            <a:endParaRPr lang="en-US" altLang="ko-KR" sz="2800" dirty="0" smtClean="0"/>
          </a:p>
          <a:p>
            <a:pPr lvl="2"/>
            <a:r>
              <a:rPr lang="en-US" altLang="ko-KR" sz="2200" dirty="0" smtClean="0"/>
              <a:t> </a:t>
            </a:r>
            <a:r>
              <a:rPr lang="ko-KR" altLang="en-US" sz="2200" dirty="0" smtClean="0"/>
              <a:t>북한 탈출 과정 </a:t>
            </a:r>
            <a:endParaRPr lang="en-US" altLang="ko-KR" sz="2200" dirty="0" smtClean="0"/>
          </a:p>
          <a:p>
            <a:pPr lvl="2"/>
            <a:r>
              <a:rPr lang="ko-KR" altLang="en-US" sz="2200" dirty="0" smtClean="0"/>
              <a:t>신분이 보장되지 않은 중국에서의 고통</a:t>
            </a:r>
            <a:endParaRPr lang="en-US" altLang="ko-KR" sz="2200" dirty="0" smtClean="0"/>
          </a:p>
          <a:p>
            <a:r>
              <a:rPr lang="ko-KR" altLang="en-US" sz="2800" dirty="0" smtClean="0"/>
              <a:t>한국에서의 새로운 터전에서 정착이 어려움 </a:t>
            </a:r>
            <a:endParaRPr lang="en-US" altLang="ko-KR" sz="2800" dirty="0" smtClean="0"/>
          </a:p>
          <a:p>
            <a:pPr lvl="2"/>
            <a:r>
              <a:rPr lang="ko-KR" altLang="en-US" sz="2200" dirty="0" smtClean="0"/>
              <a:t>대한민국에서의 정착 </a:t>
            </a:r>
            <a:endParaRPr lang="en-US" altLang="ko-KR" sz="2200" dirty="0" smtClean="0"/>
          </a:p>
          <a:p>
            <a:pPr lvl="2"/>
            <a:r>
              <a:rPr lang="ko-KR" altLang="en-US" sz="2200" dirty="0" smtClean="0"/>
              <a:t>외로움 친구들 </a:t>
            </a:r>
            <a:endParaRPr lang="en-US" altLang="ko-KR" sz="2200" dirty="0" smtClean="0"/>
          </a:p>
          <a:p>
            <a:r>
              <a:rPr lang="ko-KR" altLang="en-US" sz="2800" dirty="0" smtClean="0"/>
              <a:t>해결 방안</a:t>
            </a:r>
            <a:r>
              <a:rPr lang="en-US" altLang="ko-KR" sz="2800" dirty="0" smtClean="0"/>
              <a:t>.</a:t>
            </a:r>
          </a:p>
          <a:p>
            <a:pPr lvl="2"/>
            <a:r>
              <a:rPr lang="ko-KR" altLang="en-US" sz="2200" dirty="0" smtClean="0"/>
              <a:t>교육 개선</a:t>
            </a:r>
            <a:endParaRPr lang="en-US" altLang="ko-KR" sz="2200" dirty="0" smtClean="0"/>
          </a:p>
          <a:p>
            <a:pPr lvl="2"/>
            <a:r>
              <a:rPr lang="en-US" altLang="ko-KR" sz="2200" dirty="0" smtClean="0"/>
              <a:t> </a:t>
            </a:r>
            <a:r>
              <a:rPr lang="ko-KR" altLang="en-US" sz="2200" dirty="0" smtClean="0"/>
              <a:t>민간 단체들의 관심과 협력적 정착지원 </a:t>
            </a:r>
            <a:endParaRPr lang="en-US" altLang="ko-KR" sz="2200" dirty="0" smtClean="0"/>
          </a:p>
          <a:p>
            <a:pPr lvl="2"/>
            <a:endParaRPr lang="en-US" altLang="ko-KR" sz="2200" dirty="0" smtClean="0"/>
          </a:p>
        </p:txBody>
      </p:sp>
      <p:pic>
        <p:nvPicPr>
          <p:cNvPr id="3074" name="Picture 2" descr="C:\Documents and Settings\서울시청\Local Settings\Temporary Internet Files\Content.IE5\QAWO72LF\MP9004394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247968" cy="242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357166"/>
            <a:ext cx="9144000" cy="128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936685" y="792288"/>
            <a:ext cx="5064207" cy="707886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남과 북의 학제 차이</a:t>
            </a:r>
            <a:r>
              <a:rPr lang="en-US" altLang="ko-K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altLang="ko-K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5" name="Group 71"/>
          <p:cNvGraphicFramePr>
            <a:graphicFrameLocks/>
          </p:cNvGraphicFramePr>
          <p:nvPr/>
        </p:nvGraphicFramePr>
        <p:xfrm>
          <a:off x="539552" y="1562089"/>
          <a:ext cx="7992888" cy="52754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16910"/>
                <a:gridCol w="1363663"/>
                <a:gridCol w="2678155"/>
                <a:gridCol w="1334160"/>
              </a:tblGrid>
              <a:tr h="3878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남한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북한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8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대학교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전문대학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2-6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년제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대학교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전문대학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2-6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년제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고등학교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★ 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년 부족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중학교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前 고등중학교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(6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중학교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초등학교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(6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870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5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소학교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前 인민학교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(4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년</a:t>
                      </a: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5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학년</a:t>
                      </a: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학년</a:t>
                      </a: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유치원 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(1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298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학년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en-US" sz="15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357166"/>
            <a:ext cx="9144000" cy="128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969305" y="714356"/>
            <a:ext cx="6603091" cy="707886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북한 학생들의 주 </a:t>
            </a:r>
            <a:r>
              <a:rPr lang="ko-KR" alt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교과목명</a:t>
            </a:r>
            <a:endParaRPr lang="en-US" altLang="ko-K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6" name="Group 383"/>
          <p:cNvGraphicFramePr>
            <a:graphicFrameLocks/>
          </p:cNvGraphicFramePr>
          <p:nvPr/>
        </p:nvGraphicFramePr>
        <p:xfrm>
          <a:off x="176149" y="1774770"/>
          <a:ext cx="8610693" cy="48271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8916"/>
                <a:gridCol w="5642280"/>
                <a:gridCol w="2459497"/>
              </a:tblGrid>
              <a:tr h="539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번호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교  과  명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주당 수업시간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경애하는 수령 김일성 대원수님 어린 시절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위대한 </a:t>
                      </a:r>
                      <a:r>
                        <a:rPr kumimoji="1" lang="ko-KR" altLang="en-US" sz="155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령도자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김정일 원수님 어린 시절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불요불굴의 공산주의 혁명투사 김정숙 어머님 어린 시절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사회주의도덕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국  어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외국어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컴퓨터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자  연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수  학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체  육</a:t>
                      </a:r>
                      <a:endParaRPr kumimoji="1" lang="ko-KR" altLang="en-US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음  악</a:t>
                      </a:r>
                      <a:endParaRPr kumimoji="1" lang="ko-KR" altLang="en-US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도화공작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ko-KR" altLang="en-US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시간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1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1" lang="en-US" altLang="ko-KR" sz="15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실습</a:t>
                      </a: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남</a:t>
                      </a: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녀</a:t>
                      </a: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1" lang="ko-KR" altLang="en-US" sz="15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주</a:t>
                      </a:r>
                      <a:endParaRPr kumimoji="1" lang="ko-KR" altLang="en-US" sz="15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27" name="직사각형 4"/>
          <p:cNvSpPr>
            <a:spLocks noChangeArrowheads="1"/>
          </p:cNvSpPr>
          <p:nvPr/>
        </p:nvSpPr>
        <p:spPr bwMode="auto">
          <a:xfrm>
            <a:off x="214282" y="2357430"/>
            <a:ext cx="8572560" cy="1000132"/>
          </a:xfrm>
          <a:prstGeom prst="rect">
            <a:avLst/>
          </a:prstGeom>
          <a:noFill/>
          <a:ln w="76200" algn="ctr">
            <a:solidFill>
              <a:srgbClr val="FD270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ko-KR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궁서" pitchFamily="18" charset="-127"/>
                <a:ea typeface="궁서" pitchFamily="18" charset="-127"/>
              </a:rPr>
              <a:t>1. </a:t>
            </a:r>
            <a:r>
              <a:rPr lang="ko-KR" altLang="en-US" sz="3200" dirty="0" smtClean="0">
                <a:latin typeface="궁서" pitchFamily="18" charset="-127"/>
                <a:ea typeface="궁서" pitchFamily="18" charset="-127"/>
              </a:rPr>
              <a:t>북한의 교육 과  과외활동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7207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 11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년제 의무교육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(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무상교육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)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유치원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1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년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초등학교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4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중학교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6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년 </a:t>
            </a:r>
            <a:endParaRPr lang="en-US" altLang="ko-KR" b="1" dirty="0" smtClean="0">
              <a:latin typeface="궁서" pitchFamily="18" charset="-127"/>
              <a:ea typeface="궁서" pitchFamily="18" charset="-127"/>
            </a:endParaRP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초등학교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중학교  담임고정</a:t>
            </a:r>
            <a:endParaRPr lang="en-US" altLang="ko-KR" b="1" dirty="0" smtClean="0">
              <a:latin typeface="궁서" pitchFamily="18" charset="-127"/>
              <a:ea typeface="궁서" pitchFamily="18" charset="-127"/>
            </a:endParaRP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None/>
            </a:pPr>
            <a:endParaRPr lang="en-US" altLang="ko-KR" b="1" dirty="0" smtClean="0">
              <a:latin typeface="궁서" pitchFamily="18" charset="-127"/>
              <a:ea typeface="궁서" pitchFamily="18" charset="-127"/>
            </a:endParaRP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 김일성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김정일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김정숙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,3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대장군에 관한 교육 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 체제의 우월성을 드러내기 위한  주체사상교육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 스파르타 식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세뇌 교육 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 러시아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중국 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영어</a:t>
            </a:r>
            <a:r>
              <a:rPr lang="en-US" altLang="ko-KR" b="1" dirty="0" smtClean="0"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 위지로 외국어 교육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solidFill>
                  <a:srgbClr val="FF0000"/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b="1" u="sng" dirty="0" smtClean="0">
                <a:solidFill>
                  <a:srgbClr val="FF0000"/>
                </a:solidFill>
                <a:latin typeface="궁서" pitchFamily="18" charset="-127"/>
                <a:ea typeface="궁서" pitchFamily="18" charset="-127"/>
              </a:rPr>
              <a:t>1</a:t>
            </a:r>
            <a:r>
              <a:rPr lang="ko-KR" altLang="en-US" b="1" u="sng" dirty="0" smtClean="0">
                <a:solidFill>
                  <a:srgbClr val="FF0000"/>
                </a:solidFill>
                <a:latin typeface="궁서" pitchFamily="18" charset="-127"/>
                <a:ea typeface="궁서" pitchFamily="18" charset="-127"/>
              </a:rPr>
              <a:t>고등 및 특수 수재학교 교육 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 2" pitchFamily="18" charset="2"/>
              <a:buChar char="²"/>
            </a:pPr>
            <a:r>
              <a:rPr lang="ko-KR" altLang="en-US" b="1" dirty="0" smtClean="0">
                <a:latin typeface="궁서" pitchFamily="18" charset="-127"/>
                <a:ea typeface="궁서" pitchFamily="18" charset="-127"/>
              </a:rPr>
              <a:t> 농업생산활동과 결합한 교육 </a:t>
            </a:r>
          </a:p>
          <a:p>
            <a:endParaRPr lang="ko-KR" altLang="en-US" dirty="0"/>
          </a:p>
        </p:txBody>
      </p:sp>
      <p:pic>
        <p:nvPicPr>
          <p:cNvPr id="1026" name="Picture 2" descr="C:\Users\user\AppData\Local\Microsoft\Windows\Temporary Internet Files\Content.IE5\X7IKUOGL\MP9004394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71480"/>
            <a:ext cx="2628896" cy="1925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 dirty="0" smtClean="0">
                <a:latin typeface="궁서" pitchFamily="18" charset="-127"/>
                <a:ea typeface="궁서" pitchFamily="18" charset="-127"/>
              </a:rPr>
              <a:t>1. </a:t>
            </a:r>
            <a:r>
              <a:rPr lang="ko-KR" altLang="en-US" sz="4000" dirty="0" smtClean="0">
                <a:latin typeface="궁서" pitchFamily="18" charset="-127"/>
                <a:ea typeface="궁서" pitchFamily="18" charset="-127"/>
              </a:rPr>
              <a:t>북한의 교육 과  과외활동</a:t>
            </a:r>
            <a:endParaRPr lang="en-US" altLang="ko-KR" sz="4000" dirty="0"/>
          </a:p>
        </p:txBody>
      </p:sp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179388" y="1341438"/>
            <a:ext cx="4127500" cy="776287"/>
            <a:chOff x="3" y="72006"/>
            <a:chExt cx="4128116" cy="776675"/>
          </a:xfrm>
        </p:grpSpPr>
        <p:sp>
          <p:nvSpPr>
            <p:cNvPr id="5" name="직사각형 4"/>
            <p:cNvSpPr/>
            <p:nvPr/>
          </p:nvSpPr>
          <p:spPr>
            <a:xfrm>
              <a:off x="3" y="72006"/>
              <a:ext cx="4128116" cy="77667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직사각형 5"/>
            <p:cNvSpPr/>
            <p:nvPr/>
          </p:nvSpPr>
          <p:spPr>
            <a:xfrm>
              <a:off x="3" y="72006"/>
              <a:ext cx="4128116" cy="776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3400" dirty="0">
                  <a:latin typeface="궁서" pitchFamily="18" charset="-127"/>
                  <a:ea typeface="궁서" pitchFamily="18" charset="-127"/>
                </a:rPr>
                <a:t>초등 학교</a:t>
              </a:r>
            </a:p>
          </p:txBody>
        </p:sp>
      </p:grpSp>
      <p:grpSp>
        <p:nvGrpSpPr>
          <p:cNvPr id="4" name="그룹 6"/>
          <p:cNvGrpSpPr>
            <a:grpSpLocks/>
          </p:cNvGrpSpPr>
          <p:nvPr/>
        </p:nvGrpSpPr>
        <p:grpSpPr bwMode="auto">
          <a:xfrm>
            <a:off x="323850" y="2565400"/>
            <a:ext cx="8604250" cy="4267200"/>
            <a:chOff x="0" y="1484313"/>
            <a:chExt cx="9144000" cy="4772025"/>
          </a:xfrm>
        </p:grpSpPr>
        <p:pic>
          <p:nvPicPr>
            <p:cNvPr id="19462" name="Picture 9" descr="%BA%CF%C7%D1%C0%C7_%C3%CA%B5%EE%C7%D0%BB%FD%B5%E9-1_bsjh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84313"/>
              <a:ext cx="2843213" cy="249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5" descr="kp1_2051116j097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363" y="1484313"/>
              <a:ext cx="4211637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25" descr="kp1_2030607v081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71775" y="1484313"/>
              <a:ext cx="2160588" cy="108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5" descr="%BA%CF%C7%D1%C0%C7_%C3%CA%B5%EE%C7%D0%BB%FD%B5%E9_bsjh2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1775" y="3933825"/>
              <a:ext cx="3095625" cy="232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7" descr="%C3%CA%B5%EE%C7%D0%B1%B3_%C7%D0%BB%FD_citrain64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3933825"/>
              <a:ext cx="2808288" cy="230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3" descr="%BA%CF%C7%D1%C3%CA%B5%EE%C7%D0%BB%FD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95963" y="3933825"/>
              <a:ext cx="3348037" cy="230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21" descr="PYH2010021608920001300_P2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43213" y="2492375"/>
              <a:ext cx="2089150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9"/>
          <p:cNvSpPr txBox="1">
            <a:spLocks noChangeArrowheads="1"/>
          </p:cNvSpPr>
          <p:nvPr/>
        </p:nvSpPr>
        <p:spPr>
          <a:xfrm>
            <a:off x="4321175" y="1270000"/>
            <a:ext cx="5219700" cy="1295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0" lang="en-US" altLang="ko-KR" sz="2000" dirty="0">
                <a:latin typeface="궁서" pitchFamily="18" charset="-127"/>
                <a:ea typeface="궁서" pitchFamily="18" charset="-127"/>
              </a:rPr>
              <a:t>2</a:t>
            </a:r>
            <a:r>
              <a:rPr kumimoji="0" lang="ko-KR" altLang="en-US" sz="2000" dirty="0">
                <a:latin typeface="궁서" pitchFamily="18" charset="-127"/>
                <a:ea typeface="궁서" pitchFamily="18" charset="-127"/>
              </a:rPr>
              <a:t>학년부터 교복착용</a:t>
            </a:r>
          </a:p>
          <a:p>
            <a:pPr marL="342900" indent="-342900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0" lang="ko-KR" altLang="en-US" sz="2000" dirty="0">
                <a:latin typeface="궁서" pitchFamily="18" charset="-127"/>
                <a:ea typeface="궁서" pitchFamily="18" charset="-127"/>
              </a:rPr>
              <a:t>소년단 가입 </a:t>
            </a:r>
            <a:r>
              <a:rPr kumimoji="0" lang="en-US" altLang="ko-KR" sz="2000" dirty="0">
                <a:latin typeface="궁서" pitchFamily="18" charset="-127"/>
                <a:ea typeface="궁서" pitchFamily="18" charset="-127"/>
              </a:rPr>
              <a:t>(3</a:t>
            </a:r>
            <a:r>
              <a:rPr kumimoji="0" lang="ko-KR" altLang="en-US" sz="2000" dirty="0">
                <a:latin typeface="궁서" pitchFamily="18" charset="-127"/>
                <a:ea typeface="궁서" pitchFamily="18" charset="-127"/>
              </a:rPr>
              <a:t>학년부터</a:t>
            </a:r>
            <a:r>
              <a:rPr kumimoji="0" lang="en-US" altLang="ko-KR" sz="2000" dirty="0">
                <a:latin typeface="궁서" pitchFamily="18" charset="-127"/>
                <a:ea typeface="궁서" pitchFamily="18" charset="-127"/>
              </a:rPr>
              <a:t>)</a:t>
            </a:r>
          </a:p>
          <a:p>
            <a:pPr marL="342900" indent="-342900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0" lang="ko-KR" altLang="en-US" sz="2000" dirty="0">
                <a:latin typeface="궁서" pitchFamily="18" charset="-127"/>
                <a:ea typeface="궁서" pitchFamily="18" charset="-127"/>
              </a:rPr>
              <a:t>충성심과 성적우수자 우선 </a:t>
            </a:r>
            <a:r>
              <a:rPr kumimoji="0" lang="en-US" altLang="ko-KR" sz="2000" dirty="0">
                <a:latin typeface="궁서" pitchFamily="18" charset="-127"/>
                <a:ea typeface="궁서" pitchFamily="18" charset="-127"/>
              </a:rPr>
              <a:t>1,2,3</a:t>
            </a:r>
            <a:r>
              <a:rPr kumimoji="0" lang="ko-KR" altLang="en-US" sz="2000" dirty="0">
                <a:latin typeface="궁서" pitchFamily="18" charset="-127"/>
                <a:ea typeface="궁서" pitchFamily="18" charset="-127"/>
              </a:rPr>
              <a:t>차</a:t>
            </a:r>
          </a:p>
          <a:p>
            <a:pPr marL="342900" indent="-342900"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kumimoji="0" lang="en-US" altLang="ko-KR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48712" cy="13676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 dirty="0" smtClean="0">
                <a:latin typeface="궁서" pitchFamily="18" charset="-127"/>
                <a:ea typeface="궁서" pitchFamily="18" charset="-127"/>
              </a:rPr>
              <a:t>1. </a:t>
            </a:r>
            <a:r>
              <a:rPr lang="ko-KR" altLang="en-US" sz="4000" dirty="0" smtClean="0">
                <a:latin typeface="궁서" pitchFamily="18" charset="-127"/>
                <a:ea typeface="궁서" pitchFamily="18" charset="-127"/>
              </a:rPr>
              <a:t>북한의 교육 과  과외활동</a:t>
            </a:r>
            <a:endParaRPr lang="en-US" altLang="ko-KR" sz="4000" dirty="0"/>
          </a:p>
        </p:txBody>
      </p:sp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827088" y="1341438"/>
            <a:ext cx="7705725" cy="5321300"/>
            <a:chOff x="395288" y="188913"/>
            <a:chExt cx="8351837" cy="6402387"/>
          </a:xfrm>
        </p:grpSpPr>
        <p:pic>
          <p:nvPicPr>
            <p:cNvPr id="22537" name="Picture 3" descr="H:\통일-북한\북한인권-털북자북송\탈북자 북송_000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87071">
              <a:off x="3779838" y="188913"/>
              <a:ext cx="3240087" cy="237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5" descr="4920656500_b049dfb838_b_emuliti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70215">
              <a:off x="684213" y="4724400"/>
              <a:ext cx="3311525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3" descr="H:\]_0000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8912">
              <a:off x="395288" y="1412875"/>
              <a:ext cx="4608512" cy="303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2" descr="H:\통일-북한\통일-북한\5QG357TJ00AO0001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60783">
              <a:off x="6227763" y="188913"/>
              <a:ext cx="2519362" cy="300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5" descr="D:\백요셉\사진-종합\통일-북한\통일-북한\20061113-2-1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453086">
              <a:off x="4067175" y="4797425"/>
              <a:ext cx="3930650" cy="179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" descr="H:\]_00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92679">
              <a:off x="4716463" y="2420938"/>
              <a:ext cx="3762375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17" descr="00344402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71775" y="3429000"/>
              <a:ext cx="2947988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그룹 14"/>
          <p:cNvGrpSpPr>
            <a:grpSpLocks/>
          </p:cNvGrpSpPr>
          <p:nvPr/>
        </p:nvGrpSpPr>
        <p:grpSpPr bwMode="auto">
          <a:xfrm>
            <a:off x="179388" y="1341438"/>
            <a:ext cx="4127500" cy="776287"/>
            <a:chOff x="3" y="72006"/>
            <a:chExt cx="4128116" cy="776675"/>
          </a:xfrm>
        </p:grpSpPr>
        <p:sp>
          <p:nvSpPr>
            <p:cNvPr id="16" name="직사각형 15"/>
            <p:cNvSpPr/>
            <p:nvPr/>
          </p:nvSpPr>
          <p:spPr>
            <a:xfrm>
              <a:off x="3" y="72006"/>
              <a:ext cx="4128116" cy="77667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직사각형 16"/>
            <p:cNvSpPr/>
            <p:nvPr/>
          </p:nvSpPr>
          <p:spPr>
            <a:xfrm>
              <a:off x="3" y="72006"/>
              <a:ext cx="4128116" cy="776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3400" dirty="0">
                  <a:latin typeface="궁서" pitchFamily="18" charset="-127"/>
                  <a:ea typeface="궁서" pitchFamily="18" charset="-127"/>
                </a:rPr>
                <a:t>고등중학교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6870700" cy="987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800" dirty="0" smtClean="0">
                <a:latin typeface="궁서체" pitchFamily="17" charset="-127"/>
                <a:ea typeface="궁서체" pitchFamily="17" charset="-127"/>
              </a:rPr>
              <a:t>북한의  사 회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428596" y="1312863"/>
            <a:ext cx="7777163" cy="5545137"/>
            <a:chOff x="539750" y="908050"/>
            <a:chExt cx="8128000" cy="5557838"/>
          </a:xfrm>
        </p:grpSpPr>
        <p:pic>
          <p:nvPicPr>
            <p:cNvPr id="29700" name="Picture 9" descr="D:\백요셉\사진-종합\통일-북한\통일-북한\200610212154389598_5pet2lDE1Xmx(2671)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697820">
              <a:off x="5867400" y="4652963"/>
              <a:ext cx="2765425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4" descr="H:\통일-북한\통일-북한\dd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668048">
              <a:off x="4356100" y="908050"/>
              <a:ext cx="4027488" cy="215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5" descr="PYH2010042500510001300_P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4075" y="1268413"/>
              <a:ext cx="208915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7" descr="famine_03-lovekorso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4888" y="2708275"/>
              <a:ext cx="1474787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2" descr="H:\통일-북한\북핵사진\6자회담_0008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249393">
              <a:off x="2700338" y="3068638"/>
              <a:ext cx="3524250" cy="310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1" descr="wraith7_1_diablo1015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135463">
              <a:off x="539750" y="4005263"/>
              <a:ext cx="2665413" cy="182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13" descr="ImageVi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24750" y="2708275"/>
              <a:ext cx="1143000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15" descr="kp1_2030108i0341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1100466">
              <a:off x="539750" y="1341438"/>
              <a:ext cx="191770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</TotalTime>
  <Words>781</Words>
  <Application>Microsoft Office PowerPoint</Application>
  <PresentationFormat>화면 슬라이드 쇼(4:3)</PresentationFormat>
  <Paragraphs>193</Paragraphs>
  <Slides>22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오렌지</vt:lpstr>
      <vt:lpstr>북한이탈주민들 남한에서의 정착생활 </vt:lpstr>
      <vt:lpstr>Introduction</vt:lpstr>
      <vt:lpstr>-목차- </vt:lpstr>
      <vt:lpstr>슬라이드 4</vt:lpstr>
      <vt:lpstr>슬라이드 5</vt:lpstr>
      <vt:lpstr>1. 북한의 교육 과  과외활동</vt:lpstr>
      <vt:lpstr>1. 북한의 교육 과  과외활동</vt:lpstr>
      <vt:lpstr>1. 북한의 교육 과  과외활동</vt:lpstr>
      <vt:lpstr>북한의  사 회 </vt:lpstr>
      <vt:lpstr>그들의 선택은 북한을 탈출 할 수 밖에 없었다.</vt:lpstr>
      <vt:lpstr>슬라이드 11</vt:lpstr>
      <vt:lpstr>2. 탈출 경로 와 제 3국에서의 어려움</vt:lpstr>
      <vt:lpstr>2.북한 이탈주민들 탈 북 가정과 제 3국에서의 어려움 </vt:lpstr>
      <vt:lpstr>2.  자유와 인권이 보장된 대한민국  </vt:lpstr>
      <vt:lpstr>슬라이드 15</vt:lpstr>
      <vt:lpstr>3.한국에서의 새로운 터전에서 정착이 어려움 </vt:lpstr>
      <vt:lpstr>한국에서의 정착 어려움 </vt:lpstr>
      <vt:lpstr>한국에서 입국하여 생기는 마음의 병</vt:lpstr>
      <vt:lpstr>4.북한이탈 주민들 정착어려움 극복 방안.</vt:lpstr>
      <vt:lpstr> </vt:lpstr>
      <vt:lpstr>우리 안에서의 통일이 먼저다.</vt:lpstr>
      <vt:lpstr>감사 합니다.^~^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북한이탈주민들 남한에서의 정착생활 </dc:title>
  <dc:creator>서울시청</dc:creator>
  <cp:lastModifiedBy>서울시청</cp:lastModifiedBy>
  <cp:revision>3</cp:revision>
  <dcterms:created xsi:type="dcterms:W3CDTF">2012-05-15T05:56:52Z</dcterms:created>
  <dcterms:modified xsi:type="dcterms:W3CDTF">2012-05-15T06:06:34Z</dcterms:modified>
</cp:coreProperties>
</file>