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4" r:id="rId3"/>
    <p:sldId id="335" r:id="rId4"/>
    <p:sldId id="336" r:id="rId5"/>
    <p:sldId id="260" r:id="rId6"/>
    <p:sldId id="339" r:id="rId7"/>
    <p:sldId id="268" r:id="rId8"/>
    <p:sldId id="269" r:id="rId9"/>
    <p:sldId id="261" r:id="rId10"/>
    <p:sldId id="270" r:id="rId11"/>
    <p:sldId id="271" r:id="rId12"/>
    <p:sldId id="273" r:id="rId13"/>
    <p:sldId id="319" r:id="rId14"/>
    <p:sldId id="320" r:id="rId15"/>
    <p:sldId id="323" r:id="rId16"/>
    <p:sldId id="324" r:id="rId17"/>
    <p:sldId id="325" r:id="rId18"/>
    <p:sldId id="337" r:id="rId19"/>
    <p:sldId id="311" r:id="rId20"/>
    <p:sldId id="312" r:id="rId21"/>
    <p:sldId id="313" r:id="rId22"/>
    <p:sldId id="314" r:id="rId23"/>
    <p:sldId id="316" r:id="rId24"/>
    <p:sldId id="326" r:id="rId25"/>
    <p:sldId id="327" r:id="rId26"/>
    <p:sldId id="328" r:id="rId27"/>
    <p:sldId id="329" r:id="rId28"/>
    <p:sldId id="275" r:id="rId29"/>
    <p:sldId id="277" r:id="rId30"/>
    <p:sldId id="279" r:id="rId31"/>
    <p:sldId id="280" r:id="rId32"/>
    <p:sldId id="338" r:id="rId33"/>
    <p:sldId id="340" r:id="rId34"/>
    <p:sldId id="331" r:id="rId35"/>
    <p:sldId id="332" r:id="rId36"/>
    <p:sldId id="333" r:id="rId37"/>
    <p:sldId id="309" r:id="rId3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4D79A-441A-4EAA-BBFB-1BD057A7DCD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48FB2B15-E2C4-4922-B73A-88689A0D2243}">
      <dgm:prSet/>
      <dgm:spPr/>
      <dgm:t>
        <a:bodyPr/>
        <a:lstStyle/>
        <a:p>
          <a:pPr rtl="0" latinLnBrk="1"/>
          <a:r>
            <a:rPr lang="ko-KR" dirty="0" smtClean="0"/>
            <a:t>북한의 비핵화 </a:t>
          </a:r>
          <a:r>
            <a:rPr lang="ko-KR" dirty="0" err="1" smtClean="0"/>
            <a:t>로드맵</a:t>
          </a:r>
          <a:r>
            <a:rPr lang="ko-KR" dirty="0" smtClean="0"/>
            <a:t> 제시</a:t>
          </a:r>
          <a:r>
            <a:rPr lang="en-US" dirty="0" smtClean="0"/>
            <a:t> </a:t>
          </a:r>
          <a:r>
            <a:rPr lang="ko-KR" dirty="0" smtClean="0"/>
            <a:t>및 </a:t>
          </a:r>
          <a:r>
            <a:rPr lang="ko-KR" dirty="0" err="1" smtClean="0"/>
            <a:t>남북미</a:t>
          </a:r>
          <a:r>
            <a:rPr lang="ko-KR" dirty="0" smtClean="0"/>
            <a:t> 간 </a:t>
          </a:r>
          <a:r>
            <a:rPr lang="ko-KR" dirty="0" smtClean="0">
              <a:solidFill>
                <a:srgbClr val="FF0000"/>
              </a:solidFill>
            </a:rPr>
            <a:t>신고</a:t>
          </a:r>
          <a:r>
            <a:rPr lang="en-US" dirty="0" smtClean="0">
              <a:solidFill>
                <a:srgbClr val="FF0000"/>
              </a:solidFill>
            </a:rPr>
            <a:t>, </a:t>
          </a:r>
          <a:r>
            <a:rPr lang="ko-KR" dirty="0" smtClean="0">
              <a:solidFill>
                <a:srgbClr val="FF0000"/>
              </a:solidFill>
            </a:rPr>
            <a:t>검증 절차 및 합의</a:t>
          </a:r>
          <a:endParaRPr lang="ko-KR" dirty="0">
            <a:solidFill>
              <a:srgbClr val="FF0000"/>
            </a:solidFill>
          </a:endParaRPr>
        </a:p>
      </dgm:t>
    </dgm:pt>
    <dgm:pt modelId="{C7BDBB05-572F-4422-8D0F-321AF6EFC19D}" type="parTrans" cxnId="{64251AA7-FA27-449D-AA91-57642FAEF470}">
      <dgm:prSet/>
      <dgm:spPr/>
      <dgm:t>
        <a:bodyPr/>
        <a:lstStyle/>
        <a:p>
          <a:pPr latinLnBrk="1"/>
          <a:endParaRPr lang="ko-KR" altLang="en-US"/>
        </a:p>
      </dgm:t>
    </dgm:pt>
    <dgm:pt modelId="{E3202583-2216-42CC-B748-3EBF81C110BA}" type="sibTrans" cxnId="{64251AA7-FA27-449D-AA91-57642FAEF470}">
      <dgm:prSet/>
      <dgm:spPr/>
      <dgm:t>
        <a:bodyPr/>
        <a:lstStyle/>
        <a:p>
          <a:pPr latinLnBrk="1"/>
          <a:endParaRPr lang="ko-KR" altLang="en-US"/>
        </a:p>
      </dgm:t>
    </dgm:pt>
    <dgm:pt modelId="{4238FA7E-6D0F-4E4F-B61E-4BC2B5A8B3FC}">
      <dgm:prSet/>
      <dgm:spPr/>
      <dgm:t>
        <a:bodyPr/>
        <a:lstStyle/>
        <a:p>
          <a:pPr rtl="0" latinLnBrk="1"/>
          <a:r>
            <a:rPr lang="ko-KR" smtClean="0"/>
            <a:t>판문점 선언 합의의 순조로운 이행 및 북한 경제 상황 개선</a:t>
          </a:r>
          <a:endParaRPr lang="ko-KR"/>
        </a:p>
      </dgm:t>
    </dgm:pt>
    <dgm:pt modelId="{D7DFAC98-9ED3-450C-B60B-1A70148966C8}" type="parTrans" cxnId="{A63E29B0-E070-4593-9AAF-0B5D753E50F0}">
      <dgm:prSet/>
      <dgm:spPr/>
      <dgm:t>
        <a:bodyPr/>
        <a:lstStyle/>
        <a:p>
          <a:pPr latinLnBrk="1"/>
          <a:endParaRPr lang="ko-KR" altLang="en-US"/>
        </a:p>
      </dgm:t>
    </dgm:pt>
    <dgm:pt modelId="{BF246599-E5BB-47B5-948B-A24689424B0F}" type="sibTrans" cxnId="{A63E29B0-E070-4593-9AAF-0B5D753E50F0}">
      <dgm:prSet/>
      <dgm:spPr/>
      <dgm:t>
        <a:bodyPr/>
        <a:lstStyle/>
        <a:p>
          <a:pPr latinLnBrk="1"/>
          <a:endParaRPr lang="ko-KR" altLang="en-US"/>
        </a:p>
      </dgm:t>
    </dgm:pt>
    <dgm:pt modelId="{538AB848-3E21-4997-BDF4-34DC42E6A03F}">
      <dgm:prSet/>
      <dgm:spPr/>
      <dgm:t>
        <a:bodyPr/>
        <a:lstStyle/>
        <a:p>
          <a:pPr rtl="0" latinLnBrk="1"/>
          <a:r>
            <a:rPr lang="ko-KR" smtClean="0"/>
            <a:t>종전 선언 및 평화체제 협상 시작</a:t>
          </a:r>
          <a:endParaRPr lang="ko-KR"/>
        </a:p>
      </dgm:t>
    </dgm:pt>
    <dgm:pt modelId="{5EBE4973-7000-43D3-9C5C-68BC344DFBAA}" type="parTrans" cxnId="{1B28B7BF-3BE2-430A-BFEE-19B3B83F908A}">
      <dgm:prSet/>
      <dgm:spPr/>
      <dgm:t>
        <a:bodyPr/>
        <a:lstStyle/>
        <a:p>
          <a:pPr latinLnBrk="1"/>
          <a:endParaRPr lang="ko-KR" altLang="en-US"/>
        </a:p>
      </dgm:t>
    </dgm:pt>
    <dgm:pt modelId="{0B593C77-5C39-4C1C-AA5A-9065B669F288}" type="sibTrans" cxnId="{1B28B7BF-3BE2-430A-BFEE-19B3B83F908A}">
      <dgm:prSet/>
      <dgm:spPr/>
      <dgm:t>
        <a:bodyPr/>
        <a:lstStyle/>
        <a:p>
          <a:pPr latinLnBrk="1"/>
          <a:endParaRPr lang="ko-KR" altLang="en-US"/>
        </a:p>
      </dgm:t>
    </dgm:pt>
    <dgm:pt modelId="{35AA9FE3-97A0-49BF-9283-D611B2280E14}">
      <dgm:prSet/>
      <dgm:spPr/>
      <dgm:t>
        <a:bodyPr/>
        <a:lstStyle/>
        <a:p>
          <a:pPr rtl="0" latinLnBrk="1"/>
          <a:r>
            <a:rPr lang="ko-KR" smtClean="0"/>
            <a:t>평화체제의 각 부분 합의 및 실천</a:t>
          </a:r>
          <a:r>
            <a:rPr lang="en-US" smtClean="0"/>
            <a:t> </a:t>
          </a:r>
          <a:r>
            <a:rPr lang="ko-KR" smtClean="0"/>
            <a:t>및 미중 등 국제사회의 보장</a:t>
          </a:r>
          <a:endParaRPr lang="ko-KR"/>
        </a:p>
      </dgm:t>
    </dgm:pt>
    <dgm:pt modelId="{92984A6F-BF6A-456C-BEE7-42B522266F99}" type="parTrans" cxnId="{06592DD9-9ED8-4508-9BED-07DFF03D208C}">
      <dgm:prSet/>
      <dgm:spPr/>
      <dgm:t>
        <a:bodyPr/>
        <a:lstStyle/>
        <a:p>
          <a:pPr latinLnBrk="1"/>
          <a:endParaRPr lang="ko-KR" altLang="en-US"/>
        </a:p>
      </dgm:t>
    </dgm:pt>
    <dgm:pt modelId="{A9DD7BE6-5FF9-4D20-96F5-4B7C838526BA}" type="sibTrans" cxnId="{06592DD9-9ED8-4508-9BED-07DFF03D208C}">
      <dgm:prSet/>
      <dgm:spPr/>
      <dgm:t>
        <a:bodyPr/>
        <a:lstStyle/>
        <a:p>
          <a:pPr latinLnBrk="1"/>
          <a:endParaRPr lang="ko-KR" altLang="en-US"/>
        </a:p>
      </dgm:t>
    </dgm:pt>
    <dgm:pt modelId="{C0A7956F-7732-4CE2-A13C-73A747356C06}">
      <dgm:prSet/>
      <dgm:spPr/>
      <dgm:t>
        <a:bodyPr/>
        <a:lstStyle/>
        <a:p>
          <a:pPr rtl="0" latinLnBrk="1"/>
          <a:r>
            <a:rPr lang="ko-KR" smtClean="0"/>
            <a:t>한반도 주권 문제에 대한 남북 간 합의</a:t>
          </a:r>
          <a:endParaRPr lang="ko-KR"/>
        </a:p>
      </dgm:t>
    </dgm:pt>
    <dgm:pt modelId="{BF58463E-FA7E-4DAA-AB15-94E5DDA53A40}" type="parTrans" cxnId="{03140E9E-2F26-499C-98A2-D887BFEB7251}">
      <dgm:prSet/>
      <dgm:spPr/>
      <dgm:t>
        <a:bodyPr/>
        <a:lstStyle/>
        <a:p>
          <a:pPr latinLnBrk="1"/>
          <a:endParaRPr lang="ko-KR" altLang="en-US"/>
        </a:p>
      </dgm:t>
    </dgm:pt>
    <dgm:pt modelId="{849784BE-F5C9-4420-8BD5-1B4CD1EB9153}" type="sibTrans" cxnId="{03140E9E-2F26-499C-98A2-D887BFEB7251}">
      <dgm:prSet/>
      <dgm:spPr/>
      <dgm:t>
        <a:bodyPr/>
        <a:lstStyle/>
        <a:p>
          <a:pPr latinLnBrk="1"/>
          <a:endParaRPr lang="ko-KR" altLang="en-US"/>
        </a:p>
      </dgm:t>
    </dgm:pt>
    <dgm:pt modelId="{4F9E1CE3-471C-4E45-B328-8EC260A16B3A}">
      <dgm:prSet/>
      <dgm:spPr/>
      <dgm:t>
        <a:bodyPr/>
        <a:lstStyle/>
        <a:p>
          <a:pPr rtl="0" latinLnBrk="1"/>
          <a:r>
            <a:rPr lang="ko-KR" dirty="0" smtClean="0"/>
            <a:t>한반도에 대한 </a:t>
          </a:r>
          <a:r>
            <a:rPr lang="ko-KR" dirty="0" err="1" smtClean="0"/>
            <a:t>미중</a:t>
          </a:r>
          <a:r>
            <a:rPr lang="ko-KR" dirty="0" smtClean="0"/>
            <a:t> 간의 지정학적 타협</a:t>
          </a:r>
          <a:endParaRPr lang="ko-KR" dirty="0"/>
        </a:p>
      </dgm:t>
    </dgm:pt>
    <dgm:pt modelId="{FB2B4E36-9777-48F6-BB28-12A5DDB22F43}" type="parTrans" cxnId="{4A5FDE0F-CA9B-4156-9594-9EB25769E6E2}">
      <dgm:prSet/>
      <dgm:spPr/>
      <dgm:t>
        <a:bodyPr/>
        <a:lstStyle/>
        <a:p>
          <a:pPr latinLnBrk="1"/>
          <a:endParaRPr lang="ko-KR" altLang="en-US"/>
        </a:p>
      </dgm:t>
    </dgm:pt>
    <dgm:pt modelId="{11E789A7-4CC3-4394-9590-05C980743DC4}" type="sibTrans" cxnId="{4A5FDE0F-CA9B-4156-9594-9EB25769E6E2}">
      <dgm:prSet/>
      <dgm:spPr/>
      <dgm:t>
        <a:bodyPr/>
        <a:lstStyle/>
        <a:p>
          <a:pPr latinLnBrk="1"/>
          <a:endParaRPr lang="ko-KR" altLang="en-US"/>
        </a:p>
      </dgm:t>
    </dgm:pt>
    <dgm:pt modelId="{A46CE2AA-2664-4199-894C-1C22436AD95A}">
      <dgm:prSet/>
      <dgm:spPr/>
      <dgm:t>
        <a:bodyPr/>
        <a:lstStyle/>
        <a:p>
          <a:pPr rtl="0" latinLnBrk="1"/>
          <a:r>
            <a:rPr lang="ko-KR" dirty="0" smtClean="0"/>
            <a:t>비핵화 과정의 불가역적 완료</a:t>
          </a:r>
          <a:endParaRPr lang="ko-KR" dirty="0"/>
        </a:p>
      </dgm:t>
    </dgm:pt>
    <dgm:pt modelId="{6E7D5DF6-A052-4BAC-9C3A-ED108E91C1C9}" type="parTrans" cxnId="{82DF752C-EAFE-4D73-99D1-46ED2DEF7E9C}">
      <dgm:prSet/>
      <dgm:spPr/>
      <dgm:t>
        <a:bodyPr/>
        <a:lstStyle/>
        <a:p>
          <a:pPr latinLnBrk="1"/>
          <a:endParaRPr lang="ko-KR" altLang="en-US"/>
        </a:p>
      </dgm:t>
    </dgm:pt>
    <dgm:pt modelId="{12419A57-A40B-4951-92CD-FBBB9CF18616}" type="sibTrans" cxnId="{82DF752C-EAFE-4D73-99D1-46ED2DEF7E9C}">
      <dgm:prSet/>
      <dgm:spPr/>
      <dgm:t>
        <a:bodyPr/>
        <a:lstStyle/>
        <a:p>
          <a:pPr latinLnBrk="1"/>
          <a:endParaRPr lang="ko-KR" altLang="en-US"/>
        </a:p>
      </dgm:t>
    </dgm:pt>
    <dgm:pt modelId="{472A8AE6-B171-4379-99F2-B2F732CD7BBE}">
      <dgm:prSet/>
      <dgm:spPr/>
      <dgm:t>
        <a:bodyPr/>
        <a:lstStyle/>
        <a:p>
          <a:pPr rtl="0" latinLnBrk="1"/>
          <a:r>
            <a:rPr lang="ko-KR" dirty="0" smtClean="0"/>
            <a:t>대북 경제제재 해제</a:t>
          </a:r>
          <a:endParaRPr lang="ko-KR" dirty="0"/>
        </a:p>
      </dgm:t>
    </dgm:pt>
    <dgm:pt modelId="{14E99CCC-74DD-4A35-9E53-4A84863D58B0}" type="parTrans" cxnId="{04F99B11-AF1C-405B-9172-F8BB237B2C0A}">
      <dgm:prSet/>
      <dgm:spPr/>
      <dgm:t>
        <a:bodyPr/>
        <a:lstStyle/>
        <a:p>
          <a:pPr latinLnBrk="1"/>
          <a:endParaRPr lang="ko-KR" altLang="en-US"/>
        </a:p>
      </dgm:t>
    </dgm:pt>
    <dgm:pt modelId="{1AF621C0-142B-48A0-B0F5-47C53327333A}" type="sibTrans" cxnId="{04F99B11-AF1C-405B-9172-F8BB237B2C0A}">
      <dgm:prSet/>
      <dgm:spPr/>
      <dgm:t>
        <a:bodyPr/>
        <a:lstStyle/>
        <a:p>
          <a:pPr latinLnBrk="1"/>
          <a:endParaRPr lang="ko-KR" altLang="en-US"/>
        </a:p>
      </dgm:t>
    </dgm:pt>
    <dgm:pt modelId="{EB75BC70-A8B7-4E44-9A9D-2BF7DC8F4A6F}">
      <dgm:prSet/>
      <dgm:spPr/>
      <dgm:t>
        <a:bodyPr/>
        <a:lstStyle/>
        <a:p>
          <a:pPr rtl="0" latinLnBrk="1"/>
          <a:r>
            <a:rPr lang="ko-KR" dirty="0" smtClean="0"/>
            <a:t>한국과 국제사회의 대북 경제 지원 및 투자</a:t>
          </a:r>
          <a:endParaRPr lang="ko-KR" dirty="0"/>
        </a:p>
      </dgm:t>
    </dgm:pt>
    <dgm:pt modelId="{7C1F2B65-11B8-4FF5-9810-C22D8A55D4F2}" type="parTrans" cxnId="{BAB39778-AE48-4395-B819-281F44F1850A}">
      <dgm:prSet/>
      <dgm:spPr/>
      <dgm:t>
        <a:bodyPr/>
        <a:lstStyle/>
        <a:p>
          <a:pPr latinLnBrk="1"/>
          <a:endParaRPr lang="ko-KR" altLang="en-US"/>
        </a:p>
      </dgm:t>
    </dgm:pt>
    <dgm:pt modelId="{E3445535-53E8-4CCB-95B4-D4BA39A131FC}" type="sibTrans" cxnId="{BAB39778-AE48-4395-B819-281F44F1850A}">
      <dgm:prSet/>
      <dgm:spPr/>
      <dgm:t>
        <a:bodyPr/>
        <a:lstStyle/>
        <a:p>
          <a:pPr latinLnBrk="1"/>
          <a:endParaRPr lang="ko-KR" altLang="en-US"/>
        </a:p>
      </dgm:t>
    </dgm:pt>
    <dgm:pt modelId="{E601DA8F-88C6-4239-A58B-E5F5C17E9A76}">
      <dgm:prSet/>
      <dgm:spPr/>
      <dgm:t>
        <a:bodyPr/>
        <a:lstStyle/>
        <a:p>
          <a:pPr rtl="0" latinLnBrk="1"/>
          <a:r>
            <a:rPr lang="ko-KR" dirty="0" smtClean="0"/>
            <a:t>북미 수교 및 북한의 정상화</a:t>
          </a:r>
          <a:r>
            <a:rPr lang="en-US" dirty="0" smtClean="0"/>
            <a:t>, </a:t>
          </a:r>
          <a:r>
            <a:rPr lang="ko-KR" dirty="0" smtClean="0"/>
            <a:t>남북 공존 토대 완성</a:t>
          </a:r>
          <a:endParaRPr lang="ko-KR" dirty="0"/>
        </a:p>
      </dgm:t>
    </dgm:pt>
    <dgm:pt modelId="{BCB8B456-7FBA-4908-A819-3DD228EA6CC2}" type="parTrans" cxnId="{D5106869-1C6B-4D7F-81D8-DDE4F0137006}">
      <dgm:prSet/>
      <dgm:spPr/>
      <dgm:t>
        <a:bodyPr/>
        <a:lstStyle/>
        <a:p>
          <a:pPr latinLnBrk="1"/>
          <a:endParaRPr lang="ko-KR" altLang="en-US"/>
        </a:p>
      </dgm:t>
    </dgm:pt>
    <dgm:pt modelId="{29A5299F-C3AE-4807-8BCF-E2B9B04103DE}" type="sibTrans" cxnId="{D5106869-1C6B-4D7F-81D8-DDE4F0137006}">
      <dgm:prSet/>
      <dgm:spPr/>
      <dgm:t>
        <a:bodyPr/>
        <a:lstStyle/>
        <a:p>
          <a:pPr latinLnBrk="1"/>
          <a:endParaRPr lang="ko-KR" altLang="en-US"/>
        </a:p>
      </dgm:t>
    </dgm:pt>
    <dgm:pt modelId="{466A5429-E844-4C12-B97E-E029568729D6}" type="pres">
      <dgm:prSet presAssocID="{2DF4D79A-441A-4EAA-BBFB-1BD057A7DCD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925BEF-5F37-4EE4-8F6E-7320236314FB}" type="pres">
      <dgm:prSet presAssocID="{2DF4D79A-441A-4EAA-BBFB-1BD057A7DCDD}" presName="arrow" presStyleLbl="bgShp" presStyleIdx="0" presStyleCnt="1"/>
      <dgm:spPr/>
    </dgm:pt>
    <dgm:pt modelId="{AEF6E3ED-6D40-41F3-B146-0078BE973AD0}" type="pres">
      <dgm:prSet presAssocID="{2DF4D79A-441A-4EAA-BBFB-1BD057A7DCDD}" presName="linearProcess" presStyleCnt="0"/>
      <dgm:spPr/>
    </dgm:pt>
    <dgm:pt modelId="{8F1D1594-8A82-4E8C-B190-74A81302CF2C}" type="pres">
      <dgm:prSet presAssocID="{48FB2B15-E2C4-4922-B73A-88689A0D2243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ACC476-1E61-4C44-83D7-64754E93C39C}" type="pres">
      <dgm:prSet presAssocID="{E3202583-2216-42CC-B748-3EBF81C110BA}" presName="sibTrans" presStyleCnt="0"/>
      <dgm:spPr/>
    </dgm:pt>
    <dgm:pt modelId="{36B04748-374C-4CE5-9F77-57FFA6A54A63}" type="pres">
      <dgm:prSet presAssocID="{4238FA7E-6D0F-4E4F-B61E-4BC2B5A8B3FC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1855B4-6E95-4968-B4E8-EB8054F78C35}" type="pres">
      <dgm:prSet presAssocID="{BF246599-E5BB-47B5-948B-A24689424B0F}" presName="sibTrans" presStyleCnt="0"/>
      <dgm:spPr/>
    </dgm:pt>
    <dgm:pt modelId="{6117D504-929B-4041-8022-FE15FBAF7CE0}" type="pres">
      <dgm:prSet presAssocID="{538AB848-3E21-4997-BDF4-34DC42E6A03F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7F02DA-D4D2-498F-B99A-5011F730FD60}" type="pres">
      <dgm:prSet presAssocID="{0B593C77-5C39-4C1C-AA5A-9065B669F288}" presName="sibTrans" presStyleCnt="0"/>
      <dgm:spPr/>
    </dgm:pt>
    <dgm:pt modelId="{8B5D7FA0-B11E-4462-91E1-2F7B2989BD2D}" type="pres">
      <dgm:prSet presAssocID="{35AA9FE3-97A0-49BF-9283-D611B2280E14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F2FBD5-BDAA-4E78-B667-5F68A9E19F04}" type="pres">
      <dgm:prSet presAssocID="{A9DD7BE6-5FF9-4D20-96F5-4B7C838526BA}" presName="sibTrans" presStyleCnt="0"/>
      <dgm:spPr/>
    </dgm:pt>
    <dgm:pt modelId="{C38711B3-BD39-402D-80BF-94946F0E730E}" type="pres">
      <dgm:prSet presAssocID="{C0A7956F-7732-4CE2-A13C-73A747356C06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460F34-FFE7-4411-B02B-60E5049E250F}" type="pres">
      <dgm:prSet presAssocID="{849784BE-F5C9-4420-8BD5-1B4CD1EB9153}" presName="sibTrans" presStyleCnt="0"/>
      <dgm:spPr/>
    </dgm:pt>
    <dgm:pt modelId="{035C16F4-705B-4335-8AD9-713A683AE774}" type="pres">
      <dgm:prSet presAssocID="{4F9E1CE3-471C-4E45-B328-8EC260A16B3A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598ED4-6CE9-404C-B4AC-88A48525ECF9}" type="pres">
      <dgm:prSet presAssocID="{11E789A7-4CC3-4394-9590-05C980743DC4}" presName="sibTrans" presStyleCnt="0"/>
      <dgm:spPr/>
    </dgm:pt>
    <dgm:pt modelId="{2A88C0B7-1C44-4E4A-B1E5-1AD4648C7372}" type="pres">
      <dgm:prSet presAssocID="{A46CE2AA-2664-4199-894C-1C22436AD95A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59F188C-2566-435A-9EAE-0D06E81D625A}" type="pres">
      <dgm:prSet presAssocID="{12419A57-A40B-4951-92CD-FBBB9CF18616}" presName="sibTrans" presStyleCnt="0"/>
      <dgm:spPr/>
    </dgm:pt>
    <dgm:pt modelId="{F187A16F-548A-4A8E-99B8-3764ABADB077}" type="pres">
      <dgm:prSet presAssocID="{472A8AE6-B171-4379-99F2-B2F732CD7BBE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C3E383-8377-47BB-AD23-92F7CCD1AF7C}" type="pres">
      <dgm:prSet presAssocID="{1AF621C0-142B-48A0-B0F5-47C53327333A}" presName="sibTrans" presStyleCnt="0"/>
      <dgm:spPr/>
    </dgm:pt>
    <dgm:pt modelId="{2A691D78-8388-406F-B078-4CE184ACA47B}" type="pres">
      <dgm:prSet presAssocID="{EB75BC70-A8B7-4E44-9A9D-2BF7DC8F4A6F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CA23FC-AFA7-406A-8D12-001F49C1B5C0}" type="pres">
      <dgm:prSet presAssocID="{E3445535-53E8-4CCB-95B4-D4BA39A131FC}" presName="sibTrans" presStyleCnt="0"/>
      <dgm:spPr/>
    </dgm:pt>
    <dgm:pt modelId="{D8BB680F-0859-4D82-9088-ADC46431A2AA}" type="pres">
      <dgm:prSet presAssocID="{E601DA8F-88C6-4239-A58B-E5F5C17E9A76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3140E9E-2F26-499C-98A2-D887BFEB7251}" srcId="{2DF4D79A-441A-4EAA-BBFB-1BD057A7DCDD}" destId="{C0A7956F-7732-4CE2-A13C-73A747356C06}" srcOrd="4" destOrd="0" parTransId="{BF58463E-FA7E-4DAA-AB15-94E5DDA53A40}" sibTransId="{849784BE-F5C9-4420-8BD5-1B4CD1EB9153}"/>
    <dgm:cxn modelId="{0CEFD47D-8F1F-4884-AAF6-EB96C3C09D0F}" type="presOf" srcId="{4F9E1CE3-471C-4E45-B328-8EC260A16B3A}" destId="{035C16F4-705B-4335-8AD9-713A683AE774}" srcOrd="0" destOrd="0" presId="urn:microsoft.com/office/officeart/2005/8/layout/hProcess9"/>
    <dgm:cxn modelId="{82DF752C-EAFE-4D73-99D1-46ED2DEF7E9C}" srcId="{2DF4D79A-441A-4EAA-BBFB-1BD057A7DCDD}" destId="{A46CE2AA-2664-4199-894C-1C22436AD95A}" srcOrd="6" destOrd="0" parTransId="{6E7D5DF6-A052-4BAC-9C3A-ED108E91C1C9}" sibTransId="{12419A57-A40B-4951-92CD-FBBB9CF18616}"/>
    <dgm:cxn modelId="{4A5FDE0F-CA9B-4156-9594-9EB25769E6E2}" srcId="{2DF4D79A-441A-4EAA-BBFB-1BD057A7DCDD}" destId="{4F9E1CE3-471C-4E45-B328-8EC260A16B3A}" srcOrd="5" destOrd="0" parTransId="{FB2B4E36-9777-48F6-BB28-12A5DDB22F43}" sibTransId="{11E789A7-4CC3-4394-9590-05C980743DC4}"/>
    <dgm:cxn modelId="{D5106869-1C6B-4D7F-81D8-DDE4F0137006}" srcId="{2DF4D79A-441A-4EAA-BBFB-1BD057A7DCDD}" destId="{E601DA8F-88C6-4239-A58B-E5F5C17E9A76}" srcOrd="9" destOrd="0" parTransId="{BCB8B456-7FBA-4908-A819-3DD228EA6CC2}" sibTransId="{29A5299F-C3AE-4807-8BCF-E2B9B04103DE}"/>
    <dgm:cxn modelId="{9FB91113-0448-4ED2-AAC0-0123714AF569}" type="presOf" srcId="{538AB848-3E21-4997-BDF4-34DC42E6A03F}" destId="{6117D504-929B-4041-8022-FE15FBAF7CE0}" srcOrd="0" destOrd="0" presId="urn:microsoft.com/office/officeart/2005/8/layout/hProcess9"/>
    <dgm:cxn modelId="{1B28B7BF-3BE2-430A-BFEE-19B3B83F908A}" srcId="{2DF4D79A-441A-4EAA-BBFB-1BD057A7DCDD}" destId="{538AB848-3E21-4997-BDF4-34DC42E6A03F}" srcOrd="2" destOrd="0" parTransId="{5EBE4973-7000-43D3-9C5C-68BC344DFBAA}" sibTransId="{0B593C77-5C39-4C1C-AA5A-9065B669F288}"/>
    <dgm:cxn modelId="{64251AA7-FA27-449D-AA91-57642FAEF470}" srcId="{2DF4D79A-441A-4EAA-BBFB-1BD057A7DCDD}" destId="{48FB2B15-E2C4-4922-B73A-88689A0D2243}" srcOrd="0" destOrd="0" parTransId="{C7BDBB05-572F-4422-8D0F-321AF6EFC19D}" sibTransId="{E3202583-2216-42CC-B748-3EBF81C110BA}"/>
    <dgm:cxn modelId="{2DD06A33-A389-48DC-9B2C-44614CDE248D}" type="presOf" srcId="{E601DA8F-88C6-4239-A58B-E5F5C17E9A76}" destId="{D8BB680F-0859-4D82-9088-ADC46431A2AA}" srcOrd="0" destOrd="0" presId="urn:microsoft.com/office/officeart/2005/8/layout/hProcess9"/>
    <dgm:cxn modelId="{A63E29B0-E070-4593-9AAF-0B5D753E50F0}" srcId="{2DF4D79A-441A-4EAA-BBFB-1BD057A7DCDD}" destId="{4238FA7E-6D0F-4E4F-B61E-4BC2B5A8B3FC}" srcOrd="1" destOrd="0" parTransId="{D7DFAC98-9ED3-450C-B60B-1A70148966C8}" sibTransId="{BF246599-E5BB-47B5-948B-A24689424B0F}"/>
    <dgm:cxn modelId="{BAB39778-AE48-4395-B819-281F44F1850A}" srcId="{2DF4D79A-441A-4EAA-BBFB-1BD057A7DCDD}" destId="{EB75BC70-A8B7-4E44-9A9D-2BF7DC8F4A6F}" srcOrd="8" destOrd="0" parTransId="{7C1F2B65-11B8-4FF5-9810-C22D8A55D4F2}" sibTransId="{E3445535-53E8-4CCB-95B4-D4BA39A131FC}"/>
    <dgm:cxn modelId="{D672502D-8461-44F5-9C5E-9DAF743E7AB2}" type="presOf" srcId="{EB75BC70-A8B7-4E44-9A9D-2BF7DC8F4A6F}" destId="{2A691D78-8388-406F-B078-4CE184ACA47B}" srcOrd="0" destOrd="0" presId="urn:microsoft.com/office/officeart/2005/8/layout/hProcess9"/>
    <dgm:cxn modelId="{E05A9108-31DB-4D3D-A69B-9A71A810B4FD}" type="presOf" srcId="{472A8AE6-B171-4379-99F2-B2F732CD7BBE}" destId="{F187A16F-548A-4A8E-99B8-3764ABADB077}" srcOrd="0" destOrd="0" presId="urn:microsoft.com/office/officeart/2005/8/layout/hProcess9"/>
    <dgm:cxn modelId="{A4B9237E-16B9-4628-B89E-8CD1C76C32DC}" type="presOf" srcId="{48FB2B15-E2C4-4922-B73A-88689A0D2243}" destId="{8F1D1594-8A82-4E8C-B190-74A81302CF2C}" srcOrd="0" destOrd="0" presId="urn:microsoft.com/office/officeart/2005/8/layout/hProcess9"/>
    <dgm:cxn modelId="{A08EFD82-28DB-435A-9F87-2A3A3E90B1D9}" type="presOf" srcId="{4238FA7E-6D0F-4E4F-B61E-4BC2B5A8B3FC}" destId="{36B04748-374C-4CE5-9F77-57FFA6A54A63}" srcOrd="0" destOrd="0" presId="urn:microsoft.com/office/officeart/2005/8/layout/hProcess9"/>
    <dgm:cxn modelId="{73245FC6-60BC-4D7D-9B32-F2D8EDC3C041}" type="presOf" srcId="{A46CE2AA-2664-4199-894C-1C22436AD95A}" destId="{2A88C0B7-1C44-4E4A-B1E5-1AD4648C7372}" srcOrd="0" destOrd="0" presId="urn:microsoft.com/office/officeart/2005/8/layout/hProcess9"/>
    <dgm:cxn modelId="{04F99B11-AF1C-405B-9172-F8BB237B2C0A}" srcId="{2DF4D79A-441A-4EAA-BBFB-1BD057A7DCDD}" destId="{472A8AE6-B171-4379-99F2-B2F732CD7BBE}" srcOrd="7" destOrd="0" parTransId="{14E99CCC-74DD-4A35-9E53-4A84863D58B0}" sibTransId="{1AF621C0-142B-48A0-B0F5-47C53327333A}"/>
    <dgm:cxn modelId="{51D1F4E2-C1B3-4169-B096-5A26278EBF54}" type="presOf" srcId="{2DF4D79A-441A-4EAA-BBFB-1BD057A7DCDD}" destId="{466A5429-E844-4C12-B97E-E029568729D6}" srcOrd="0" destOrd="0" presId="urn:microsoft.com/office/officeart/2005/8/layout/hProcess9"/>
    <dgm:cxn modelId="{06592DD9-9ED8-4508-9BED-07DFF03D208C}" srcId="{2DF4D79A-441A-4EAA-BBFB-1BD057A7DCDD}" destId="{35AA9FE3-97A0-49BF-9283-D611B2280E14}" srcOrd="3" destOrd="0" parTransId="{92984A6F-BF6A-456C-BEE7-42B522266F99}" sibTransId="{A9DD7BE6-5FF9-4D20-96F5-4B7C838526BA}"/>
    <dgm:cxn modelId="{6049D06B-6E58-4867-B9E5-A50F9DCE4053}" type="presOf" srcId="{C0A7956F-7732-4CE2-A13C-73A747356C06}" destId="{C38711B3-BD39-402D-80BF-94946F0E730E}" srcOrd="0" destOrd="0" presId="urn:microsoft.com/office/officeart/2005/8/layout/hProcess9"/>
    <dgm:cxn modelId="{08F790C7-C5DB-49DA-9C2C-C999C9A75B3E}" type="presOf" srcId="{35AA9FE3-97A0-49BF-9283-D611B2280E14}" destId="{8B5D7FA0-B11E-4462-91E1-2F7B2989BD2D}" srcOrd="0" destOrd="0" presId="urn:microsoft.com/office/officeart/2005/8/layout/hProcess9"/>
    <dgm:cxn modelId="{BE407A74-CE51-4937-94D1-C31C58D42A9C}" type="presParOf" srcId="{466A5429-E844-4C12-B97E-E029568729D6}" destId="{CD925BEF-5F37-4EE4-8F6E-7320236314FB}" srcOrd="0" destOrd="0" presId="urn:microsoft.com/office/officeart/2005/8/layout/hProcess9"/>
    <dgm:cxn modelId="{0D9F9C80-BAB6-4419-85FF-4117C545F009}" type="presParOf" srcId="{466A5429-E844-4C12-B97E-E029568729D6}" destId="{AEF6E3ED-6D40-41F3-B146-0078BE973AD0}" srcOrd="1" destOrd="0" presId="urn:microsoft.com/office/officeart/2005/8/layout/hProcess9"/>
    <dgm:cxn modelId="{638CB147-4B00-4B6D-89FF-4FEE88A80187}" type="presParOf" srcId="{AEF6E3ED-6D40-41F3-B146-0078BE973AD0}" destId="{8F1D1594-8A82-4E8C-B190-74A81302CF2C}" srcOrd="0" destOrd="0" presId="urn:microsoft.com/office/officeart/2005/8/layout/hProcess9"/>
    <dgm:cxn modelId="{552EFAFE-42FA-433A-9B23-7D1CE1F6885C}" type="presParOf" srcId="{AEF6E3ED-6D40-41F3-B146-0078BE973AD0}" destId="{38ACC476-1E61-4C44-83D7-64754E93C39C}" srcOrd="1" destOrd="0" presId="urn:microsoft.com/office/officeart/2005/8/layout/hProcess9"/>
    <dgm:cxn modelId="{6A9BFD89-1FAA-458A-8E69-258FA89F38D3}" type="presParOf" srcId="{AEF6E3ED-6D40-41F3-B146-0078BE973AD0}" destId="{36B04748-374C-4CE5-9F77-57FFA6A54A63}" srcOrd="2" destOrd="0" presId="urn:microsoft.com/office/officeart/2005/8/layout/hProcess9"/>
    <dgm:cxn modelId="{1395FDE7-7BB1-4206-A2BF-27C69FDEFED7}" type="presParOf" srcId="{AEF6E3ED-6D40-41F3-B146-0078BE973AD0}" destId="{F91855B4-6E95-4968-B4E8-EB8054F78C35}" srcOrd="3" destOrd="0" presId="urn:microsoft.com/office/officeart/2005/8/layout/hProcess9"/>
    <dgm:cxn modelId="{DF12F5A2-7278-47E7-8FF4-C30C180740C8}" type="presParOf" srcId="{AEF6E3ED-6D40-41F3-B146-0078BE973AD0}" destId="{6117D504-929B-4041-8022-FE15FBAF7CE0}" srcOrd="4" destOrd="0" presId="urn:microsoft.com/office/officeart/2005/8/layout/hProcess9"/>
    <dgm:cxn modelId="{EA6B3AC0-6B51-4A13-A56E-80193D0D2925}" type="presParOf" srcId="{AEF6E3ED-6D40-41F3-B146-0078BE973AD0}" destId="{CA7F02DA-D4D2-498F-B99A-5011F730FD60}" srcOrd="5" destOrd="0" presId="urn:microsoft.com/office/officeart/2005/8/layout/hProcess9"/>
    <dgm:cxn modelId="{83CEF0DA-3589-47A7-854C-E720D3EAB9DF}" type="presParOf" srcId="{AEF6E3ED-6D40-41F3-B146-0078BE973AD0}" destId="{8B5D7FA0-B11E-4462-91E1-2F7B2989BD2D}" srcOrd="6" destOrd="0" presId="urn:microsoft.com/office/officeart/2005/8/layout/hProcess9"/>
    <dgm:cxn modelId="{E9A8EF6D-3FA4-4337-8C72-C9530D46D3A3}" type="presParOf" srcId="{AEF6E3ED-6D40-41F3-B146-0078BE973AD0}" destId="{E1F2FBD5-BDAA-4E78-B667-5F68A9E19F04}" srcOrd="7" destOrd="0" presId="urn:microsoft.com/office/officeart/2005/8/layout/hProcess9"/>
    <dgm:cxn modelId="{12114B2D-8242-4187-A25C-8DAE3BC79829}" type="presParOf" srcId="{AEF6E3ED-6D40-41F3-B146-0078BE973AD0}" destId="{C38711B3-BD39-402D-80BF-94946F0E730E}" srcOrd="8" destOrd="0" presId="urn:microsoft.com/office/officeart/2005/8/layout/hProcess9"/>
    <dgm:cxn modelId="{62DA4956-D690-4FEE-B307-DDE8BB89ABB4}" type="presParOf" srcId="{AEF6E3ED-6D40-41F3-B146-0078BE973AD0}" destId="{27460F34-FFE7-4411-B02B-60E5049E250F}" srcOrd="9" destOrd="0" presId="urn:microsoft.com/office/officeart/2005/8/layout/hProcess9"/>
    <dgm:cxn modelId="{3CDC7959-4943-47EE-8DA2-2CE4CDDA2F92}" type="presParOf" srcId="{AEF6E3ED-6D40-41F3-B146-0078BE973AD0}" destId="{035C16F4-705B-4335-8AD9-713A683AE774}" srcOrd="10" destOrd="0" presId="urn:microsoft.com/office/officeart/2005/8/layout/hProcess9"/>
    <dgm:cxn modelId="{6A4B11F6-026C-4066-B675-6758A1F0521B}" type="presParOf" srcId="{AEF6E3ED-6D40-41F3-B146-0078BE973AD0}" destId="{F5598ED4-6CE9-404C-B4AC-88A48525ECF9}" srcOrd="11" destOrd="0" presId="urn:microsoft.com/office/officeart/2005/8/layout/hProcess9"/>
    <dgm:cxn modelId="{098FD93B-2740-4B09-9A79-40112C378F53}" type="presParOf" srcId="{AEF6E3ED-6D40-41F3-B146-0078BE973AD0}" destId="{2A88C0B7-1C44-4E4A-B1E5-1AD4648C7372}" srcOrd="12" destOrd="0" presId="urn:microsoft.com/office/officeart/2005/8/layout/hProcess9"/>
    <dgm:cxn modelId="{161966C7-2C0F-4FCC-90F2-3CE349FD3567}" type="presParOf" srcId="{AEF6E3ED-6D40-41F3-B146-0078BE973AD0}" destId="{659F188C-2566-435A-9EAE-0D06E81D625A}" srcOrd="13" destOrd="0" presId="urn:microsoft.com/office/officeart/2005/8/layout/hProcess9"/>
    <dgm:cxn modelId="{56300157-3DAD-44E0-B5A3-B53C9D914177}" type="presParOf" srcId="{AEF6E3ED-6D40-41F3-B146-0078BE973AD0}" destId="{F187A16F-548A-4A8E-99B8-3764ABADB077}" srcOrd="14" destOrd="0" presId="urn:microsoft.com/office/officeart/2005/8/layout/hProcess9"/>
    <dgm:cxn modelId="{B2066ADB-C813-4F85-8B40-23832D5E7AD7}" type="presParOf" srcId="{AEF6E3ED-6D40-41F3-B146-0078BE973AD0}" destId="{F6C3E383-8377-47BB-AD23-92F7CCD1AF7C}" srcOrd="15" destOrd="0" presId="urn:microsoft.com/office/officeart/2005/8/layout/hProcess9"/>
    <dgm:cxn modelId="{8B5A6E85-FEAF-42FA-9534-FA7BF3DE2EF0}" type="presParOf" srcId="{AEF6E3ED-6D40-41F3-B146-0078BE973AD0}" destId="{2A691D78-8388-406F-B078-4CE184ACA47B}" srcOrd="16" destOrd="0" presId="urn:microsoft.com/office/officeart/2005/8/layout/hProcess9"/>
    <dgm:cxn modelId="{219A91A3-C3F5-4750-B511-256971EBB09C}" type="presParOf" srcId="{AEF6E3ED-6D40-41F3-B146-0078BE973AD0}" destId="{B8CA23FC-AFA7-406A-8D12-001F49C1B5C0}" srcOrd="17" destOrd="0" presId="urn:microsoft.com/office/officeart/2005/8/layout/hProcess9"/>
    <dgm:cxn modelId="{ED0FAB9D-51D7-4227-B9CF-48B71045F9B1}" type="presParOf" srcId="{AEF6E3ED-6D40-41F3-B146-0078BE973AD0}" destId="{D8BB680F-0859-4D82-9088-ADC46431A2AA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486D45-FF49-4160-9DFB-C7962447D8A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E2831433-52A4-4525-A9CA-FE77478F8058}">
      <dgm:prSet custT="1"/>
      <dgm:spPr/>
      <dgm:t>
        <a:bodyPr/>
        <a:lstStyle/>
        <a:p>
          <a:pPr rtl="0" latinLnBrk="1"/>
          <a:r>
            <a:rPr lang="ko-KR" altLang="en-US" sz="2400" dirty="0" err="1" smtClean="0"/>
            <a:t>독재유지</a:t>
          </a:r>
          <a:endParaRPr lang="ko-KR" altLang="en-US" sz="3100" dirty="0"/>
        </a:p>
      </dgm:t>
    </dgm:pt>
    <dgm:pt modelId="{7BF25B4C-CD68-4B1F-B75A-7CEA031C7E7E}" type="parTrans" cxnId="{9DD8DC96-BE70-45AF-80E5-8B5202545DC2}">
      <dgm:prSet/>
      <dgm:spPr/>
      <dgm:t>
        <a:bodyPr/>
        <a:lstStyle/>
        <a:p>
          <a:pPr latinLnBrk="1"/>
          <a:endParaRPr lang="ko-KR" altLang="en-US"/>
        </a:p>
      </dgm:t>
    </dgm:pt>
    <dgm:pt modelId="{EF788131-E87B-4C92-8DB3-3913682E265B}" type="sibTrans" cxnId="{9DD8DC96-BE70-45AF-80E5-8B5202545DC2}">
      <dgm:prSet/>
      <dgm:spPr/>
      <dgm:t>
        <a:bodyPr/>
        <a:lstStyle/>
        <a:p>
          <a:pPr latinLnBrk="1"/>
          <a:endParaRPr lang="ko-KR" altLang="en-US"/>
        </a:p>
      </dgm:t>
    </dgm:pt>
    <dgm:pt modelId="{D20B419B-459C-4B20-B176-40501C6DA426}">
      <dgm:prSet custT="1"/>
      <dgm:spPr/>
      <dgm:t>
        <a:bodyPr/>
        <a:lstStyle/>
        <a:p>
          <a:pPr rtl="0" latinLnBrk="1"/>
          <a:r>
            <a:rPr lang="ko-KR" altLang="en-US" sz="2400" dirty="0" smtClean="0"/>
            <a:t>경제발전</a:t>
          </a:r>
          <a:endParaRPr lang="ko-KR" altLang="en-US" sz="3100" dirty="0"/>
        </a:p>
      </dgm:t>
    </dgm:pt>
    <dgm:pt modelId="{887CFCB7-FB64-4EC2-ADA9-6CAC961BAC04}" type="parTrans" cxnId="{F31C09FE-EB34-44C2-93B3-876FBC16CBE3}">
      <dgm:prSet/>
      <dgm:spPr/>
      <dgm:t>
        <a:bodyPr/>
        <a:lstStyle/>
        <a:p>
          <a:pPr latinLnBrk="1"/>
          <a:endParaRPr lang="ko-KR" altLang="en-US"/>
        </a:p>
      </dgm:t>
    </dgm:pt>
    <dgm:pt modelId="{8FD39B25-0E00-4CB4-B758-59515CFEBE7A}" type="sibTrans" cxnId="{F31C09FE-EB34-44C2-93B3-876FBC16CBE3}">
      <dgm:prSet/>
      <dgm:spPr/>
      <dgm:t>
        <a:bodyPr/>
        <a:lstStyle/>
        <a:p>
          <a:pPr latinLnBrk="1"/>
          <a:endParaRPr lang="ko-KR" altLang="en-US"/>
        </a:p>
      </dgm:t>
    </dgm:pt>
    <dgm:pt modelId="{5BAE2743-3693-400D-9941-1BCB4E5591B8}">
      <dgm:prSet/>
      <dgm:spPr/>
      <dgm:t>
        <a:bodyPr/>
        <a:lstStyle/>
        <a:p>
          <a:pPr rtl="0" latinLnBrk="1"/>
          <a:r>
            <a:rPr lang="ko-KR" smtClean="0"/>
            <a:t>핵무력발전</a:t>
          </a:r>
          <a:endParaRPr lang="ko-KR"/>
        </a:p>
      </dgm:t>
    </dgm:pt>
    <dgm:pt modelId="{0A2522EF-70C5-466C-AB73-CA55B367EBE4}" type="parTrans" cxnId="{5DA65497-F331-4A09-9235-0F50F473A2AE}">
      <dgm:prSet/>
      <dgm:spPr/>
      <dgm:t>
        <a:bodyPr/>
        <a:lstStyle/>
        <a:p>
          <a:pPr latinLnBrk="1"/>
          <a:endParaRPr lang="ko-KR" altLang="en-US"/>
        </a:p>
      </dgm:t>
    </dgm:pt>
    <dgm:pt modelId="{876D5B22-9A99-4C2E-ACC7-59E65782F4AA}" type="sibTrans" cxnId="{5DA65497-F331-4A09-9235-0F50F473A2AE}">
      <dgm:prSet/>
      <dgm:spPr/>
      <dgm:t>
        <a:bodyPr/>
        <a:lstStyle/>
        <a:p>
          <a:pPr latinLnBrk="1"/>
          <a:endParaRPr lang="ko-KR" altLang="en-US"/>
        </a:p>
      </dgm:t>
    </dgm:pt>
    <dgm:pt modelId="{AAA9BB73-3938-4996-8529-20F74DA05C6C}" type="pres">
      <dgm:prSet presAssocID="{4D486D45-FF49-4160-9DFB-C7962447D8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992772-BBAC-4508-BBD0-A8B1B6E10AAA}" type="pres">
      <dgm:prSet presAssocID="{E2831433-52A4-4525-A9CA-FE77478F80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754122-0D14-4271-B129-E7F70A714B62}" type="pres">
      <dgm:prSet presAssocID="{EF788131-E87B-4C92-8DB3-3913682E265B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44C727F-C87A-4A33-A07F-CC4DC555C657}" type="pres">
      <dgm:prSet presAssocID="{EF788131-E87B-4C92-8DB3-3913682E265B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2C82773-97F5-4585-837A-0260130C1970}" type="pres">
      <dgm:prSet presAssocID="{D20B419B-459C-4B20-B176-40501C6DA42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4455C2-470F-4F60-A54C-AA5EECC99219}" type="pres">
      <dgm:prSet presAssocID="{8FD39B25-0E00-4CB4-B758-59515CFEBE7A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7D3EA5CE-992C-48B9-BA78-DBED4AB8ACB0}" type="pres">
      <dgm:prSet presAssocID="{8FD39B25-0E00-4CB4-B758-59515CFEBE7A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D03ECA41-DF0F-49A9-AC0B-B52A57BCBA2E}" type="pres">
      <dgm:prSet presAssocID="{5BAE2743-3693-400D-9941-1BCB4E5591B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75A73EE-A159-46B8-BCFF-2337B302BD63}" type="pres">
      <dgm:prSet presAssocID="{876D5B22-9A99-4C2E-ACC7-59E65782F4AA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8AC52E83-ABB2-4CC5-B118-FE7D0AA2EFC5}" type="pres">
      <dgm:prSet presAssocID="{876D5B22-9A99-4C2E-ACC7-59E65782F4AA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C7B3894C-E6A8-4B2B-A803-198EAB75EB35}" type="presOf" srcId="{876D5B22-9A99-4C2E-ACC7-59E65782F4AA}" destId="{8AC52E83-ABB2-4CC5-B118-FE7D0AA2EFC5}" srcOrd="1" destOrd="0" presId="urn:microsoft.com/office/officeart/2005/8/layout/cycle2"/>
    <dgm:cxn modelId="{3B4457CD-FC19-4E02-86ED-B914559E3D16}" type="presOf" srcId="{5BAE2743-3693-400D-9941-1BCB4E5591B8}" destId="{D03ECA41-DF0F-49A9-AC0B-B52A57BCBA2E}" srcOrd="0" destOrd="0" presId="urn:microsoft.com/office/officeart/2005/8/layout/cycle2"/>
    <dgm:cxn modelId="{98DA11FE-7738-4D2B-8236-CF113133E2E3}" type="presOf" srcId="{8FD39B25-0E00-4CB4-B758-59515CFEBE7A}" destId="{7D3EA5CE-992C-48B9-BA78-DBED4AB8ACB0}" srcOrd="1" destOrd="0" presId="urn:microsoft.com/office/officeart/2005/8/layout/cycle2"/>
    <dgm:cxn modelId="{9DD8DC96-BE70-45AF-80E5-8B5202545DC2}" srcId="{4D486D45-FF49-4160-9DFB-C7962447D8AA}" destId="{E2831433-52A4-4525-A9CA-FE77478F8058}" srcOrd="0" destOrd="0" parTransId="{7BF25B4C-CD68-4B1F-B75A-7CEA031C7E7E}" sibTransId="{EF788131-E87B-4C92-8DB3-3913682E265B}"/>
    <dgm:cxn modelId="{7E70E857-4D1C-44EC-BBE7-B9113A255B50}" type="presOf" srcId="{D20B419B-459C-4B20-B176-40501C6DA426}" destId="{82C82773-97F5-4585-837A-0260130C1970}" srcOrd="0" destOrd="0" presId="urn:microsoft.com/office/officeart/2005/8/layout/cycle2"/>
    <dgm:cxn modelId="{D1D89F3F-E5D8-42E1-8527-60EEF901561E}" type="presOf" srcId="{4D486D45-FF49-4160-9DFB-C7962447D8AA}" destId="{AAA9BB73-3938-4996-8529-20F74DA05C6C}" srcOrd="0" destOrd="0" presId="urn:microsoft.com/office/officeart/2005/8/layout/cycle2"/>
    <dgm:cxn modelId="{DA14E222-71A6-4C34-8FD0-4E2D2915CA6A}" type="presOf" srcId="{EF788131-E87B-4C92-8DB3-3913682E265B}" destId="{844C727F-C87A-4A33-A07F-CC4DC555C657}" srcOrd="1" destOrd="0" presId="urn:microsoft.com/office/officeart/2005/8/layout/cycle2"/>
    <dgm:cxn modelId="{113FB40D-FE98-4AC5-984E-48534CFE7E7A}" type="presOf" srcId="{8FD39B25-0E00-4CB4-B758-59515CFEBE7A}" destId="{CB4455C2-470F-4F60-A54C-AA5EECC99219}" srcOrd="0" destOrd="0" presId="urn:microsoft.com/office/officeart/2005/8/layout/cycle2"/>
    <dgm:cxn modelId="{5DA65497-F331-4A09-9235-0F50F473A2AE}" srcId="{4D486D45-FF49-4160-9DFB-C7962447D8AA}" destId="{5BAE2743-3693-400D-9941-1BCB4E5591B8}" srcOrd="2" destOrd="0" parTransId="{0A2522EF-70C5-466C-AB73-CA55B367EBE4}" sibTransId="{876D5B22-9A99-4C2E-ACC7-59E65782F4AA}"/>
    <dgm:cxn modelId="{B2DFBA4F-13B0-4519-92C9-0334123A69A3}" type="presOf" srcId="{876D5B22-9A99-4C2E-ACC7-59E65782F4AA}" destId="{F75A73EE-A159-46B8-BCFF-2337B302BD63}" srcOrd="0" destOrd="0" presId="urn:microsoft.com/office/officeart/2005/8/layout/cycle2"/>
    <dgm:cxn modelId="{F31C09FE-EB34-44C2-93B3-876FBC16CBE3}" srcId="{4D486D45-FF49-4160-9DFB-C7962447D8AA}" destId="{D20B419B-459C-4B20-B176-40501C6DA426}" srcOrd="1" destOrd="0" parTransId="{887CFCB7-FB64-4EC2-ADA9-6CAC961BAC04}" sibTransId="{8FD39B25-0E00-4CB4-B758-59515CFEBE7A}"/>
    <dgm:cxn modelId="{456316EF-C49B-4C83-B93A-9A4568FE9CA7}" type="presOf" srcId="{E2831433-52A4-4525-A9CA-FE77478F8058}" destId="{F5992772-BBAC-4508-BBD0-A8B1B6E10AAA}" srcOrd="0" destOrd="0" presId="urn:microsoft.com/office/officeart/2005/8/layout/cycle2"/>
    <dgm:cxn modelId="{BC59C1C7-7840-4B1E-BDFF-764C62906568}" type="presOf" srcId="{EF788131-E87B-4C92-8DB3-3913682E265B}" destId="{49754122-0D14-4271-B129-E7F70A714B62}" srcOrd="0" destOrd="0" presId="urn:microsoft.com/office/officeart/2005/8/layout/cycle2"/>
    <dgm:cxn modelId="{1ADAFECD-1A22-4C62-ACF3-B6EF71C0EAB4}" type="presParOf" srcId="{AAA9BB73-3938-4996-8529-20F74DA05C6C}" destId="{F5992772-BBAC-4508-BBD0-A8B1B6E10AAA}" srcOrd="0" destOrd="0" presId="urn:microsoft.com/office/officeart/2005/8/layout/cycle2"/>
    <dgm:cxn modelId="{4290CB57-D074-4E4B-8BCE-0B56A2E82355}" type="presParOf" srcId="{AAA9BB73-3938-4996-8529-20F74DA05C6C}" destId="{49754122-0D14-4271-B129-E7F70A714B62}" srcOrd="1" destOrd="0" presId="urn:microsoft.com/office/officeart/2005/8/layout/cycle2"/>
    <dgm:cxn modelId="{FD16E327-D3E6-4C08-B62F-6BB060386E6E}" type="presParOf" srcId="{49754122-0D14-4271-B129-E7F70A714B62}" destId="{844C727F-C87A-4A33-A07F-CC4DC555C657}" srcOrd="0" destOrd="0" presId="urn:microsoft.com/office/officeart/2005/8/layout/cycle2"/>
    <dgm:cxn modelId="{4665A844-85EA-4FA7-95BB-092C0F4AF367}" type="presParOf" srcId="{AAA9BB73-3938-4996-8529-20F74DA05C6C}" destId="{82C82773-97F5-4585-837A-0260130C1970}" srcOrd="2" destOrd="0" presId="urn:microsoft.com/office/officeart/2005/8/layout/cycle2"/>
    <dgm:cxn modelId="{C25D1B92-811B-4084-8998-B29AB2C07985}" type="presParOf" srcId="{AAA9BB73-3938-4996-8529-20F74DA05C6C}" destId="{CB4455C2-470F-4F60-A54C-AA5EECC99219}" srcOrd="3" destOrd="0" presId="urn:microsoft.com/office/officeart/2005/8/layout/cycle2"/>
    <dgm:cxn modelId="{93AE3185-BD6E-4591-8598-ED1FF2BD59EE}" type="presParOf" srcId="{CB4455C2-470F-4F60-A54C-AA5EECC99219}" destId="{7D3EA5CE-992C-48B9-BA78-DBED4AB8ACB0}" srcOrd="0" destOrd="0" presId="urn:microsoft.com/office/officeart/2005/8/layout/cycle2"/>
    <dgm:cxn modelId="{9D69B019-9A10-428F-BC73-13A9074233A6}" type="presParOf" srcId="{AAA9BB73-3938-4996-8529-20F74DA05C6C}" destId="{D03ECA41-DF0F-49A9-AC0B-B52A57BCBA2E}" srcOrd="4" destOrd="0" presId="urn:microsoft.com/office/officeart/2005/8/layout/cycle2"/>
    <dgm:cxn modelId="{AD01715E-453C-4BA8-9CB0-AA11513A2DC3}" type="presParOf" srcId="{AAA9BB73-3938-4996-8529-20F74DA05C6C}" destId="{F75A73EE-A159-46B8-BCFF-2337B302BD63}" srcOrd="5" destOrd="0" presId="urn:microsoft.com/office/officeart/2005/8/layout/cycle2"/>
    <dgm:cxn modelId="{7138842A-A9EC-49BE-A5CE-7601423FD74E}" type="presParOf" srcId="{F75A73EE-A159-46B8-BCFF-2337B302BD63}" destId="{8AC52E83-ABB2-4CC5-B118-FE7D0AA2EFC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E4A454-E05C-42AD-BFDA-3E3F3CA5BD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2E5FC0C-C6CD-4B73-9533-A3C118DC1337}">
      <dgm:prSet/>
      <dgm:spPr/>
      <dgm:t>
        <a:bodyPr/>
        <a:lstStyle/>
        <a:p>
          <a:pPr rtl="0" latinLnBrk="1"/>
          <a:r>
            <a:rPr lang="ko-KR" smtClean="0"/>
            <a:t>경제발전 </a:t>
          </a:r>
          <a:r>
            <a:rPr lang="en-US" smtClean="0"/>
            <a:t>vs. </a:t>
          </a:r>
          <a:r>
            <a:rPr lang="ko-KR" smtClean="0"/>
            <a:t>독재</a:t>
          </a:r>
          <a:endParaRPr lang="ko-KR"/>
        </a:p>
      </dgm:t>
    </dgm:pt>
    <dgm:pt modelId="{1500464E-74B2-4212-A643-1373C5C0D1EB}" type="parTrans" cxnId="{AFD54782-09F8-47FC-95AE-9E9F636CA284}">
      <dgm:prSet/>
      <dgm:spPr/>
      <dgm:t>
        <a:bodyPr/>
        <a:lstStyle/>
        <a:p>
          <a:pPr latinLnBrk="1"/>
          <a:endParaRPr lang="ko-KR" altLang="en-US"/>
        </a:p>
      </dgm:t>
    </dgm:pt>
    <dgm:pt modelId="{AFBC9CFE-4C9E-4302-B97F-B365CBD765EF}" type="sibTrans" cxnId="{AFD54782-09F8-47FC-95AE-9E9F636CA284}">
      <dgm:prSet/>
      <dgm:spPr/>
      <dgm:t>
        <a:bodyPr/>
        <a:lstStyle/>
        <a:p>
          <a:pPr latinLnBrk="1"/>
          <a:endParaRPr lang="ko-KR" altLang="en-US"/>
        </a:p>
      </dgm:t>
    </dgm:pt>
    <dgm:pt modelId="{AA451A29-3058-4727-99D2-B688A3172F45}">
      <dgm:prSet/>
      <dgm:spPr/>
      <dgm:t>
        <a:bodyPr/>
        <a:lstStyle/>
        <a:p>
          <a:pPr rtl="0" latinLnBrk="1"/>
          <a:r>
            <a:rPr lang="ko-KR" dirty="0" smtClean="0"/>
            <a:t>경제악화 </a:t>
          </a:r>
          <a:r>
            <a:rPr lang="en-US" dirty="0" smtClean="0"/>
            <a:t>vs. </a:t>
          </a:r>
          <a:r>
            <a:rPr lang="ko-KR" dirty="0" smtClean="0"/>
            <a:t>독재</a:t>
          </a:r>
          <a:endParaRPr lang="ko-KR" dirty="0"/>
        </a:p>
      </dgm:t>
    </dgm:pt>
    <dgm:pt modelId="{B49E4211-B0C7-425C-A43C-656ED59458F9}" type="parTrans" cxnId="{1A216E6A-1B26-4E78-8AE2-629EBFFCF4D0}">
      <dgm:prSet/>
      <dgm:spPr/>
      <dgm:t>
        <a:bodyPr/>
        <a:lstStyle/>
        <a:p>
          <a:pPr latinLnBrk="1"/>
          <a:endParaRPr lang="ko-KR" altLang="en-US"/>
        </a:p>
      </dgm:t>
    </dgm:pt>
    <dgm:pt modelId="{577284ED-449A-4C18-94EB-A86AA913833D}" type="sibTrans" cxnId="{1A216E6A-1B26-4E78-8AE2-629EBFFCF4D0}">
      <dgm:prSet/>
      <dgm:spPr/>
      <dgm:t>
        <a:bodyPr/>
        <a:lstStyle/>
        <a:p>
          <a:pPr latinLnBrk="1"/>
          <a:endParaRPr lang="ko-KR" altLang="en-US"/>
        </a:p>
      </dgm:t>
    </dgm:pt>
    <dgm:pt modelId="{369A145C-E6D1-45FF-A0F0-58BBE15F8913}">
      <dgm:prSet/>
      <dgm:spPr/>
      <dgm:t>
        <a:bodyPr/>
        <a:lstStyle/>
        <a:p>
          <a:pPr rtl="0" latinLnBrk="1"/>
          <a:r>
            <a:rPr lang="ko-KR" dirty="0" smtClean="0"/>
            <a:t>핵 </a:t>
          </a:r>
          <a:r>
            <a:rPr lang="en-US" dirty="0" smtClean="0"/>
            <a:t>and </a:t>
          </a:r>
          <a:r>
            <a:rPr lang="ko-KR" dirty="0" smtClean="0"/>
            <a:t>독재 </a:t>
          </a:r>
          <a:r>
            <a:rPr lang="en-US" dirty="0" smtClean="0"/>
            <a:t>-&gt; </a:t>
          </a:r>
          <a:r>
            <a:rPr lang="ko-KR" dirty="0" smtClean="0"/>
            <a:t>경제 </a:t>
          </a:r>
          <a:r>
            <a:rPr lang="ko-KR" altLang="en-US" dirty="0" smtClean="0"/>
            <a:t>악화의 딜레마</a:t>
          </a:r>
          <a:endParaRPr lang="ko-KR" dirty="0"/>
        </a:p>
      </dgm:t>
    </dgm:pt>
    <dgm:pt modelId="{2C7A6B4E-18C7-4611-B046-A00FFB52FFF5}" type="parTrans" cxnId="{A7A2F1D3-97CB-40AD-9162-47920F0DBFC9}">
      <dgm:prSet/>
      <dgm:spPr/>
      <dgm:t>
        <a:bodyPr/>
        <a:lstStyle/>
        <a:p>
          <a:pPr latinLnBrk="1"/>
          <a:endParaRPr lang="ko-KR" altLang="en-US"/>
        </a:p>
      </dgm:t>
    </dgm:pt>
    <dgm:pt modelId="{6F3A7A33-A333-4B47-8E28-52DF412D289E}" type="sibTrans" cxnId="{A7A2F1D3-97CB-40AD-9162-47920F0DBFC9}">
      <dgm:prSet/>
      <dgm:spPr/>
      <dgm:t>
        <a:bodyPr/>
        <a:lstStyle/>
        <a:p>
          <a:pPr latinLnBrk="1"/>
          <a:endParaRPr lang="ko-KR" altLang="en-US"/>
        </a:p>
      </dgm:t>
    </dgm:pt>
    <dgm:pt modelId="{D88FDE62-A408-4E70-A548-7D8317B15F05}">
      <dgm:prSet/>
      <dgm:spPr/>
      <dgm:t>
        <a:bodyPr/>
        <a:lstStyle/>
        <a:p>
          <a:pPr rtl="0" latinLnBrk="1"/>
          <a:r>
            <a:rPr lang="ko-KR" smtClean="0"/>
            <a:t>경제 </a:t>
          </a:r>
          <a:r>
            <a:rPr lang="en-US" smtClean="0"/>
            <a:t>vs. </a:t>
          </a:r>
          <a:r>
            <a:rPr lang="ko-KR" smtClean="0"/>
            <a:t>핵</a:t>
          </a:r>
          <a:r>
            <a:rPr lang="en-US" smtClean="0"/>
            <a:t>; </a:t>
          </a:r>
          <a:r>
            <a:rPr lang="ko-KR" smtClean="0"/>
            <a:t>경제 </a:t>
          </a:r>
          <a:r>
            <a:rPr lang="en-US" smtClean="0"/>
            <a:t>and </a:t>
          </a:r>
          <a:r>
            <a:rPr lang="ko-KR" smtClean="0"/>
            <a:t>핵의</a:t>
          </a:r>
          <a:r>
            <a:rPr lang="en-US" smtClean="0"/>
            <a:t> </a:t>
          </a:r>
          <a:r>
            <a:rPr lang="ko-KR" smtClean="0"/>
            <a:t>가능성</a:t>
          </a:r>
          <a:r>
            <a:rPr lang="en-US" smtClean="0"/>
            <a:t>? </a:t>
          </a:r>
          <a:r>
            <a:rPr lang="ko-KR" smtClean="0"/>
            <a:t>병진전략의 성공 가능성</a:t>
          </a:r>
          <a:r>
            <a:rPr lang="en-US" smtClean="0"/>
            <a:t>?</a:t>
          </a:r>
          <a:endParaRPr lang="ko-KR"/>
        </a:p>
      </dgm:t>
    </dgm:pt>
    <dgm:pt modelId="{A174FD35-18BD-438D-86BC-AEFD4C0D3FAA}" type="sibTrans" cxnId="{80C491E7-B660-49F3-BD5F-23E59A6ECE66}">
      <dgm:prSet/>
      <dgm:spPr/>
      <dgm:t>
        <a:bodyPr/>
        <a:lstStyle/>
        <a:p>
          <a:pPr latinLnBrk="1"/>
          <a:endParaRPr lang="ko-KR" altLang="en-US"/>
        </a:p>
      </dgm:t>
    </dgm:pt>
    <dgm:pt modelId="{029DBEC0-937B-4A75-AA06-3B3BC9C546A7}" type="parTrans" cxnId="{80C491E7-B660-49F3-BD5F-23E59A6ECE66}">
      <dgm:prSet/>
      <dgm:spPr/>
      <dgm:t>
        <a:bodyPr/>
        <a:lstStyle/>
        <a:p>
          <a:pPr latinLnBrk="1"/>
          <a:endParaRPr lang="ko-KR" altLang="en-US"/>
        </a:p>
      </dgm:t>
    </dgm:pt>
    <dgm:pt modelId="{E24C46ED-A829-4FC8-AB6E-E8ED78DFA962}" type="pres">
      <dgm:prSet presAssocID="{36E4A454-E05C-42AD-BFDA-3E3F3CA5BD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E258F8-8AA9-451A-95B6-551B54E5BF59}" type="pres">
      <dgm:prSet presAssocID="{D88FDE62-A408-4E70-A548-7D8317B15F0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5BBE59-114D-4A0C-BDED-EC8043101DF7}" type="pres">
      <dgm:prSet presAssocID="{A174FD35-18BD-438D-86BC-AEFD4C0D3FAA}" presName="spacer" presStyleCnt="0"/>
      <dgm:spPr/>
    </dgm:pt>
    <dgm:pt modelId="{1150B4AC-F183-4200-A00A-B1BE3034AACA}" type="pres">
      <dgm:prSet presAssocID="{B2E5FC0C-C6CD-4B73-9533-A3C118DC133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1AF0DB-70ED-46E5-827B-1CAE91899BF2}" type="pres">
      <dgm:prSet presAssocID="{AFBC9CFE-4C9E-4302-B97F-B365CBD765EF}" presName="spacer" presStyleCnt="0"/>
      <dgm:spPr/>
    </dgm:pt>
    <dgm:pt modelId="{347C7AD7-A69A-4C20-B7A4-7B852ACAC5D2}" type="pres">
      <dgm:prSet presAssocID="{AA451A29-3058-4727-99D2-B688A3172F4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392B45-8EE1-4843-A6E2-FEB830C792FA}" type="pres">
      <dgm:prSet presAssocID="{577284ED-449A-4C18-94EB-A86AA913833D}" presName="spacer" presStyleCnt="0"/>
      <dgm:spPr/>
    </dgm:pt>
    <dgm:pt modelId="{F6FACE7A-C8AF-47A7-80C8-ADC15C4C2CAC}" type="pres">
      <dgm:prSet presAssocID="{369A145C-E6D1-45FF-A0F0-58BBE15F891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332E8B9-D797-4AA3-8B3B-31350579F465}" type="presOf" srcId="{B2E5FC0C-C6CD-4B73-9533-A3C118DC1337}" destId="{1150B4AC-F183-4200-A00A-B1BE3034AACA}" srcOrd="0" destOrd="0" presId="urn:microsoft.com/office/officeart/2005/8/layout/vList2"/>
    <dgm:cxn modelId="{FDEF0BD8-823B-4178-8253-E1C7E44D3409}" type="presOf" srcId="{D88FDE62-A408-4E70-A548-7D8317B15F05}" destId="{58E258F8-8AA9-451A-95B6-551B54E5BF59}" srcOrd="0" destOrd="0" presId="urn:microsoft.com/office/officeart/2005/8/layout/vList2"/>
    <dgm:cxn modelId="{1A216E6A-1B26-4E78-8AE2-629EBFFCF4D0}" srcId="{36E4A454-E05C-42AD-BFDA-3E3F3CA5BD52}" destId="{AA451A29-3058-4727-99D2-B688A3172F45}" srcOrd="2" destOrd="0" parTransId="{B49E4211-B0C7-425C-A43C-656ED59458F9}" sibTransId="{577284ED-449A-4C18-94EB-A86AA913833D}"/>
    <dgm:cxn modelId="{80C491E7-B660-49F3-BD5F-23E59A6ECE66}" srcId="{36E4A454-E05C-42AD-BFDA-3E3F3CA5BD52}" destId="{D88FDE62-A408-4E70-A548-7D8317B15F05}" srcOrd="0" destOrd="0" parTransId="{029DBEC0-937B-4A75-AA06-3B3BC9C546A7}" sibTransId="{A174FD35-18BD-438D-86BC-AEFD4C0D3FAA}"/>
    <dgm:cxn modelId="{89F37D70-8E99-45F3-BD02-716F5398476F}" type="presOf" srcId="{369A145C-E6D1-45FF-A0F0-58BBE15F8913}" destId="{F6FACE7A-C8AF-47A7-80C8-ADC15C4C2CAC}" srcOrd="0" destOrd="0" presId="urn:microsoft.com/office/officeart/2005/8/layout/vList2"/>
    <dgm:cxn modelId="{0EC3083D-C087-419A-A4D9-0EC3F1F8AF84}" type="presOf" srcId="{AA451A29-3058-4727-99D2-B688A3172F45}" destId="{347C7AD7-A69A-4C20-B7A4-7B852ACAC5D2}" srcOrd="0" destOrd="0" presId="urn:microsoft.com/office/officeart/2005/8/layout/vList2"/>
    <dgm:cxn modelId="{A7A2F1D3-97CB-40AD-9162-47920F0DBFC9}" srcId="{36E4A454-E05C-42AD-BFDA-3E3F3CA5BD52}" destId="{369A145C-E6D1-45FF-A0F0-58BBE15F8913}" srcOrd="3" destOrd="0" parTransId="{2C7A6B4E-18C7-4611-B046-A00FFB52FFF5}" sibTransId="{6F3A7A33-A333-4B47-8E28-52DF412D289E}"/>
    <dgm:cxn modelId="{AFD54782-09F8-47FC-95AE-9E9F636CA284}" srcId="{36E4A454-E05C-42AD-BFDA-3E3F3CA5BD52}" destId="{B2E5FC0C-C6CD-4B73-9533-A3C118DC1337}" srcOrd="1" destOrd="0" parTransId="{1500464E-74B2-4212-A643-1373C5C0D1EB}" sibTransId="{AFBC9CFE-4C9E-4302-B97F-B365CBD765EF}"/>
    <dgm:cxn modelId="{B5ED7BC8-A489-4BC6-A62B-C96A2E693DE8}" type="presOf" srcId="{36E4A454-E05C-42AD-BFDA-3E3F3CA5BD52}" destId="{E24C46ED-A829-4FC8-AB6E-E8ED78DFA962}" srcOrd="0" destOrd="0" presId="urn:microsoft.com/office/officeart/2005/8/layout/vList2"/>
    <dgm:cxn modelId="{B4C48EC7-0D1E-44DA-A60E-2B834EAA89C8}" type="presParOf" srcId="{E24C46ED-A829-4FC8-AB6E-E8ED78DFA962}" destId="{58E258F8-8AA9-451A-95B6-551B54E5BF59}" srcOrd="0" destOrd="0" presId="urn:microsoft.com/office/officeart/2005/8/layout/vList2"/>
    <dgm:cxn modelId="{B6A1C48D-EE83-4BAC-81DF-59AF71A0A13A}" type="presParOf" srcId="{E24C46ED-A829-4FC8-AB6E-E8ED78DFA962}" destId="{F05BBE59-114D-4A0C-BDED-EC8043101DF7}" srcOrd="1" destOrd="0" presId="urn:microsoft.com/office/officeart/2005/8/layout/vList2"/>
    <dgm:cxn modelId="{69B85063-E58B-4D7A-8B2E-124E3231BE22}" type="presParOf" srcId="{E24C46ED-A829-4FC8-AB6E-E8ED78DFA962}" destId="{1150B4AC-F183-4200-A00A-B1BE3034AACA}" srcOrd="2" destOrd="0" presId="urn:microsoft.com/office/officeart/2005/8/layout/vList2"/>
    <dgm:cxn modelId="{13ABE5BA-BD9B-4EFF-8CC9-EFBAB851D286}" type="presParOf" srcId="{E24C46ED-A829-4FC8-AB6E-E8ED78DFA962}" destId="{DB1AF0DB-70ED-46E5-827B-1CAE91899BF2}" srcOrd="3" destOrd="0" presId="urn:microsoft.com/office/officeart/2005/8/layout/vList2"/>
    <dgm:cxn modelId="{1E7A4968-81FD-4DCA-B89C-C004C04412BC}" type="presParOf" srcId="{E24C46ED-A829-4FC8-AB6E-E8ED78DFA962}" destId="{347C7AD7-A69A-4C20-B7A4-7B852ACAC5D2}" srcOrd="4" destOrd="0" presId="urn:microsoft.com/office/officeart/2005/8/layout/vList2"/>
    <dgm:cxn modelId="{09975B5C-207B-496D-8AF8-D86AFF3B25B7}" type="presParOf" srcId="{E24C46ED-A829-4FC8-AB6E-E8ED78DFA962}" destId="{12392B45-8EE1-4843-A6E2-FEB830C792FA}" srcOrd="5" destOrd="0" presId="urn:microsoft.com/office/officeart/2005/8/layout/vList2"/>
    <dgm:cxn modelId="{841273DB-CE5F-46F1-AFDB-C724E5444026}" type="presParOf" srcId="{E24C46ED-A829-4FC8-AB6E-E8ED78DFA962}" destId="{F6FACE7A-C8AF-47A7-80C8-ADC15C4C2C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DB2AFF-9E49-4022-873C-98283D3CFAF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9979B5A-432F-4804-A5D3-47BBB7CEE931}">
      <dgm:prSet/>
      <dgm:spPr/>
      <dgm:t>
        <a:bodyPr/>
        <a:lstStyle/>
        <a:p>
          <a:pPr rtl="0" latinLnBrk="1"/>
          <a:r>
            <a:rPr lang="ko-KR" dirty="0" smtClean="0"/>
            <a:t>북한</a:t>
          </a:r>
          <a:r>
            <a:rPr lang="en-US" dirty="0" smtClean="0"/>
            <a:t>: </a:t>
          </a:r>
        </a:p>
        <a:p>
          <a:pPr rtl="0" latinLnBrk="1"/>
          <a:r>
            <a:rPr lang="ko-KR" dirty="0" smtClean="0"/>
            <a:t>단계적</a:t>
          </a:r>
          <a:r>
            <a:rPr lang="en-US" dirty="0" smtClean="0"/>
            <a:t>, </a:t>
          </a:r>
          <a:r>
            <a:rPr lang="ko-KR" dirty="0" smtClean="0"/>
            <a:t>동시적 해결 전략</a:t>
          </a:r>
          <a:endParaRPr lang="ko-KR" dirty="0"/>
        </a:p>
      </dgm:t>
    </dgm:pt>
    <dgm:pt modelId="{5A6A7202-AB87-44B3-BF53-B3E79925FD4C}" type="parTrans" cxnId="{7EE7BF79-39D6-486D-98E7-25EAC119C7D6}">
      <dgm:prSet/>
      <dgm:spPr/>
      <dgm:t>
        <a:bodyPr/>
        <a:lstStyle/>
        <a:p>
          <a:pPr latinLnBrk="1"/>
          <a:endParaRPr lang="ko-KR" altLang="en-US"/>
        </a:p>
      </dgm:t>
    </dgm:pt>
    <dgm:pt modelId="{C6EF1E0A-3E29-47B9-A203-D88CFDC3A7B4}" type="sibTrans" cxnId="{7EE7BF79-39D6-486D-98E7-25EAC119C7D6}">
      <dgm:prSet/>
      <dgm:spPr/>
      <dgm:t>
        <a:bodyPr/>
        <a:lstStyle/>
        <a:p>
          <a:pPr latinLnBrk="1"/>
          <a:endParaRPr lang="ko-KR" altLang="en-US"/>
        </a:p>
      </dgm:t>
    </dgm:pt>
    <dgm:pt modelId="{274B0DD7-5A0B-48C0-B719-AE8181493931}">
      <dgm:prSet/>
      <dgm:spPr/>
      <dgm:t>
        <a:bodyPr/>
        <a:lstStyle/>
        <a:p>
          <a:pPr rtl="0" latinLnBrk="1"/>
          <a:r>
            <a:rPr lang="ko-KR" dirty="0" smtClean="0"/>
            <a:t>미국</a:t>
          </a:r>
          <a:r>
            <a:rPr lang="en-US" dirty="0" smtClean="0"/>
            <a:t>: </a:t>
          </a:r>
        </a:p>
        <a:p>
          <a:pPr rtl="0" latinLnBrk="1"/>
          <a:r>
            <a:rPr lang="ko-KR" dirty="0" smtClean="0"/>
            <a:t>최종적이고</a:t>
          </a:r>
          <a:r>
            <a:rPr lang="en-US" dirty="0" smtClean="0"/>
            <a:t> </a:t>
          </a:r>
          <a:r>
            <a:rPr lang="ko-KR" dirty="0" err="1" smtClean="0"/>
            <a:t>완전검증</a:t>
          </a:r>
          <a:r>
            <a:rPr lang="ko-KR" dirty="0" smtClean="0"/>
            <a:t> 가능한 비핵화 전략</a:t>
          </a:r>
          <a:endParaRPr lang="ko-KR" dirty="0"/>
        </a:p>
      </dgm:t>
    </dgm:pt>
    <dgm:pt modelId="{F83017EB-3DE5-4BD0-81F0-AE6A25BCCD15}" type="parTrans" cxnId="{C2A5EDBE-9165-402B-83AB-3412CA0F6787}">
      <dgm:prSet/>
      <dgm:spPr/>
      <dgm:t>
        <a:bodyPr/>
        <a:lstStyle/>
        <a:p>
          <a:pPr latinLnBrk="1"/>
          <a:endParaRPr lang="ko-KR" altLang="en-US"/>
        </a:p>
      </dgm:t>
    </dgm:pt>
    <dgm:pt modelId="{DA697752-95C9-4580-B41A-3FB57B58C918}" type="sibTrans" cxnId="{C2A5EDBE-9165-402B-83AB-3412CA0F6787}">
      <dgm:prSet/>
      <dgm:spPr/>
      <dgm:t>
        <a:bodyPr/>
        <a:lstStyle/>
        <a:p>
          <a:pPr latinLnBrk="1"/>
          <a:endParaRPr lang="ko-KR" altLang="en-US"/>
        </a:p>
      </dgm:t>
    </dgm:pt>
    <dgm:pt modelId="{53DE5CD3-AEDF-4DFE-A6EF-7BF0B0A06CD0}">
      <dgm:prSet/>
      <dgm:spPr/>
      <dgm:t>
        <a:bodyPr/>
        <a:lstStyle/>
        <a:p>
          <a:pPr rtl="0" latinLnBrk="1"/>
          <a:r>
            <a:rPr lang="ko-KR" dirty="0" smtClean="0"/>
            <a:t>중국</a:t>
          </a:r>
          <a:r>
            <a:rPr lang="en-US" dirty="0" smtClean="0"/>
            <a:t>: </a:t>
          </a:r>
        </a:p>
        <a:p>
          <a:pPr rtl="0" latinLnBrk="1"/>
          <a:r>
            <a:rPr lang="ko-KR" dirty="0" err="1" smtClean="0"/>
            <a:t>쌍궤병행</a:t>
          </a:r>
          <a:r>
            <a:rPr lang="en-US" dirty="0" smtClean="0"/>
            <a:t>, </a:t>
          </a:r>
          <a:r>
            <a:rPr lang="ko-KR" dirty="0" err="1" smtClean="0"/>
            <a:t>쌍중단</a:t>
          </a:r>
          <a:r>
            <a:rPr lang="ko-KR" dirty="0" smtClean="0"/>
            <a:t> 전략</a:t>
          </a:r>
          <a:endParaRPr lang="ko-KR" dirty="0"/>
        </a:p>
      </dgm:t>
    </dgm:pt>
    <dgm:pt modelId="{05BF4FD8-A8A9-47E6-B8E9-7064204DE79C}" type="parTrans" cxnId="{6B092CA1-57F5-495E-AD06-96EF018080AB}">
      <dgm:prSet/>
      <dgm:spPr/>
      <dgm:t>
        <a:bodyPr/>
        <a:lstStyle/>
        <a:p>
          <a:pPr latinLnBrk="1"/>
          <a:endParaRPr lang="ko-KR" altLang="en-US"/>
        </a:p>
      </dgm:t>
    </dgm:pt>
    <dgm:pt modelId="{BF60A51E-EA26-4BC0-953A-981FDFE4C5CB}" type="sibTrans" cxnId="{6B092CA1-57F5-495E-AD06-96EF018080AB}">
      <dgm:prSet/>
      <dgm:spPr/>
      <dgm:t>
        <a:bodyPr/>
        <a:lstStyle/>
        <a:p>
          <a:pPr latinLnBrk="1"/>
          <a:endParaRPr lang="ko-KR" altLang="en-US"/>
        </a:p>
      </dgm:t>
    </dgm:pt>
    <dgm:pt modelId="{8F1D41FB-E0A6-4751-8A8D-65AC02FD67C7}">
      <dgm:prSet/>
      <dgm:spPr/>
      <dgm:t>
        <a:bodyPr/>
        <a:lstStyle/>
        <a:p>
          <a:pPr rtl="0" latinLnBrk="1"/>
          <a:r>
            <a:rPr lang="ko-KR" dirty="0" smtClean="0"/>
            <a:t>한국</a:t>
          </a:r>
          <a:r>
            <a:rPr lang="en-US" dirty="0" smtClean="0"/>
            <a:t>: </a:t>
          </a:r>
        </a:p>
        <a:p>
          <a:pPr rtl="0" latinLnBrk="1"/>
          <a:r>
            <a:rPr lang="ko-KR" dirty="0" smtClean="0"/>
            <a:t>단계적</a:t>
          </a:r>
          <a:r>
            <a:rPr lang="en-US" dirty="0" smtClean="0"/>
            <a:t>, </a:t>
          </a:r>
          <a:r>
            <a:rPr lang="ko-KR" dirty="0" smtClean="0"/>
            <a:t>포괄적 전략</a:t>
          </a:r>
          <a:endParaRPr lang="ko-KR" dirty="0"/>
        </a:p>
      </dgm:t>
    </dgm:pt>
    <dgm:pt modelId="{AB5BA584-C183-4611-86F1-24428987A705}" type="parTrans" cxnId="{D15C82C9-FF3B-4FB5-8BD2-502E5896EDFC}">
      <dgm:prSet/>
      <dgm:spPr/>
      <dgm:t>
        <a:bodyPr/>
        <a:lstStyle/>
        <a:p>
          <a:pPr latinLnBrk="1"/>
          <a:endParaRPr lang="ko-KR" altLang="en-US"/>
        </a:p>
      </dgm:t>
    </dgm:pt>
    <dgm:pt modelId="{13DB5625-5F89-494F-8AC4-8574671C1791}" type="sibTrans" cxnId="{D15C82C9-FF3B-4FB5-8BD2-502E5896EDFC}">
      <dgm:prSet/>
      <dgm:spPr/>
      <dgm:t>
        <a:bodyPr/>
        <a:lstStyle/>
        <a:p>
          <a:pPr latinLnBrk="1"/>
          <a:endParaRPr lang="ko-KR" altLang="en-US"/>
        </a:p>
      </dgm:t>
    </dgm:pt>
    <dgm:pt modelId="{F8DE3EE3-377C-4526-9A9D-2103E6365829}" type="pres">
      <dgm:prSet presAssocID="{B9DB2AFF-9E49-4022-873C-98283D3CFA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8092A2-CAC6-48D2-BFA5-AF97131AB9C3}" type="pres">
      <dgm:prSet presAssocID="{D9979B5A-432F-4804-A5D3-47BBB7CEE9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39C1E3-D75D-4541-BB96-F67D18B145B7}" type="pres">
      <dgm:prSet presAssocID="{C6EF1E0A-3E29-47B9-A203-D88CFDC3A7B4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448C0606-9E73-44F8-83AC-B67076B930D6}" type="pres">
      <dgm:prSet presAssocID="{C6EF1E0A-3E29-47B9-A203-D88CFDC3A7B4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8680E8D-13D6-4AD6-8A7E-CD50EE70043E}" type="pres">
      <dgm:prSet presAssocID="{274B0DD7-5A0B-48C0-B719-AE818149393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76DBAC-B9D6-49F7-BAFE-8461EAA6B546}" type="pres">
      <dgm:prSet presAssocID="{DA697752-95C9-4580-B41A-3FB57B58C918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AB4FDFC-382C-4971-94FF-A8C18F280960}" type="pres">
      <dgm:prSet presAssocID="{DA697752-95C9-4580-B41A-3FB57B58C918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1F6F9CC-77EA-4379-A5F4-8F4FFA100676}" type="pres">
      <dgm:prSet presAssocID="{53DE5CD3-AEDF-4DFE-A6EF-7BF0B0A06CD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FD78D8-55FD-4C2E-B89E-82B980AEE186}" type="pres">
      <dgm:prSet presAssocID="{BF60A51E-EA26-4BC0-953A-981FDFE4C5CB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E311EAD3-BE7F-44B8-8F3D-EF03E1B4FFA1}" type="pres">
      <dgm:prSet presAssocID="{BF60A51E-EA26-4BC0-953A-981FDFE4C5CB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FBE9D96-6D67-4F70-953D-45CB1F821E6A}" type="pres">
      <dgm:prSet presAssocID="{8F1D41FB-E0A6-4751-8A8D-65AC02FD67C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13648E-F3F1-45FB-9C00-F92D577CC2EA}" type="pres">
      <dgm:prSet presAssocID="{13DB5625-5F89-494F-8AC4-8574671C1791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903B707A-C4F8-4FF4-ACC9-32374CCB9BAC}" type="pres">
      <dgm:prSet presAssocID="{13DB5625-5F89-494F-8AC4-8574671C1791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9E7E66C4-C02B-41ED-88F6-D251ADE1B57A}" type="presOf" srcId="{13DB5625-5F89-494F-8AC4-8574671C1791}" destId="{6313648E-F3F1-45FB-9C00-F92D577CC2EA}" srcOrd="0" destOrd="0" presId="urn:microsoft.com/office/officeart/2005/8/layout/cycle2"/>
    <dgm:cxn modelId="{055FAC0B-918C-474B-B334-BAFFAB46275F}" type="presOf" srcId="{DA697752-95C9-4580-B41A-3FB57B58C918}" destId="{EC76DBAC-B9D6-49F7-BAFE-8461EAA6B546}" srcOrd="0" destOrd="0" presId="urn:microsoft.com/office/officeart/2005/8/layout/cycle2"/>
    <dgm:cxn modelId="{2402F93A-89A8-483E-930B-50A89C9F596D}" type="presOf" srcId="{C6EF1E0A-3E29-47B9-A203-D88CFDC3A7B4}" destId="{FD39C1E3-D75D-4541-BB96-F67D18B145B7}" srcOrd="0" destOrd="0" presId="urn:microsoft.com/office/officeart/2005/8/layout/cycle2"/>
    <dgm:cxn modelId="{8762AFEA-6A9C-4D33-B596-4BB292F2DE3B}" type="presOf" srcId="{DA697752-95C9-4580-B41A-3FB57B58C918}" destId="{5AB4FDFC-382C-4971-94FF-A8C18F280960}" srcOrd="1" destOrd="0" presId="urn:microsoft.com/office/officeart/2005/8/layout/cycle2"/>
    <dgm:cxn modelId="{D15C82C9-FF3B-4FB5-8BD2-502E5896EDFC}" srcId="{B9DB2AFF-9E49-4022-873C-98283D3CFAF7}" destId="{8F1D41FB-E0A6-4751-8A8D-65AC02FD67C7}" srcOrd="3" destOrd="0" parTransId="{AB5BA584-C183-4611-86F1-24428987A705}" sibTransId="{13DB5625-5F89-494F-8AC4-8574671C1791}"/>
    <dgm:cxn modelId="{5122CBF4-8155-4C52-B413-215DF2176C59}" type="presOf" srcId="{13DB5625-5F89-494F-8AC4-8574671C1791}" destId="{903B707A-C4F8-4FF4-ACC9-32374CCB9BAC}" srcOrd="1" destOrd="0" presId="urn:microsoft.com/office/officeart/2005/8/layout/cycle2"/>
    <dgm:cxn modelId="{7C5AD85A-03EB-438B-8D3A-CCC6DD996B7C}" type="presOf" srcId="{C6EF1E0A-3E29-47B9-A203-D88CFDC3A7B4}" destId="{448C0606-9E73-44F8-83AC-B67076B930D6}" srcOrd="1" destOrd="0" presId="urn:microsoft.com/office/officeart/2005/8/layout/cycle2"/>
    <dgm:cxn modelId="{A4D06DF1-AD00-4B8C-A27D-C5478011BD5D}" type="presOf" srcId="{B9DB2AFF-9E49-4022-873C-98283D3CFAF7}" destId="{F8DE3EE3-377C-4526-9A9D-2103E6365829}" srcOrd="0" destOrd="0" presId="urn:microsoft.com/office/officeart/2005/8/layout/cycle2"/>
    <dgm:cxn modelId="{DFF399EF-94BF-42D9-A156-53DAB0912D14}" type="presOf" srcId="{274B0DD7-5A0B-48C0-B719-AE8181493931}" destId="{D8680E8D-13D6-4AD6-8A7E-CD50EE70043E}" srcOrd="0" destOrd="0" presId="urn:microsoft.com/office/officeart/2005/8/layout/cycle2"/>
    <dgm:cxn modelId="{6B092CA1-57F5-495E-AD06-96EF018080AB}" srcId="{B9DB2AFF-9E49-4022-873C-98283D3CFAF7}" destId="{53DE5CD3-AEDF-4DFE-A6EF-7BF0B0A06CD0}" srcOrd="2" destOrd="0" parTransId="{05BF4FD8-A8A9-47E6-B8E9-7064204DE79C}" sibTransId="{BF60A51E-EA26-4BC0-953A-981FDFE4C5CB}"/>
    <dgm:cxn modelId="{C2A5EDBE-9165-402B-83AB-3412CA0F6787}" srcId="{B9DB2AFF-9E49-4022-873C-98283D3CFAF7}" destId="{274B0DD7-5A0B-48C0-B719-AE8181493931}" srcOrd="1" destOrd="0" parTransId="{F83017EB-3DE5-4BD0-81F0-AE6A25BCCD15}" sibTransId="{DA697752-95C9-4580-B41A-3FB57B58C918}"/>
    <dgm:cxn modelId="{ED912380-9663-43F8-95AA-2E6DD0828152}" type="presOf" srcId="{8F1D41FB-E0A6-4751-8A8D-65AC02FD67C7}" destId="{8FBE9D96-6D67-4F70-953D-45CB1F821E6A}" srcOrd="0" destOrd="0" presId="urn:microsoft.com/office/officeart/2005/8/layout/cycle2"/>
    <dgm:cxn modelId="{1A055C42-FD98-4C6B-9654-A55D48FE0590}" type="presOf" srcId="{BF60A51E-EA26-4BC0-953A-981FDFE4C5CB}" destId="{E311EAD3-BE7F-44B8-8F3D-EF03E1B4FFA1}" srcOrd="1" destOrd="0" presId="urn:microsoft.com/office/officeart/2005/8/layout/cycle2"/>
    <dgm:cxn modelId="{5BE16341-9B6B-423C-AE79-5184F5496AC1}" type="presOf" srcId="{D9979B5A-432F-4804-A5D3-47BBB7CEE931}" destId="{EF8092A2-CAC6-48D2-BFA5-AF97131AB9C3}" srcOrd="0" destOrd="0" presId="urn:microsoft.com/office/officeart/2005/8/layout/cycle2"/>
    <dgm:cxn modelId="{754EA254-A8F4-476E-99E3-34B1C676497C}" type="presOf" srcId="{BF60A51E-EA26-4BC0-953A-981FDFE4C5CB}" destId="{5FFD78D8-55FD-4C2E-B89E-82B980AEE186}" srcOrd="0" destOrd="0" presId="urn:microsoft.com/office/officeart/2005/8/layout/cycle2"/>
    <dgm:cxn modelId="{2C428CC2-A54D-455D-84F5-2A31E65395E1}" type="presOf" srcId="{53DE5CD3-AEDF-4DFE-A6EF-7BF0B0A06CD0}" destId="{61F6F9CC-77EA-4379-A5F4-8F4FFA100676}" srcOrd="0" destOrd="0" presId="urn:microsoft.com/office/officeart/2005/8/layout/cycle2"/>
    <dgm:cxn modelId="{7EE7BF79-39D6-486D-98E7-25EAC119C7D6}" srcId="{B9DB2AFF-9E49-4022-873C-98283D3CFAF7}" destId="{D9979B5A-432F-4804-A5D3-47BBB7CEE931}" srcOrd="0" destOrd="0" parTransId="{5A6A7202-AB87-44B3-BF53-B3E79925FD4C}" sibTransId="{C6EF1E0A-3E29-47B9-A203-D88CFDC3A7B4}"/>
    <dgm:cxn modelId="{AABE3456-573F-4436-A6B3-F09972F85FC8}" type="presParOf" srcId="{F8DE3EE3-377C-4526-9A9D-2103E6365829}" destId="{EF8092A2-CAC6-48D2-BFA5-AF97131AB9C3}" srcOrd="0" destOrd="0" presId="urn:microsoft.com/office/officeart/2005/8/layout/cycle2"/>
    <dgm:cxn modelId="{E71E5368-1A0A-4CFF-A5BC-79BBAECE5EB2}" type="presParOf" srcId="{F8DE3EE3-377C-4526-9A9D-2103E6365829}" destId="{FD39C1E3-D75D-4541-BB96-F67D18B145B7}" srcOrd="1" destOrd="0" presId="urn:microsoft.com/office/officeart/2005/8/layout/cycle2"/>
    <dgm:cxn modelId="{1A09D359-D2F7-4EEF-8B62-BAAA036254A2}" type="presParOf" srcId="{FD39C1E3-D75D-4541-BB96-F67D18B145B7}" destId="{448C0606-9E73-44F8-83AC-B67076B930D6}" srcOrd="0" destOrd="0" presId="urn:microsoft.com/office/officeart/2005/8/layout/cycle2"/>
    <dgm:cxn modelId="{A01360EE-8554-4D03-A8EA-56E177B93A5D}" type="presParOf" srcId="{F8DE3EE3-377C-4526-9A9D-2103E6365829}" destId="{D8680E8D-13D6-4AD6-8A7E-CD50EE70043E}" srcOrd="2" destOrd="0" presId="urn:microsoft.com/office/officeart/2005/8/layout/cycle2"/>
    <dgm:cxn modelId="{C94C081B-F9D6-4C06-825D-243D3E0BEB09}" type="presParOf" srcId="{F8DE3EE3-377C-4526-9A9D-2103E6365829}" destId="{EC76DBAC-B9D6-49F7-BAFE-8461EAA6B546}" srcOrd="3" destOrd="0" presId="urn:microsoft.com/office/officeart/2005/8/layout/cycle2"/>
    <dgm:cxn modelId="{D242EA7F-86E8-4DE5-8F43-CFC58B86CFA5}" type="presParOf" srcId="{EC76DBAC-B9D6-49F7-BAFE-8461EAA6B546}" destId="{5AB4FDFC-382C-4971-94FF-A8C18F280960}" srcOrd="0" destOrd="0" presId="urn:microsoft.com/office/officeart/2005/8/layout/cycle2"/>
    <dgm:cxn modelId="{692A8C06-3A31-4E68-BA5D-5EA4519D2BD4}" type="presParOf" srcId="{F8DE3EE3-377C-4526-9A9D-2103E6365829}" destId="{61F6F9CC-77EA-4379-A5F4-8F4FFA100676}" srcOrd="4" destOrd="0" presId="urn:microsoft.com/office/officeart/2005/8/layout/cycle2"/>
    <dgm:cxn modelId="{1B4D5172-A12A-4448-832C-E64BC798A2DD}" type="presParOf" srcId="{F8DE3EE3-377C-4526-9A9D-2103E6365829}" destId="{5FFD78D8-55FD-4C2E-B89E-82B980AEE186}" srcOrd="5" destOrd="0" presId="urn:microsoft.com/office/officeart/2005/8/layout/cycle2"/>
    <dgm:cxn modelId="{B9A085BC-F94D-4339-925C-0DAB0040D45D}" type="presParOf" srcId="{5FFD78D8-55FD-4C2E-B89E-82B980AEE186}" destId="{E311EAD3-BE7F-44B8-8F3D-EF03E1B4FFA1}" srcOrd="0" destOrd="0" presId="urn:microsoft.com/office/officeart/2005/8/layout/cycle2"/>
    <dgm:cxn modelId="{2E56A55D-A35E-4461-BF48-6CF1F94ECDC2}" type="presParOf" srcId="{F8DE3EE3-377C-4526-9A9D-2103E6365829}" destId="{8FBE9D96-6D67-4F70-953D-45CB1F821E6A}" srcOrd="6" destOrd="0" presId="urn:microsoft.com/office/officeart/2005/8/layout/cycle2"/>
    <dgm:cxn modelId="{C997D7DD-7E3A-46B1-94D0-AD61A36B9F29}" type="presParOf" srcId="{F8DE3EE3-377C-4526-9A9D-2103E6365829}" destId="{6313648E-F3F1-45FB-9C00-F92D577CC2EA}" srcOrd="7" destOrd="0" presId="urn:microsoft.com/office/officeart/2005/8/layout/cycle2"/>
    <dgm:cxn modelId="{3E22B0C2-235D-4088-BACC-3BBFE4ADB740}" type="presParOf" srcId="{6313648E-F3F1-45FB-9C00-F92D577CC2EA}" destId="{903B707A-C4F8-4FF4-ACC9-32374CCB9BA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25BEF-5F37-4EE4-8F6E-7320236314FB}">
      <dsp:nvSpPr>
        <dsp:cNvPr id="0" name=""/>
        <dsp:cNvSpPr/>
      </dsp:nvSpPr>
      <dsp:spPr>
        <a:xfrm>
          <a:off x="892454" y="0"/>
          <a:ext cx="10114483" cy="48097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D1594-8A82-4E8C-B190-74A81302CF2C}">
      <dsp:nvSpPr>
        <dsp:cNvPr id="0" name=""/>
        <dsp:cNvSpPr/>
      </dsp:nvSpPr>
      <dsp:spPr>
        <a:xfrm>
          <a:off x="7008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북한의 비핵화 </a:t>
          </a:r>
          <a:r>
            <a:rPr lang="ko-KR" sz="1300" kern="1200" dirty="0" err="1" smtClean="0"/>
            <a:t>로드맵</a:t>
          </a:r>
          <a:r>
            <a:rPr lang="ko-KR" sz="1300" kern="1200" dirty="0" smtClean="0"/>
            <a:t> 제시</a:t>
          </a:r>
          <a:r>
            <a:rPr lang="en-US" sz="1300" kern="1200" dirty="0" smtClean="0"/>
            <a:t> </a:t>
          </a:r>
          <a:r>
            <a:rPr lang="ko-KR" sz="1300" kern="1200" dirty="0" smtClean="0"/>
            <a:t>및 </a:t>
          </a:r>
          <a:r>
            <a:rPr lang="ko-KR" sz="1300" kern="1200" dirty="0" err="1" smtClean="0"/>
            <a:t>남북미</a:t>
          </a:r>
          <a:r>
            <a:rPr lang="ko-KR" sz="1300" kern="1200" dirty="0" smtClean="0"/>
            <a:t> 간 </a:t>
          </a:r>
          <a:r>
            <a:rPr lang="ko-KR" sz="1300" kern="1200" dirty="0" smtClean="0">
              <a:solidFill>
                <a:srgbClr val="FF0000"/>
              </a:solidFill>
            </a:rPr>
            <a:t>신고</a:t>
          </a:r>
          <a:r>
            <a:rPr lang="en-US" sz="1300" kern="1200" dirty="0" smtClean="0">
              <a:solidFill>
                <a:srgbClr val="FF0000"/>
              </a:solidFill>
            </a:rPr>
            <a:t>, </a:t>
          </a:r>
          <a:r>
            <a:rPr lang="ko-KR" sz="1300" kern="1200" dirty="0" smtClean="0">
              <a:solidFill>
                <a:srgbClr val="FF0000"/>
              </a:solidFill>
            </a:rPr>
            <a:t>검증 절차 및 합의</a:t>
          </a:r>
          <a:endParaRPr lang="ko-KR" sz="1300" kern="1200" dirty="0">
            <a:solidFill>
              <a:srgbClr val="FF0000"/>
            </a:solidFill>
          </a:endParaRPr>
        </a:p>
      </dsp:txBody>
      <dsp:txXfrm>
        <a:off x="62529" y="1498444"/>
        <a:ext cx="1026314" cy="1812855"/>
      </dsp:txXfrm>
    </dsp:sp>
    <dsp:sp modelId="{36B04748-374C-4CE5-9F77-57FFA6A54A63}">
      <dsp:nvSpPr>
        <dsp:cNvPr id="0" name=""/>
        <dsp:cNvSpPr/>
      </dsp:nvSpPr>
      <dsp:spPr>
        <a:xfrm>
          <a:off x="1201232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smtClean="0"/>
            <a:t>판문점 선언 합의의 순조로운 이행 및 북한 경제 상황 개선</a:t>
          </a:r>
          <a:endParaRPr lang="ko-KR" sz="1300" kern="1200"/>
        </a:p>
      </dsp:txBody>
      <dsp:txXfrm>
        <a:off x="1256753" y="1498444"/>
        <a:ext cx="1026314" cy="1812855"/>
      </dsp:txXfrm>
    </dsp:sp>
    <dsp:sp modelId="{6117D504-929B-4041-8022-FE15FBAF7CE0}">
      <dsp:nvSpPr>
        <dsp:cNvPr id="0" name=""/>
        <dsp:cNvSpPr/>
      </dsp:nvSpPr>
      <dsp:spPr>
        <a:xfrm>
          <a:off x="2395457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smtClean="0"/>
            <a:t>종전 선언 및 평화체제 협상 시작</a:t>
          </a:r>
          <a:endParaRPr lang="ko-KR" sz="1300" kern="1200"/>
        </a:p>
      </dsp:txBody>
      <dsp:txXfrm>
        <a:off x="2450978" y="1498444"/>
        <a:ext cx="1026314" cy="1812855"/>
      </dsp:txXfrm>
    </dsp:sp>
    <dsp:sp modelId="{8B5D7FA0-B11E-4462-91E1-2F7B2989BD2D}">
      <dsp:nvSpPr>
        <dsp:cNvPr id="0" name=""/>
        <dsp:cNvSpPr/>
      </dsp:nvSpPr>
      <dsp:spPr>
        <a:xfrm>
          <a:off x="3589681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smtClean="0"/>
            <a:t>평화체제의 각 부분 합의 및 실천</a:t>
          </a:r>
          <a:r>
            <a:rPr lang="en-US" sz="1300" kern="1200" smtClean="0"/>
            <a:t> </a:t>
          </a:r>
          <a:r>
            <a:rPr lang="ko-KR" sz="1300" kern="1200" smtClean="0"/>
            <a:t>및 미중 등 국제사회의 보장</a:t>
          </a:r>
          <a:endParaRPr lang="ko-KR" sz="1300" kern="1200"/>
        </a:p>
      </dsp:txBody>
      <dsp:txXfrm>
        <a:off x="3645202" y="1498444"/>
        <a:ext cx="1026314" cy="1812855"/>
      </dsp:txXfrm>
    </dsp:sp>
    <dsp:sp modelId="{C38711B3-BD39-402D-80BF-94946F0E730E}">
      <dsp:nvSpPr>
        <dsp:cNvPr id="0" name=""/>
        <dsp:cNvSpPr/>
      </dsp:nvSpPr>
      <dsp:spPr>
        <a:xfrm>
          <a:off x="4783905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smtClean="0"/>
            <a:t>한반도 주권 문제에 대한 남북 간 합의</a:t>
          </a:r>
          <a:endParaRPr lang="ko-KR" sz="1300" kern="1200"/>
        </a:p>
      </dsp:txBody>
      <dsp:txXfrm>
        <a:off x="4839426" y="1498444"/>
        <a:ext cx="1026314" cy="1812855"/>
      </dsp:txXfrm>
    </dsp:sp>
    <dsp:sp modelId="{035C16F4-705B-4335-8AD9-713A683AE774}">
      <dsp:nvSpPr>
        <dsp:cNvPr id="0" name=""/>
        <dsp:cNvSpPr/>
      </dsp:nvSpPr>
      <dsp:spPr>
        <a:xfrm>
          <a:off x="5978129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한반도에 대한 </a:t>
          </a:r>
          <a:r>
            <a:rPr lang="ko-KR" sz="1300" kern="1200" dirty="0" err="1" smtClean="0"/>
            <a:t>미중</a:t>
          </a:r>
          <a:r>
            <a:rPr lang="ko-KR" sz="1300" kern="1200" dirty="0" smtClean="0"/>
            <a:t> 간의 지정학적 타협</a:t>
          </a:r>
          <a:endParaRPr lang="ko-KR" sz="1300" kern="1200" dirty="0"/>
        </a:p>
      </dsp:txBody>
      <dsp:txXfrm>
        <a:off x="6033650" y="1498444"/>
        <a:ext cx="1026314" cy="1812855"/>
      </dsp:txXfrm>
    </dsp:sp>
    <dsp:sp modelId="{2A88C0B7-1C44-4E4A-B1E5-1AD4648C7372}">
      <dsp:nvSpPr>
        <dsp:cNvPr id="0" name=""/>
        <dsp:cNvSpPr/>
      </dsp:nvSpPr>
      <dsp:spPr>
        <a:xfrm>
          <a:off x="7172354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비핵화 과정의 불가역적 완료</a:t>
          </a:r>
          <a:endParaRPr lang="ko-KR" sz="1300" kern="1200" dirty="0"/>
        </a:p>
      </dsp:txBody>
      <dsp:txXfrm>
        <a:off x="7227875" y="1498444"/>
        <a:ext cx="1026314" cy="1812855"/>
      </dsp:txXfrm>
    </dsp:sp>
    <dsp:sp modelId="{F187A16F-548A-4A8E-99B8-3764ABADB077}">
      <dsp:nvSpPr>
        <dsp:cNvPr id="0" name=""/>
        <dsp:cNvSpPr/>
      </dsp:nvSpPr>
      <dsp:spPr>
        <a:xfrm>
          <a:off x="8366578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대북 경제제재 해제</a:t>
          </a:r>
          <a:endParaRPr lang="ko-KR" sz="1300" kern="1200" dirty="0"/>
        </a:p>
      </dsp:txBody>
      <dsp:txXfrm>
        <a:off x="8422099" y="1498444"/>
        <a:ext cx="1026314" cy="1812855"/>
      </dsp:txXfrm>
    </dsp:sp>
    <dsp:sp modelId="{2A691D78-8388-406F-B078-4CE184ACA47B}">
      <dsp:nvSpPr>
        <dsp:cNvPr id="0" name=""/>
        <dsp:cNvSpPr/>
      </dsp:nvSpPr>
      <dsp:spPr>
        <a:xfrm>
          <a:off x="9560802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한국과 국제사회의 대북 경제 지원 및 투자</a:t>
          </a:r>
          <a:endParaRPr lang="ko-KR" sz="1300" kern="1200" dirty="0"/>
        </a:p>
      </dsp:txBody>
      <dsp:txXfrm>
        <a:off x="9616323" y="1498444"/>
        <a:ext cx="1026314" cy="1812855"/>
      </dsp:txXfrm>
    </dsp:sp>
    <dsp:sp modelId="{D8BB680F-0859-4D82-9088-ADC46431A2AA}">
      <dsp:nvSpPr>
        <dsp:cNvPr id="0" name=""/>
        <dsp:cNvSpPr/>
      </dsp:nvSpPr>
      <dsp:spPr>
        <a:xfrm>
          <a:off x="10755026" y="1442923"/>
          <a:ext cx="1137356" cy="1923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북미 수교 및 북한의 정상화</a:t>
          </a:r>
          <a:r>
            <a:rPr lang="en-US" sz="1300" kern="1200" dirty="0" smtClean="0"/>
            <a:t>, </a:t>
          </a:r>
          <a:r>
            <a:rPr lang="ko-KR" sz="1300" kern="1200" dirty="0" smtClean="0"/>
            <a:t>남북 공존 토대 완성</a:t>
          </a:r>
          <a:endParaRPr lang="ko-KR" sz="1300" kern="1200" dirty="0"/>
        </a:p>
      </dsp:txBody>
      <dsp:txXfrm>
        <a:off x="10810547" y="1498444"/>
        <a:ext cx="1026314" cy="1812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92772-BBAC-4508-BBD0-A8B1B6E10AAA}">
      <dsp:nvSpPr>
        <dsp:cNvPr id="0" name=""/>
        <dsp:cNvSpPr/>
      </dsp:nvSpPr>
      <dsp:spPr>
        <a:xfrm>
          <a:off x="4490869" y="1330"/>
          <a:ext cx="2099345" cy="2099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err="1" smtClean="0"/>
            <a:t>독재유지</a:t>
          </a:r>
          <a:endParaRPr lang="ko-KR" altLang="en-US" sz="3100" kern="1200" dirty="0"/>
        </a:p>
      </dsp:txBody>
      <dsp:txXfrm>
        <a:off x="4798311" y="308772"/>
        <a:ext cx="1484461" cy="1484461"/>
      </dsp:txXfrm>
    </dsp:sp>
    <dsp:sp modelId="{49754122-0D14-4271-B129-E7F70A714B62}">
      <dsp:nvSpPr>
        <dsp:cNvPr id="0" name=""/>
        <dsp:cNvSpPr/>
      </dsp:nvSpPr>
      <dsp:spPr>
        <a:xfrm rot="3600000">
          <a:off x="6041690" y="2047983"/>
          <a:ext cx="557986" cy="708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/>
        </a:p>
      </dsp:txBody>
      <dsp:txXfrm>
        <a:off x="6083539" y="2117204"/>
        <a:ext cx="390590" cy="425117"/>
      </dsp:txXfrm>
    </dsp:sp>
    <dsp:sp modelId="{82C82773-97F5-4585-837A-0260130C1970}">
      <dsp:nvSpPr>
        <dsp:cNvPr id="0" name=""/>
        <dsp:cNvSpPr/>
      </dsp:nvSpPr>
      <dsp:spPr>
        <a:xfrm>
          <a:off x="6066944" y="2731172"/>
          <a:ext cx="2099345" cy="2099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경제발전</a:t>
          </a:r>
          <a:endParaRPr lang="ko-KR" altLang="en-US" sz="3100" kern="1200" dirty="0"/>
        </a:p>
      </dsp:txBody>
      <dsp:txXfrm>
        <a:off x="6374386" y="3038614"/>
        <a:ext cx="1484461" cy="1484461"/>
      </dsp:txXfrm>
    </dsp:sp>
    <dsp:sp modelId="{CB4455C2-470F-4F60-A54C-AA5EECC99219}">
      <dsp:nvSpPr>
        <dsp:cNvPr id="0" name=""/>
        <dsp:cNvSpPr/>
      </dsp:nvSpPr>
      <dsp:spPr>
        <a:xfrm rot="10800000">
          <a:off x="5277340" y="3426580"/>
          <a:ext cx="557986" cy="708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/>
        </a:p>
      </dsp:txBody>
      <dsp:txXfrm rot="10800000">
        <a:off x="5444736" y="3568286"/>
        <a:ext cx="390590" cy="425117"/>
      </dsp:txXfrm>
    </dsp:sp>
    <dsp:sp modelId="{D03ECA41-DF0F-49A9-AC0B-B52A57BCBA2E}">
      <dsp:nvSpPr>
        <dsp:cNvPr id="0" name=""/>
        <dsp:cNvSpPr/>
      </dsp:nvSpPr>
      <dsp:spPr>
        <a:xfrm>
          <a:off x="2914793" y="2731172"/>
          <a:ext cx="2099345" cy="2099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400" kern="1200" smtClean="0"/>
            <a:t>핵무력발전</a:t>
          </a:r>
          <a:endParaRPr lang="ko-KR" sz="3400" kern="1200"/>
        </a:p>
      </dsp:txBody>
      <dsp:txXfrm>
        <a:off x="3222235" y="3038614"/>
        <a:ext cx="1484461" cy="1484461"/>
      </dsp:txXfrm>
    </dsp:sp>
    <dsp:sp modelId="{F75A73EE-A159-46B8-BCFF-2337B302BD63}">
      <dsp:nvSpPr>
        <dsp:cNvPr id="0" name=""/>
        <dsp:cNvSpPr/>
      </dsp:nvSpPr>
      <dsp:spPr>
        <a:xfrm rot="18000000">
          <a:off x="4465615" y="2075336"/>
          <a:ext cx="557986" cy="708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/>
        </a:p>
      </dsp:txBody>
      <dsp:txXfrm>
        <a:off x="4507464" y="2289527"/>
        <a:ext cx="390590" cy="4251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258F8-8AA9-451A-95B6-551B54E5BF59}">
      <dsp:nvSpPr>
        <dsp:cNvPr id="0" name=""/>
        <dsp:cNvSpPr/>
      </dsp:nvSpPr>
      <dsp:spPr>
        <a:xfrm>
          <a:off x="0" y="230892"/>
          <a:ext cx="10515600" cy="90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smtClean="0"/>
            <a:t>경제 </a:t>
          </a:r>
          <a:r>
            <a:rPr lang="en-US" sz="2900" kern="1200" smtClean="0"/>
            <a:t>vs. </a:t>
          </a:r>
          <a:r>
            <a:rPr lang="ko-KR" sz="2900" kern="1200" smtClean="0"/>
            <a:t>핵</a:t>
          </a:r>
          <a:r>
            <a:rPr lang="en-US" sz="2900" kern="1200" smtClean="0"/>
            <a:t>; </a:t>
          </a:r>
          <a:r>
            <a:rPr lang="ko-KR" sz="2900" kern="1200" smtClean="0"/>
            <a:t>경제 </a:t>
          </a:r>
          <a:r>
            <a:rPr lang="en-US" sz="2900" kern="1200" smtClean="0"/>
            <a:t>and </a:t>
          </a:r>
          <a:r>
            <a:rPr lang="ko-KR" sz="2900" kern="1200" smtClean="0"/>
            <a:t>핵의</a:t>
          </a:r>
          <a:r>
            <a:rPr lang="en-US" sz="2900" kern="1200" smtClean="0"/>
            <a:t> </a:t>
          </a:r>
          <a:r>
            <a:rPr lang="ko-KR" sz="2900" kern="1200" smtClean="0"/>
            <a:t>가능성</a:t>
          </a:r>
          <a:r>
            <a:rPr lang="en-US" sz="2900" kern="1200" smtClean="0"/>
            <a:t>? </a:t>
          </a:r>
          <a:r>
            <a:rPr lang="ko-KR" sz="2900" kern="1200" smtClean="0"/>
            <a:t>병진전략의 성공 가능성</a:t>
          </a:r>
          <a:r>
            <a:rPr lang="en-US" sz="2900" kern="1200" smtClean="0"/>
            <a:t>?</a:t>
          </a:r>
          <a:endParaRPr lang="ko-KR" sz="2900" kern="1200"/>
        </a:p>
      </dsp:txBody>
      <dsp:txXfrm>
        <a:off x="44410" y="275302"/>
        <a:ext cx="10426780" cy="820928"/>
      </dsp:txXfrm>
    </dsp:sp>
    <dsp:sp modelId="{1150B4AC-F183-4200-A00A-B1BE3034AACA}">
      <dsp:nvSpPr>
        <dsp:cNvPr id="0" name=""/>
        <dsp:cNvSpPr/>
      </dsp:nvSpPr>
      <dsp:spPr>
        <a:xfrm>
          <a:off x="0" y="1224160"/>
          <a:ext cx="10515600" cy="90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smtClean="0"/>
            <a:t>경제발전 </a:t>
          </a:r>
          <a:r>
            <a:rPr lang="en-US" sz="2900" kern="1200" smtClean="0"/>
            <a:t>vs. </a:t>
          </a:r>
          <a:r>
            <a:rPr lang="ko-KR" sz="2900" kern="1200" smtClean="0"/>
            <a:t>독재</a:t>
          </a:r>
          <a:endParaRPr lang="ko-KR" sz="2900" kern="1200"/>
        </a:p>
      </dsp:txBody>
      <dsp:txXfrm>
        <a:off x="44410" y="1268570"/>
        <a:ext cx="10426780" cy="820928"/>
      </dsp:txXfrm>
    </dsp:sp>
    <dsp:sp modelId="{347C7AD7-A69A-4C20-B7A4-7B852ACAC5D2}">
      <dsp:nvSpPr>
        <dsp:cNvPr id="0" name=""/>
        <dsp:cNvSpPr/>
      </dsp:nvSpPr>
      <dsp:spPr>
        <a:xfrm>
          <a:off x="0" y="2217429"/>
          <a:ext cx="10515600" cy="90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경제악화 </a:t>
          </a:r>
          <a:r>
            <a:rPr lang="en-US" sz="2900" kern="1200" dirty="0" smtClean="0"/>
            <a:t>vs. </a:t>
          </a:r>
          <a:r>
            <a:rPr lang="ko-KR" sz="2900" kern="1200" dirty="0" smtClean="0"/>
            <a:t>독재</a:t>
          </a:r>
          <a:endParaRPr lang="ko-KR" sz="2900" kern="1200" dirty="0"/>
        </a:p>
      </dsp:txBody>
      <dsp:txXfrm>
        <a:off x="44410" y="2261839"/>
        <a:ext cx="10426780" cy="820928"/>
      </dsp:txXfrm>
    </dsp:sp>
    <dsp:sp modelId="{F6FACE7A-C8AF-47A7-80C8-ADC15C4C2CAC}">
      <dsp:nvSpPr>
        <dsp:cNvPr id="0" name=""/>
        <dsp:cNvSpPr/>
      </dsp:nvSpPr>
      <dsp:spPr>
        <a:xfrm>
          <a:off x="0" y="3210697"/>
          <a:ext cx="10515600" cy="90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핵 </a:t>
          </a:r>
          <a:r>
            <a:rPr lang="en-US" sz="2900" kern="1200" dirty="0" smtClean="0"/>
            <a:t>and </a:t>
          </a:r>
          <a:r>
            <a:rPr lang="ko-KR" sz="2900" kern="1200" dirty="0" smtClean="0"/>
            <a:t>독재 </a:t>
          </a:r>
          <a:r>
            <a:rPr lang="en-US" sz="2900" kern="1200" dirty="0" smtClean="0"/>
            <a:t>-&gt; </a:t>
          </a:r>
          <a:r>
            <a:rPr lang="ko-KR" sz="2900" kern="1200" dirty="0" smtClean="0"/>
            <a:t>경제 </a:t>
          </a:r>
          <a:r>
            <a:rPr lang="ko-KR" altLang="en-US" sz="2900" kern="1200" dirty="0" smtClean="0"/>
            <a:t>악화의 딜레마</a:t>
          </a:r>
          <a:endParaRPr lang="ko-KR" sz="2900" kern="1200" dirty="0"/>
        </a:p>
      </dsp:txBody>
      <dsp:txXfrm>
        <a:off x="44410" y="3255107"/>
        <a:ext cx="10426780" cy="8209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092A2-CAC6-48D2-BFA5-AF97131AB9C3}">
      <dsp:nvSpPr>
        <dsp:cNvPr id="0" name=""/>
        <dsp:cNvSpPr/>
      </dsp:nvSpPr>
      <dsp:spPr>
        <a:xfrm>
          <a:off x="4639716" y="1228"/>
          <a:ext cx="1769566" cy="1769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북한</a:t>
          </a:r>
          <a:r>
            <a:rPr lang="en-US" sz="1300" kern="1200" dirty="0" smtClean="0"/>
            <a:t>: </a:t>
          </a:r>
        </a:p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단계적</a:t>
          </a:r>
          <a:r>
            <a:rPr lang="en-US" sz="1300" kern="1200" dirty="0" smtClean="0"/>
            <a:t>, </a:t>
          </a:r>
          <a:r>
            <a:rPr lang="ko-KR" sz="1300" kern="1200" dirty="0" smtClean="0"/>
            <a:t>동시적 해결 전략</a:t>
          </a:r>
          <a:endParaRPr lang="ko-KR" sz="1300" kern="1200" dirty="0"/>
        </a:p>
      </dsp:txBody>
      <dsp:txXfrm>
        <a:off x="4898863" y="260375"/>
        <a:ext cx="1251272" cy="1251272"/>
      </dsp:txXfrm>
    </dsp:sp>
    <dsp:sp modelId="{FD39C1E3-D75D-4541-BB96-F67D18B145B7}">
      <dsp:nvSpPr>
        <dsp:cNvPr id="0" name=""/>
        <dsp:cNvSpPr/>
      </dsp:nvSpPr>
      <dsp:spPr>
        <a:xfrm rot="2700000">
          <a:off x="6219448" y="1517989"/>
          <a:ext cx="471288" cy="597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/>
        </a:p>
      </dsp:txBody>
      <dsp:txXfrm>
        <a:off x="6240154" y="1587448"/>
        <a:ext cx="329902" cy="358336"/>
      </dsp:txXfrm>
    </dsp:sp>
    <dsp:sp modelId="{D8680E8D-13D6-4AD6-8A7E-CD50EE70043E}">
      <dsp:nvSpPr>
        <dsp:cNvPr id="0" name=""/>
        <dsp:cNvSpPr/>
      </dsp:nvSpPr>
      <dsp:spPr>
        <a:xfrm>
          <a:off x="6519765" y="1881276"/>
          <a:ext cx="1769566" cy="1769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미국</a:t>
          </a:r>
          <a:r>
            <a:rPr lang="en-US" sz="1300" kern="1200" dirty="0" smtClean="0"/>
            <a:t>: </a:t>
          </a:r>
        </a:p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최종적이고</a:t>
          </a:r>
          <a:r>
            <a:rPr lang="en-US" sz="1300" kern="1200" dirty="0" smtClean="0"/>
            <a:t> </a:t>
          </a:r>
          <a:r>
            <a:rPr lang="ko-KR" sz="1300" kern="1200" dirty="0" err="1" smtClean="0"/>
            <a:t>완전검증</a:t>
          </a:r>
          <a:r>
            <a:rPr lang="ko-KR" sz="1300" kern="1200" dirty="0" smtClean="0"/>
            <a:t> 가능한 비핵화 전략</a:t>
          </a:r>
          <a:endParaRPr lang="ko-KR" sz="1300" kern="1200" dirty="0"/>
        </a:p>
      </dsp:txBody>
      <dsp:txXfrm>
        <a:off x="6778912" y="2140423"/>
        <a:ext cx="1251272" cy="1251272"/>
      </dsp:txXfrm>
    </dsp:sp>
    <dsp:sp modelId="{EC76DBAC-B9D6-49F7-BAFE-8461EAA6B546}">
      <dsp:nvSpPr>
        <dsp:cNvPr id="0" name=""/>
        <dsp:cNvSpPr/>
      </dsp:nvSpPr>
      <dsp:spPr>
        <a:xfrm rot="8100000">
          <a:off x="6238311" y="3398038"/>
          <a:ext cx="471288" cy="597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/>
        </a:p>
      </dsp:txBody>
      <dsp:txXfrm rot="10800000">
        <a:off x="6358991" y="3467497"/>
        <a:ext cx="329902" cy="358336"/>
      </dsp:txXfrm>
    </dsp:sp>
    <dsp:sp modelId="{61F6F9CC-77EA-4379-A5F4-8F4FFA100676}">
      <dsp:nvSpPr>
        <dsp:cNvPr id="0" name=""/>
        <dsp:cNvSpPr/>
      </dsp:nvSpPr>
      <dsp:spPr>
        <a:xfrm>
          <a:off x="4639716" y="3761325"/>
          <a:ext cx="1769566" cy="1769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중국</a:t>
          </a:r>
          <a:r>
            <a:rPr lang="en-US" sz="1300" kern="1200" dirty="0" smtClean="0"/>
            <a:t>: </a:t>
          </a:r>
        </a:p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err="1" smtClean="0"/>
            <a:t>쌍궤병행</a:t>
          </a:r>
          <a:r>
            <a:rPr lang="en-US" sz="1300" kern="1200" dirty="0" smtClean="0"/>
            <a:t>, </a:t>
          </a:r>
          <a:r>
            <a:rPr lang="ko-KR" sz="1300" kern="1200" dirty="0" err="1" smtClean="0"/>
            <a:t>쌍중단</a:t>
          </a:r>
          <a:r>
            <a:rPr lang="ko-KR" sz="1300" kern="1200" dirty="0" smtClean="0"/>
            <a:t> 전략</a:t>
          </a:r>
          <a:endParaRPr lang="ko-KR" sz="1300" kern="1200" dirty="0"/>
        </a:p>
      </dsp:txBody>
      <dsp:txXfrm>
        <a:off x="4898863" y="4020472"/>
        <a:ext cx="1251272" cy="1251272"/>
      </dsp:txXfrm>
    </dsp:sp>
    <dsp:sp modelId="{5FFD78D8-55FD-4C2E-B89E-82B980AEE186}">
      <dsp:nvSpPr>
        <dsp:cNvPr id="0" name=""/>
        <dsp:cNvSpPr/>
      </dsp:nvSpPr>
      <dsp:spPr>
        <a:xfrm rot="13500000">
          <a:off x="4358263" y="3416901"/>
          <a:ext cx="471288" cy="597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/>
        </a:p>
      </dsp:txBody>
      <dsp:txXfrm rot="10800000">
        <a:off x="4478943" y="3586334"/>
        <a:ext cx="329902" cy="358336"/>
      </dsp:txXfrm>
    </dsp:sp>
    <dsp:sp modelId="{8FBE9D96-6D67-4F70-953D-45CB1F821E6A}">
      <dsp:nvSpPr>
        <dsp:cNvPr id="0" name=""/>
        <dsp:cNvSpPr/>
      </dsp:nvSpPr>
      <dsp:spPr>
        <a:xfrm>
          <a:off x="2759668" y="1881276"/>
          <a:ext cx="1769566" cy="1769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한국</a:t>
          </a:r>
          <a:r>
            <a:rPr lang="en-US" sz="1300" kern="1200" dirty="0" smtClean="0"/>
            <a:t>: </a:t>
          </a:r>
        </a:p>
        <a:p>
          <a:pPr lvl="0" algn="ctr" defTabSz="577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300" kern="1200" dirty="0" smtClean="0"/>
            <a:t>단계적</a:t>
          </a:r>
          <a:r>
            <a:rPr lang="en-US" sz="1300" kern="1200" dirty="0" smtClean="0"/>
            <a:t>, </a:t>
          </a:r>
          <a:r>
            <a:rPr lang="ko-KR" sz="1300" kern="1200" dirty="0" smtClean="0"/>
            <a:t>포괄적 전략</a:t>
          </a:r>
          <a:endParaRPr lang="ko-KR" sz="1300" kern="1200" dirty="0"/>
        </a:p>
      </dsp:txBody>
      <dsp:txXfrm>
        <a:off x="3018815" y="2140423"/>
        <a:ext cx="1251272" cy="1251272"/>
      </dsp:txXfrm>
    </dsp:sp>
    <dsp:sp modelId="{6313648E-F3F1-45FB-9C00-F92D577CC2EA}">
      <dsp:nvSpPr>
        <dsp:cNvPr id="0" name=""/>
        <dsp:cNvSpPr/>
      </dsp:nvSpPr>
      <dsp:spPr>
        <a:xfrm rot="18900000">
          <a:off x="4339399" y="1536853"/>
          <a:ext cx="471288" cy="597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/>
        </a:p>
      </dsp:txBody>
      <dsp:txXfrm>
        <a:off x="4360105" y="1706286"/>
        <a:ext cx="329902" cy="358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36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79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023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90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35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8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61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56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40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73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F9C-8251-410D-96AC-06CE9C3B161B}" type="datetimeFigureOut">
              <a:rPr lang="ko-KR" altLang="en-US" smtClean="0"/>
              <a:t>2019-04-28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385B3-8245-4882-9072-D4FA7AAAC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78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KoPub바탕체 Light" panose="02020603020101020101" pitchFamily="18" charset="-127"/>
                <a:ea typeface="KoPub바탕체 Light" panose="02020603020101020101" pitchFamily="18" charset="-127"/>
              </a:defRPr>
            </a:lvl1pPr>
          </a:lstStyle>
          <a:p>
            <a:fld id="{C8935F9C-8251-410D-96AC-06CE9C3B161B}" type="datetimeFigureOut">
              <a:rPr lang="ko-KR" altLang="en-US" smtClean="0"/>
              <a:pPr/>
              <a:t>2019-04-28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KoPub바탕체 Light" panose="02020603020101020101" pitchFamily="18" charset="-127"/>
                <a:ea typeface="KoPub바탕체 Light" panose="0202060302010102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KoPub바탕체 Light" panose="02020603020101020101" pitchFamily="18" charset="-127"/>
                <a:ea typeface="KoPub바탕체 Light" panose="02020603020101020101" pitchFamily="18" charset="-127"/>
              </a:defRPr>
            </a:lvl1pPr>
          </a:lstStyle>
          <a:p>
            <a:fld id="{AB8385B3-8245-4882-9072-D4FA7AAAC9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209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KoPub바탕체 Light" panose="02020603020101020101" pitchFamily="18" charset="-127"/>
          <a:ea typeface="KoPub바탕체 Light" panose="02020603020101020101" pitchFamily="18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oPub바탕체 Light" panose="02020603020101020101" pitchFamily="18" charset="-127"/>
          <a:ea typeface="KoPub바탕체 Light" panose="02020603020101020101" pitchFamily="18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oPub바탕체 Light" panose="02020603020101020101" pitchFamily="18" charset="-127"/>
          <a:ea typeface="KoPub바탕체 Light" panose="02020603020101020101" pitchFamily="18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oPub바탕체 Light" panose="02020603020101020101" pitchFamily="18" charset="-127"/>
          <a:ea typeface="KoPub바탕체 Light" panose="02020603020101020101" pitchFamily="18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oPub바탕체 Light" panose="02020603020101020101" pitchFamily="18" charset="-127"/>
          <a:ea typeface="KoPub바탕체 Light" panose="02020603020101020101" pitchFamily="18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oPub바탕체 Light" panose="02020603020101020101" pitchFamily="18" charset="-127"/>
          <a:ea typeface="KoPub바탕체 Light" panose="02020603020101020101" pitchFamily="18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90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dirty="0" smtClean="0"/>
              <a:t>비핵화와 평화체제는 과연 가능한가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0557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서울대 통일평화연구원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2019. 4. 30.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전재성</a:t>
            </a:r>
            <a:endParaRPr lang="en-US" altLang="ko-KR" smtClean="0"/>
          </a:p>
          <a:p>
            <a:r>
              <a:rPr lang="en-US" altLang="ko-KR" smtClean="0"/>
              <a:t>(</a:t>
            </a:r>
            <a:r>
              <a:rPr lang="ko-KR" altLang="en-US" dirty="0" smtClean="0"/>
              <a:t>서울대학교 정치외교학부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91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북한의 전략적 결단</a:t>
            </a:r>
            <a:r>
              <a:rPr lang="en-US" altLang="ko-KR" sz="3200" dirty="0" smtClean="0"/>
              <a:t>? </a:t>
            </a:r>
            <a:r>
              <a:rPr lang="ko-KR" altLang="en-US" sz="3200" dirty="0" smtClean="0"/>
              <a:t>북한의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남북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북미 정상회담 합의 배경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2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/>
              <a:t>대북 제재의 효과</a:t>
            </a:r>
            <a:r>
              <a:rPr lang="en-US" altLang="ko-KR" sz="2000" dirty="0" smtClean="0"/>
              <a:t>. </a:t>
            </a:r>
            <a:r>
              <a:rPr lang="ko-KR" altLang="en-US" sz="2000" dirty="0" smtClean="0">
                <a:solidFill>
                  <a:srgbClr val="FF0000"/>
                </a:solidFill>
              </a:rPr>
              <a:t>향후 </a:t>
            </a:r>
            <a:r>
              <a:rPr lang="en-US" altLang="ko-KR" sz="2000" dirty="0" smtClean="0">
                <a:solidFill>
                  <a:srgbClr val="FF0000"/>
                </a:solidFill>
              </a:rPr>
              <a:t>2</a:t>
            </a:r>
            <a:r>
              <a:rPr lang="ko-KR" altLang="en-US" sz="2000" dirty="0" smtClean="0">
                <a:solidFill>
                  <a:srgbClr val="FF0000"/>
                </a:solidFill>
              </a:rPr>
              <a:t>년 내 북한 경제상황의 악화에 대한 예측과 선제적 대응</a:t>
            </a:r>
            <a:r>
              <a:rPr lang="en-US" altLang="ko-KR" sz="2000" dirty="0" smtClean="0">
                <a:solidFill>
                  <a:srgbClr val="FF0000"/>
                </a:solidFill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</a:rPr>
              <a:t>제재의 효과는 북한 경제구조의 변화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이로 인한 북한 지도층의 수입감소 및 시장화</a:t>
            </a:r>
            <a:r>
              <a:rPr lang="en-US" altLang="ko-KR" sz="20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But…</a:t>
            </a:r>
            <a:r>
              <a:rPr lang="ko-KR" altLang="en-US" sz="2000" dirty="0" err="1" smtClean="0"/>
              <a:t>론평은</a:t>
            </a:r>
            <a:r>
              <a:rPr lang="ko-KR" altLang="en-US" sz="2000" dirty="0" smtClean="0"/>
              <a:t> 조선반도에 흐르고 있는 좋은 분위기는 공화국의 주동적인 조치들과 노력에 의하여 마련된 것이지 결코 미국과 그 추종세력들의 제재때문에 조성된 것이 아니라고 밝혔다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조선통신</a:t>
            </a:r>
            <a:r>
              <a:rPr lang="en-US" altLang="ko-KR" sz="2000" dirty="0" smtClean="0"/>
              <a:t>, 3. 23.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2017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핵 무력 </a:t>
            </a:r>
            <a:r>
              <a:rPr lang="ko-KR" altLang="en-US" sz="2000" dirty="0" smtClean="0"/>
              <a:t>완성 선언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병진 중 경제 건설에 매진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핵무력</a:t>
            </a:r>
            <a:r>
              <a:rPr lang="ko-KR" altLang="en-US" sz="2000" dirty="0" smtClean="0"/>
              <a:t> 기반 대외 외교 적극화의 두 가지 효과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그러나 추가 핵실험 및 </a:t>
            </a:r>
            <a:r>
              <a:rPr lang="en-US" altLang="ko-KR" sz="2000" dirty="0" smtClean="0"/>
              <a:t>ICBM </a:t>
            </a:r>
            <a:r>
              <a:rPr lang="ko-KR" altLang="en-US" sz="2000" dirty="0" smtClean="0"/>
              <a:t>기술 개발 증명 미완의 부담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rgbClr val="FF0000"/>
                </a:solidFill>
              </a:rPr>
              <a:t>중국의 제재 참여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한국 </a:t>
            </a:r>
            <a:r>
              <a:rPr lang="ko-KR" altLang="en-US" sz="2000" dirty="0" smtClean="0">
                <a:solidFill>
                  <a:srgbClr val="FF0000"/>
                </a:solidFill>
              </a:rPr>
              <a:t>진보 정권의 </a:t>
            </a:r>
            <a:r>
              <a:rPr lang="ko-KR" altLang="en-US" sz="2000" dirty="0" smtClean="0">
                <a:solidFill>
                  <a:srgbClr val="FF0000"/>
                </a:solidFill>
              </a:rPr>
              <a:t>현실주의 전략 등에 대한 기대 반감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2018. 4. 20. </a:t>
            </a:r>
            <a:r>
              <a:rPr lang="ko-KR" altLang="en-US" sz="2000" dirty="0" smtClean="0"/>
              <a:t>당전원회의에서 핵경제병진노선의 완성을 기반으로 경제건설에 총력을 기울이는 </a:t>
            </a:r>
            <a:r>
              <a:rPr lang="ko-KR" altLang="en-US" sz="2000" dirty="0" err="1" smtClean="0">
                <a:solidFill>
                  <a:srgbClr val="FF0000"/>
                </a:solidFill>
              </a:rPr>
              <a:t>신전략노선</a:t>
            </a:r>
            <a:r>
              <a:rPr lang="ko-KR" altLang="en-US" sz="2000" dirty="0" smtClean="0"/>
              <a:t> 선언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4.27 </a:t>
            </a:r>
            <a:r>
              <a:rPr lang="ko-KR" altLang="en-US" dirty="0" smtClean="0"/>
              <a:t>남북 정상회담 합의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한반도에 전쟁 없는 새로운 </a:t>
            </a:r>
            <a:r>
              <a:rPr lang="ko-KR" altLang="en-US" sz="1400" dirty="0" err="1"/>
              <a:t>평화시대</a:t>
            </a:r>
            <a:r>
              <a:rPr lang="ko-KR" altLang="en-US" sz="1400" dirty="0"/>
              <a:t> 개막을 천명하고 화해와 평화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번영의 남북관계를 </a:t>
            </a:r>
            <a:r>
              <a:rPr lang="ko-KR" altLang="en-US" sz="1400" dirty="0" smtClean="0"/>
              <a:t>선언</a:t>
            </a:r>
            <a:endParaRPr lang="en-US" altLang="ko-KR" sz="1400" dirty="0" smtClean="0"/>
          </a:p>
          <a:p>
            <a:pPr marL="0" indent="0">
              <a:lnSpc>
                <a:spcPct val="100000"/>
              </a:lnSpc>
              <a:buNone/>
            </a:pPr>
            <a:endParaRPr lang="ko-KR" altLang="en-US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400" dirty="0"/>
              <a:t>1. </a:t>
            </a:r>
            <a:r>
              <a:rPr lang="ko-KR" altLang="en-US" sz="1400" dirty="0"/>
              <a:t>남과 북은 남북관계의 전면적</a:t>
            </a:r>
            <a:r>
              <a:rPr lang="en-US" altLang="ko-KR" sz="1400" dirty="0"/>
              <a:t>·</a:t>
            </a:r>
            <a:r>
              <a:rPr lang="ko-KR" altLang="en-US" sz="1400" dirty="0"/>
              <a:t>획기적인 개선과 발전을 이룩할 것임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① 민족자주의 원칙 확인</a:t>
            </a:r>
            <a:r>
              <a:rPr lang="en-US" altLang="ko-KR" sz="1400" dirty="0"/>
              <a:t>, </a:t>
            </a:r>
            <a:r>
              <a:rPr lang="ko-KR" altLang="en-US" sz="1400" dirty="0"/>
              <a:t>기존 남북간 선언</a:t>
            </a:r>
            <a:r>
              <a:rPr lang="en-US" altLang="ko-KR" sz="1400" dirty="0"/>
              <a:t>·</a:t>
            </a:r>
            <a:r>
              <a:rPr lang="ko-KR" altLang="en-US" sz="1400" dirty="0"/>
              <a:t>합의 철저 이행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② 고위급회담 등 분야별 대화를 빠른 시일 안에 개최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실천대책</a:t>
            </a:r>
            <a:r>
              <a:rPr lang="ko-KR" altLang="en-US" sz="1400" dirty="0"/>
              <a:t> 수립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③ 남북 당국자가 상주하는 남북공동연락사무소 </a:t>
            </a:r>
            <a:r>
              <a:rPr lang="ko-KR" altLang="en-US" sz="1400" dirty="0" err="1"/>
              <a:t>개성지역</a:t>
            </a:r>
            <a:r>
              <a:rPr lang="ko-KR" altLang="en-US" sz="1400" dirty="0"/>
              <a:t> 설치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④ 각계각층의 다방면적 교류</a:t>
            </a:r>
            <a:r>
              <a:rPr lang="en-US" altLang="ko-KR" sz="1400" dirty="0"/>
              <a:t>·</a:t>
            </a:r>
            <a:r>
              <a:rPr lang="ko-KR" altLang="en-US" sz="1400" dirty="0"/>
              <a:t>협력 및 왕래</a:t>
            </a:r>
            <a:r>
              <a:rPr lang="en-US" altLang="ko-KR" sz="1400" dirty="0"/>
              <a:t>·</a:t>
            </a:r>
            <a:r>
              <a:rPr lang="ko-KR" altLang="en-US" sz="1400" dirty="0"/>
              <a:t>접촉 활성화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⑤ </a:t>
            </a:r>
            <a:r>
              <a:rPr lang="en-US" altLang="ko-KR" sz="1400" dirty="0"/>
              <a:t>8.15 </a:t>
            </a:r>
            <a:r>
              <a:rPr lang="ko-KR" altLang="en-US" sz="1400" dirty="0"/>
              <a:t>계기 이산가족 상봉행사 진행</a:t>
            </a:r>
            <a:r>
              <a:rPr lang="en-US" altLang="ko-KR" sz="1400" dirty="0"/>
              <a:t>, </a:t>
            </a:r>
            <a:r>
              <a:rPr lang="ko-KR" altLang="en-US" sz="1400" dirty="0"/>
              <a:t>남북적십자회담 개최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400" dirty="0"/>
              <a:t>⑥ </a:t>
            </a:r>
            <a:r>
              <a:rPr lang="en-US" altLang="ko-KR" sz="1400" dirty="0">
                <a:solidFill>
                  <a:srgbClr val="FF0000"/>
                </a:solidFill>
              </a:rPr>
              <a:t>10.4</a:t>
            </a:r>
            <a:r>
              <a:rPr lang="ko-KR" altLang="en-US" sz="1400" dirty="0">
                <a:solidFill>
                  <a:srgbClr val="FF0000"/>
                </a:solidFill>
              </a:rPr>
              <a:t>선언 </a:t>
            </a:r>
            <a:r>
              <a:rPr lang="ko-KR" altLang="en-US" sz="1400" dirty="0" err="1">
                <a:solidFill>
                  <a:srgbClr val="FF0000"/>
                </a:solidFill>
              </a:rPr>
              <a:t>합의사업</a:t>
            </a:r>
            <a:r>
              <a:rPr lang="ko-KR" altLang="en-US" sz="1400" dirty="0">
                <a:solidFill>
                  <a:srgbClr val="FF0000"/>
                </a:solidFill>
              </a:rPr>
              <a:t> 적극 추진</a:t>
            </a:r>
            <a:r>
              <a:rPr lang="en-US" altLang="ko-KR" sz="1400" dirty="0">
                <a:solidFill>
                  <a:srgbClr val="FF0000"/>
                </a:solidFill>
              </a:rPr>
              <a:t>, </a:t>
            </a:r>
            <a:r>
              <a:rPr lang="ko-KR" altLang="en-US" sz="1400" dirty="0">
                <a:solidFill>
                  <a:srgbClr val="FF0000"/>
                </a:solidFill>
              </a:rPr>
              <a:t>철도</a:t>
            </a:r>
            <a:r>
              <a:rPr lang="en-US" altLang="ko-KR" sz="1400" dirty="0">
                <a:solidFill>
                  <a:srgbClr val="FF0000"/>
                </a:solidFill>
              </a:rPr>
              <a:t>·</a:t>
            </a:r>
            <a:r>
              <a:rPr lang="ko-KR" altLang="en-US" sz="1400" dirty="0">
                <a:solidFill>
                  <a:srgbClr val="FF0000"/>
                </a:solidFill>
              </a:rPr>
              <a:t>도로 연결 및 </a:t>
            </a:r>
            <a:r>
              <a:rPr lang="ko-KR" altLang="en-US" sz="1400" dirty="0" smtClean="0">
                <a:solidFill>
                  <a:srgbClr val="FF0000"/>
                </a:solidFill>
              </a:rPr>
              <a:t>현대화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376515"/>
            <a:ext cx="6019800" cy="534495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ko-KR" sz="5600" dirty="0" smtClean="0"/>
              <a:t>2. </a:t>
            </a:r>
            <a:r>
              <a:rPr lang="ko-KR" altLang="en-US" sz="5600" dirty="0" smtClean="0"/>
              <a:t>남과 북은 군사적 긴장완화와 전쟁위험 해소를 위해 공동 노력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① 상대방에 대한 모든 적대행위 전면 중지</a:t>
            </a:r>
            <a:r>
              <a:rPr lang="en-US" altLang="ko-KR" sz="5600" dirty="0" smtClean="0"/>
              <a:t>, </a:t>
            </a:r>
            <a:r>
              <a:rPr lang="ko-KR" altLang="en-US" sz="5600" dirty="0" smtClean="0"/>
              <a:t>비무장지대의 </a:t>
            </a:r>
            <a:r>
              <a:rPr lang="ko-KR" altLang="en-US" sz="5600" dirty="0" err="1" smtClean="0"/>
              <a:t>평화지대화</a:t>
            </a:r>
            <a:endParaRPr lang="ko-KR" altLang="en-US" sz="5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② 서해 평화수역 조성으로 우발적 충돌 방지 대책 마련</a:t>
            </a:r>
            <a:r>
              <a:rPr lang="en-US" altLang="ko-KR" sz="5600" dirty="0" smtClean="0"/>
              <a:t>, </a:t>
            </a:r>
            <a:r>
              <a:rPr lang="ko-KR" altLang="en-US" sz="5600" dirty="0" err="1" smtClean="0"/>
              <a:t>안전어로</a:t>
            </a:r>
            <a:r>
              <a:rPr lang="ko-KR" altLang="en-US" sz="5600" dirty="0" smtClean="0"/>
              <a:t> 보장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③ 국방부장관회담 등 군사당국자회담 수시 개최</a:t>
            </a:r>
            <a:r>
              <a:rPr lang="en-US" altLang="ko-KR" sz="5600" dirty="0" smtClean="0"/>
              <a:t>, 5</a:t>
            </a:r>
            <a:r>
              <a:rPr lang="ko-KR" altLang="en-US" sz="5600" dirty="0" smtClean="0"/>
              <a:t>월 장성급 군사회담 개최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5600" dirty="0" smtClean="0"/>
              <a:t>3. </a:t>
            </a:r>
            <a:r>
              <a:rPr lang="ko-KR" altLang="en-US" sz="5600" dirty="0" smtClean="0"/>
              <a:t>남과 북은 항구적이고 공고한 평화체제 구축을 위해 적극 협력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① 무력 불사용과 불가침 합의 재확인 및 엄격 준수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② 상호 군사적 신뢰의 실질적 구축에 따라 단계적으로 군축 실현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③ </a:t>
            </a:r>
            <a:r>
              <a:rPr lang="ko-KR" altLang="en-US" sz="5600" dirty="0" smtClean="0">
                <a:solidFill>
                  <a:srgbClr val="FF0000"/>
                </a:solidFill>
              </a:rPr>
              <a:t>올해 종전선언</a:t>
            </a:r>
            <a:r>
              <a:rPr lang="en-US" altLang="ko-KR" sz="5600" dirty="0" smtClean="0">
                <a:solidFill>
                  <a:srgbClr val="FF0000"/>
                </a:solidFill>
              </a:rPr>
              <a:t>, </a:t>
            </a:r>
            <a:r>
              <a:rPr lang="ko-KR" altLang="en-US" sz="5600" dirty="0" smtClean="0">
                <a:solidFill>
                  <a:srgbClr val="FF0000"/>
                </a:solidFill>
              </a:rPr>
              <a:t>항구적 평화체제 구축을 위한 </a:t>
            </a:r>
            <a:r>
              <a:rPr lang="en-US" altLang="ko-KR" sz="5600" dirty="0" smtClean="0">
                <a:solidFill>
                  <a:srgbClr val="FF0000"/>
                </a:solidFill>
              </a:rPr>
              <a:t>3</a:t>
            </a:r>
            <a:r>
              <a:rPr lang="ko-KR" altLang="en-US" sz="5600" dirty="0" smtClean="0">
                <a:solidFill>
                  <a:srgbClr val="FF0000"/>
                </a:solidFill>
              </a:rPr>
              <a:t>자 또는 </a:t>
            </a:r>
            <a:r>
              <a:rPr lang="en-US" altLang="ko-KR" sz="5600" dirty="0" smtClean="0">
                <a:solidFill>
                  <a:srgbClr val="FF0000"/>
                </a:solidFill>
              </a:rPr>
              <a:t>4</a:t>
            </a:r>
            <a:r>
              <a:rPr lang="ko-KR" altLang="en-US" sz="5600" dirty="0" smtClean="0">
                <a:solidFill>
                  <a:srgbClr val="FF0000"/>
                </a:solidFill>
              </a:rPr>
              <a:t>자 회담 개최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④ </a:t>
            </a:r>
            <a:r>
              <a:rPr lang="ko-KR" altLang="en-US" sz="5600" dirty="0" smtClean="0">
                <a:solidFill>
                  <a:srgbClr val="FF0000"/>
                </a:solidFill>
              </a:rPr>
              <a:t>한반도의 완전한 비핵화 목표 확인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5600" dirty="0" smtClean="0"/>
              <a:t>정상회담 정례화 및 직통전화 실시</a:t>
            </a:r>
            <a:r>
              <a:rPr lang="en-US" altLang="ko-KR" sz="5600" dirty="0" smtClean="0"/>
              <a:t>, </a:t>
            </a:r>
            <a:r>
              <a:rPr lang="ko-KR" altLang="en-US" sz="5600" dirty="0" smtClean="0"/>
              <a:t>올해 가을 평양에서 정상회담 개최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07964"/>
            <a:ext cx="10515600" cy="731221"/>
          </a:xfrm>
        </p:spPr>
        <p:txBody>
          <a:bodyPr/>
          <a:lstStyle/>
          <a:p>
            <a:r>
              <a:rPr lang="en-US" altLang="ko-KR" dirty="0" smtClean="0"/>
              <a:t>6.12 </a:t>
            </a:r>
            <a:r>
              <a:rPr lang="ko-KR" altLang="en-US" dirty="0" smtClean="0"/>
              <a:t>북미 정상회담 합의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30160" y="1061883"/>
            <a:ext cx="5665839" cy="5025821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ko-KR" altLang="en-US" sz="1400" dirty="0" smtClean="0"/>
              <a:t>김정은위원장과 트럼프대통령은 새로운 조미관계수립이 조선반도와 세계의 평화와 번영에 </a:t>
            </a:r>
            <a:r>
              <a:rPr lang="ko-KR" altLang="en-US" sz="1400" dirty="0" err="1" smtClean="0"/>
              <a:t>이바지할것이라는것을</a:t>
            </a:r>
            <a:r>
              <a:rPr lang="ko-KR" altLang="en-US" sz="1400" dirty="0" smtClean="0"/>
              <a:t> 확신하면서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호상 신뢰구축이 조선반도의 비핵화를 </a:t>
            </a:r>
            <a:r>
              <a:rPr lang="ko-KR" altLang="en-US" sz="1400" dirty="0" err="1" smtClean="0"/>
              <a:t>추동할수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있다는것을</a:t>
            </a:r>
            <a:r>
              <a:rPr lang="ko-KR" altLang="en-US" sz="1400" dirty="0" smtClean="0"/>
              <a:t> 인정하면서 다음과 같이 </a:t>
            </a:r>
            <a:r>
              <a:rPr lang="ko-KR" altLang="en-US" sz="1400" dirty="0" err="1" smtClean="0"/>
              <a:t>성명한다</a:t>
            </a:r>
            <a:r>
              <a:rPr lang="en-US" altLang="ko-KR" sz="1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1400" dirty="0" smtClean="0"/>
              <a:t>1. </a:t>
            </a:r>
            <a:r>
              <a:rPr lang="ko-KR" altLang="en-US" sz="1400" dirty="0" smtClean="0"/>
              <a:t>조선민주주의인민공화국과 미합중국은 평화와 번영을 바라는 두 나라 인민들의 </a:t>
            </a:r>
            <a:r>
              <a:rPr lang="ko-KR" altLang="en-US" sz="1400" dirty="0" err="1" smtClean="0"/>
              <a:t>념원에</a:t>
            </a:r>
            <a:r>
              <a:rPr lang="ko-KR" altLang="en-US" sz="1400" dirty="0" smtClean="0"/>
              <a:t> 맞게 새로운 조미관계를 수립해나가기로 하였다</a:t>
            </a:r>
            <a:r>
              <a:rPr lang="en-US" altLang="ko-KR" sz="1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1400" dirty="0" smtClean="0"/>
              <a:t>2. </a:t>
            </a:r>
            <a:r>
              <a:rPr lang="ko-KR" altLang="en-US" sz="1400" dirty="0" smtClean="0"/>
              <a:t>조선민주주의인민공화국과 미합중국은 조선반도에서 항구적이며 공고한 평화체제를 구축하기 위하여 공동으로 </a:t>
            </a:r>
            <a:r>
              <a:rPr lang="ko-KR" altLang="en-US" sz="1400" dirty="0" err="1" smtClean="0"/>
              <a:t>노력할것이다</a:t>
            </a:r>
            <a:r>
              <a:rPr lang="en-US" altLang="ko-KR" sz="1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1400" dirty="0" smtClean="0"/>
              <a:t>3. </a:t>
            </a:r>
            <a:r>
              <a:rPr lang="ko-KR" altLang="en-US" sz="1400" dirty="0" smtClean="0"/>
              <a:t>조선민주주의인민공화국은 </a:t>
            </a:r>
            <a:r>
              <a:rPr lang="en-US" altLang="ko-KR" sz="1400" dirty="0" smtClean="0">
                <a:solidFill>
                  <a:srgbClr val="FF0000"/>
                </a:solidFill>
              </a:rPr>
              <a:t>2018</a:t>
            </a:r>
            <a:r>
              <a:rPr lang="ko-KR" altLang="en-US" sz="1400" dirty="0" smtClean="0">
                <a:solidFill>
                  <a:srgbClr val="FF0000"/>
                </a:solidFill>
              </a:rPr>
              <a:t>년 </a:t>
            </a:r>
            <a:r>
              <a:rPr lang="en-US" altLang="ko-KR" sz="1400" dirty="0" smtClean="0">
                <a:solidFill>
                  <a:srgbClr val="FF0000"/>
                </a:solidFill>
              </a:rPr>
              <a:t>4</a:t>
            </a:r>
            <a:r>
              <a:rPr lang="ko-KR" altLang="en-US" sz="1400" dirty="0" smtClean="0">
                <a:solidFill>
                  <a:srgbClr val="FF0000"/>
                </a:solidFill>
              </a:rPr>
              <a:t>월 </a:t>
            </a:r>
            <a:r>
              <a:rPr lang="en-US" altLang="ko-KR" sz="1400" dirty="0" smtClean="0">
                <a:solidFill>
                  <a:srgbClr val="FF0000"/>
                </a:solidFill>
              </a:rPr>
              <a:t>27</a:t>
            </a:r>
            <a:r>
              <a:rPr lang="ko-KR" altLang="en-US" sz="1400" dirty="0" smtClean="0">
                <a:solidFill>
                  <a:srgbClr val="FF0000"/>
                </a:solidFill>
              </a:rPr>
              <a:t>일에 채택된 판문점선언을 재확인하면서 조선반도의 완전한 비핵화</a:t>
            </a:r>
            <a:r>
              <a:rPr lang="ko-KR" altLang="en-US" sz="1400" dirty="0" smtClean="0"/>
              <a:t>를 향하여 </a:t>
            </a:r>
            <a:r>
              <a:rPr lang="ko-KR" altLang="en-US" sz="1400" dirty="0" err="1" smtClean="0"/>
              <a:t>노력할것을</a:t>
            </a:r>
            <a:r>
              <a:rPr lang="ko-KR" altLang="en-US" sz="1400" dirty="0" smtClean="0"/>
              <a:t> 확약하였다</a:t>
            </a:r>
            <a:r>
              <a:rPr lang="en-US" altLang="ko-KR" sz="1400" dirty="0" smtClean="0"/>
              <a:t>.</a:t>
            </a:r>
            <a:br>
              <a:rPr lang="en-US" altLang="ko-KR" sz="1400" dirty="0" smtClean="0"/>
            </a:br>
            <a:r>
              <a:rPr lang="en-US" altLang="ko-KR" sz="1400" dirty="0" smtClean="0"/>
              <a:t>4. </a:t>
            </a:r>
            <a:r>
              <a:rPr lang="ko-KR" altLang="en-US" sz="1400" dirty="0" smtClean="0"/>
              <a:t>조선민주주의인민공화국과 미합중국은 전쟁포로 및 행방불명자들의 </a:t>
            </a:r>
            <a:r>
              <a:rPr lang="ko-KR" altLang="en-US" sz="1400" dirty="0" err="1" smtClean="0"/>
              <a:t>유골발굴을</a:t>
            </a:r>
            <a:r>
              <a:rPr lang="ko-KR" altLang="en-US" sz="1400" dirty="0" smtClean="0"/>
              <a:t> 진행하며 이미 </a:t>
            </a:r>
            <a:r>
              <a:rPr lang="ko-KR" altLang="en-US" sz="1400" dirty="0" err="1" smtClean="0"/>
              <a:t>발굴확인된</a:t>
            </a:r>
            <a:r>
              <a:rPr lang="ko-KR" altLang="en-US" sz="1400" dirty="0" smtClean="0"/>
              <a:t> 유골들을 즉시 </a:t>
            </a:r>
            <a:r>
              <a:rPr lang="ko-KR" altLang="en-US" sz="1400" dirty="0" err="1" smtClean="0"/>
              <a:t>송환할것을</a:t>
            </a:r>
            <a:r>
              <a:rPr lang="ko-KR" altLang="en-US" sz="1400" dirty="0" smtClean="0"/>
              <a:t> 확약하였다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70000"/>
              </a:lnSpc>
            </a:pPr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5999" y="1533526"/>
            <a:ext cx="5899355" cy="470012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ko-KR" altLang="en-US" sz="1400" dirty="0" smtClean="0"/>
              <a:t>김정은위원장과 트럼프대통령은 </a:t>
            </a:r>
            <a:r>
              <a:rPr lang="ko-KR" altLang="en-US" sz="1400" dirty="0" err="1" smtClean="0"/>
              <a:t>력사상</a:t>
            </a:r>
            <a:r>
              <a:rPr lang="ko-KR" altLang="en-US" sz="1400" dirty="0" smtClean="0"/>
              <a:t> 처음으로 되는 조미수뇌회담이 두 </a:t>
            </a:r>
            <a:r>
              <a:rPr lang="ko-KR" altLang="en-US" sz="1400" dirty="0" err="1" smtClean="0"/>
              <a:t>나라사이에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수십년간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지속되여온</a:t>
            </a:r>
            <a:r>
              <a:rPr lang="ko-KR" altLang="en-US" sz="1400" dirty="0" smtClean="0"/>
              <a:t> 긴장상태와 적대관계를 해소하고 새로운 미래를 </a:t>
            </a:r>
            <a:r>
              <a:rPr lang="ko-KR" altLang="en-US" sz="1400" dirty="0" err="1" smtClean="0"/>
              <a:t>열어나가는데서</a:t>
            </a:r>
            <a:r>
              <a:rPr lang="ko-KR" altLang="en-US" sz="1400" dirty="0" smtClean="0"/>
              <a:t> 커다란 의의를 가지는 획기적인 </a:t>
            </a:r>
            <a:r>
              <a:rPr lang="ko-KR" altLang="en-US" sz="1400" dirty="0" err="1" smtClean="0"/>
              <a:t>사변이라는데</a:t>
            </a:r>
            <a:r>
              <a:rPr lang="ko-KR" altLang="en-US" sz="1400" dirty="0" smtClean="0"/>
              <a:t> 대하여 인정하면서 공동성명의 조항들을 완전하고 신속하게 </a:t>
            </a:r>
            <a:r>
              <a:rPr lang="ko-KR" altLang="en-US" sz="1400" dirty="0" err="1" smtClean="0"/>
              <a:t>리행하기로</a:t>
            </a:r>
            <a:r>
              <a:rPr lang="ko-KR" altLang="en-US" sz="1400" dirty="0" smtClean="0"/>
              <a:t> 하였다</a:t>
            </a:r>
            <a:r>
              <a:rPr lang="en-US" altLang="ko-KR" sz="1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1400" dirty="0" smtClean="0"/>
              <a:t>조선민주주의인민공화국과 미합중국은 조미수뇌회담의 결과를 </a:t>
            </a:r>
            <a:r>
              <a:rPr lang="ko-KR" altLang="en-US" sz="1400" dirty="0" err="1" smtClean="0"/>
              <a:t>리행하기</a:t>
            </a:r>
            <a:r>
              <a:rPr lang="ko-KR" altLang="en-US" sz="1400" dirty="0" smtClean="0"/>
              <a:t> 위하여 가능한 빠른 </a:t>
            </a:r>
            <a:r>
              <a:rPr lang="ko-KR" altLang="en-US" sz="1400" dirty="0" err="1" smtClean="0"/>
              <a:t>시일안에</a:t>
            </a:r>
            <a:r>
              <a:rPr lang="ko-KR" altLang="en-US" sz="1400" dirty="0" smtClean="0"/>
              <a:t> 마이크 </a:t>
            </a:r>
            <a:r>
              <a:rPr lang="ko-KR" altLang="en-US" sz="1400" dirty="0" err="1" smtClean="0"/>
              <a:t>폼페오</a:t>
            </a:r>
            <a:r>
              <a:rPr lang="ko-KR" altLang="en-US" sz="1400" dirty="0" smtClean="0"/>
              <a:t> 미합중국 국무장관과 조선민주주의인민공화국 해당 고위인사사이의 후속협상을 진행하기로 하였다</a:t>
            </a:r>
            <a:r>
              <a:rPr lang="en-US" altLang="ko-KR" sz="1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1400" dirty="0" smtClean="0"/>
              <a:t>김정은 조선민주주의인민공화국 </a:t>
            </a:r>
            <a:r>
              <a:rPr lang="ko-KR" altLang="en-US" sz="1400" dirty="0" err="1" smtClean="0"/>
              <a:t>국무위원회</a:t>
            </a:r>
            <a:r>
              <a:rPr lang="ko-KR" altLang="en-US" sz="1400" dirty="0" smtClean="0"/>
              <a:t> 위원장과 </a:t>
            </a:r>
            <a:r>
              <a:rPr lang="ko-KR" altLang="en-US" sz="1400" dirty="0" err="1" smtClean="0"/>
              <a:t>도날드</a:t>
            </a:r>
            <a:r>
              <a:rPr lang="ko-KR" altLang="en-US" sz="1400" dirty="0" smtClean="0"/>
              <a:t> 제이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트럼프 미합중국 대통령은 새로운 조미관계발전과 조선반도와 세계의 평화와 번영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안전을 </a:t>
            </a:r>
            <a:r>
              <a:rPr lang="ko-KR" altLang="en-US" sz="1400" dirty="0" err="1" smtClean="0"/>
              <a:t>추동하기</a:t>
            </a:r>
            <a:r>
              <a:rPr lang="ko-KR" altLang="en-US" sz="1400" dirty="0" smtClean="0"/>
              <a:t> 위하여 협력하기로 하였다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9.19 </a:t>
            </a:r>
            <a:r>
              <a:rPr lang="ko-KR" altLang="en-US" dirty="0" smtClean="0"/>
              <a:t>평양선언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179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대한민국 문재인 대통령과 조선민주주의인민공화국 김정은 국무위원장은 </a:t>
            </a:r>
            <a:r>
              <a:rPr lang="en-US" altLang="ko-KR" dirty="0"/>
              <a:t>2018</a:t>
            </a:r>
            <a:r>
              <a:rPr lang="ko-KR" altLang="en-US" dirty="0"/>
              <a:t>년 </a:t>
            </a:r>
            <a:r>
              <a:rPr lang="en-US" altLang="ko-KR" dirty="0"/>
              <a:t>9</a:t>
            </a:r>
            <a:r>
              <a:rPr lang="ko-KR" altLang="en-US" dirty="0"/>
              <a:t>월 </a:t>
            </a:r>
            <a:r>
              <a:rPr lang="en-US" altLang="ko-KR" dirty="0"/>
              <a:t>18</a:t>
            </a:r>
            <a:r>
              <a:rPr lang="ko-KR" altLang="en-US" dirty="0"/>
              <a:t>일부터 </a:t>
            </a:r>
            <a:r>
              <a:rPr lang="en-US" altLang="ko-KR" dirty="0"/>
              <a:t>20</a:t>
            </a:r>
            <a:r>
              <a:rPr lang="ko-KR" altLang="en-US" dirty="0"/>
              <a:t>일까지 평양에서 남북정상회담을 진행하였다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양 정상은 역사적인 </a:t>
            </a:r>
            <a:r>
              <a:rPr lang="ko-KR" altLang="en-US" dirty="0" err="1"/>
              <a:t>판문점선언</a:t>
            </a:r>
            <a:r>
              <a:rPr lang="ko-KR" altLang="en-US" dirty="0"/>
              <a:t> 이후 남북 당국간 긴밀한 대화와 소통</a:t>
            </a:r>
            <a:r>
              <a:rPr lang="en-US" altLang="ko-KR" dirty="0"/>
              <a:t>, </a:t>
            </a:r>
            <a:r>
              <a:rPr lang="ko-KR" altLang="en-US" dirty="0"/>
              <a:t>다방면적 민간교류와 협력이 진행되고</a:t>
            </a:r>
            <a:r>
              <a:rPr lang="en-US" altLang="ko-KR" dirty="0"/>
              <a:t>, </a:t>
            </a:r>
            <a:r>
              <a:rPr lang="ko-KR" altLang="en-US" dirty="0"/>
              <a:t>군사적 긴장완화를 위한 획기적인 조치들이 취해지는 등 훌륭한 성과들이 있었다고 평가하였다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양 정상은 민족자주와 민족자결의 원칙을 재확인하고</a:t>
            </a:r>
            <a:r>
              <a:rPr lang="en-US" altLang="ko-KR" dirty="0"/>
              <a:t>, </a:t>
            </a:r>
            <a:r>
              <a:rPr lang="ko-KR" altLang="en-US" dirty="0"/>
              <a:t>남북관계를 민족적 화해와 협력</a:t>
            </a:r>
            <a:r>
              <a:rPr lang="en-US" altLang="ko-KR" dirty="0"/>
              <a:t>, </a:t>
            </a:r>
            <a:r>
              <a:rPr lang="ko-KR" altLang="en-US" dirty="0"/>
              <a:t>확고한 평화와 공동번영을 위해 일관되고 지속적으로 발전시켜 나가기로 하였으며</a:t>
            </a:r>
            <a:r>
              <a:rPr lang="en-US" altLang="ko-KR" dirty="0"/>
              <a:t>, </a:t>
            </a:r>
            <a:r>
              <a:rPr lang="ko-KR" altLang="en-US" dirty="0"/>
              <a:t>현재의 남북관계 발전을 통일로 이어갈 것을 바라는 온 겨레의 지향과 여망을 정책적으로 실현하기 위하여 노력해 나가기로 하였다</a:t>
            </a:r>
            <a:r>
              <a:rPr lang="en-US" altLang="ko-KR" dirty="0"/>
              <a:t>. 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양 정상은 판문점선언을 철저히 이행하여 남북관계를 새로운 높은 단계로 진전시켜 나가기 위한 제반 문제들과 실천적 대책들을 허심탄회하고 </a:t>
            </a:r>
            <a:r>
              <a:rPr lang="ko-KR" altLang="en-US" dirty="0" err="1"/>
              <a:t>심도있게</a:t>
            </a:r>
            <a:r>
              <a:rPr lang="ko-KR" altLang="en-US" dirty="0"/>
              <a:t> 논의하였으며</a:t>
            </a:r>
            <a:r>
              <a:rPr lang="en-US" altLang="ko-KR" dirty="0"/>
              <a:t>, </a:t>
            </a:r>
            <a:r>
              <a:rPr lang="ko-KR" altLang="en-US" dirty="0"/>
              <a:t>이번 평양정상회담이 중요한 역사적 전기가 될 것이라는 데 인식을 같이 하고 다음과 같이 선언하였다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716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9.19 </a:t>
            </a:r>
            <a:r>
              <a:rPr lang="ko-KR" altLang="en-US" dirty="0"/>
              <a:t>평양선언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ko-KR" dirty="0"/>
              <a:t>1. </a:t>
            </a:r>
            <a:r>
              <a:rPr lang="ko-KR" altLang="en-US" dirty="0"/>
              <a:t>남과 북은 비무장지대를 비롯한 대치지역에서의 군사적 적대관계 종식을 한반도 전 지역에서의 실질적인 전쟁위험 제거와 근본적인 적대관계 해소로 이어나가기로 하였다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① </a:t>
            </a:r>
            <a:r>
              <a:rPr lang="ko-KR" altLang="en-US" dirty="0"/>
              <a:t>남과 북은 이번 평양정상회담을 계기로 체결한 </a:t>
            </a:r>
            <a:r>
              <a:rPr lang="en-US" altLang="ko-KR" dirty="0"/>
              <a:t>｢</a:t>
            </a:r>
            <a:r>
              <a:rPr lang="ko-KR" altLang="en-US" dirty="0" err="1"/>
              <a:t>판문점선언</a:t>
            </a:r>
            <a:r>
              <a:rPr lang="ko-KR" altLang="en-US" dirty="0"/>
              <a:t> 군사분야 </a:t>
            </a:r>
            <a:r>
              <a:rPr lang="ko-KR" altLang="en-US" dirty="0" err="1"/>
              <a:t>이행합의서</a:t>
            </a:r>
            <a:r>
              <a:rPr lang="en-US" altLang="ko-KR" dirty="0"/>
              <a:t>｣</a:t>
            </a:r>
            <a:r>
              <a:rPr lang="ko-KR" altLang="en-US" dirty="0"/>
              <a:t>를 평양공동선언의 부속합의서로 채택하고 이를 철저히 준수하고 성실히 이행하며</a:t>
            </a:r>
            <a:r>
              <a:rPr lang="en-US" altLang="ko-KR" dirty="0"/>
              <a:t>, </a:t>
            </a:r>
            <a:r>
              <a:rPr lang="ko-KR" altLang="en-US" dirty="0"/>
              <a:t>한반도를 항구적인 평화지대로 만들기 위한 실천적 조치들을 적극 취해나가기로 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② </a:t>
            </a:r>
            <a:r>
              <a:rPr lang="ko-KR" altLang="en-US" dirty="0"/>
              <a:t>남과 북은 남북군사공동위원회를 조속히 가동하여 군사분야 합의서의 이행실태를 점검하고 우발적 무력충돌 방지를 위한 상시적 소통과 긴밀한 협의를 진행하기로 하였다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6580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9.19 </a:t>
            </a:r>
            <a:r>
              <a:rPr lang="ko-KR" altLang="en-US" dirty="0"/>
              <a:t>평양선언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922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/>
              <a:t>2. </a:t>
            </a:r>
            <a:r>
              <a:rPr lang="ko-KR" altLang="en-US" dirty="0"/>
              <a:t>남과 북은 </a:t>
            </a:r>
            <a:r>
              <a:rPr lang="ko-KR" altLang="en-US" dirty="0" err="1"/>
              <a:t>상호호혜와</a:t>
            </a:r>
            <a:r>
              <a:rPr lang="ko-KR" altLang="en-US" dirty="0"/>
              <a:t> </a:t>
            </a:r>
            <a:r>
              <a:rPr lang="ko-KR" altLang="en-US" dirty="0" err="1"/>
              <a:t>공리공영의</a:t>
            </a:r>
            <a:r>
              <a:rPr lang="ko-KR" altLang="en-US" dirty="0"/>
              <a:t> </a:t>
            </a:r>
            <a:r>
              <a:rPr lang="ko-KR" altLang="en-US" dirty="0" err="1"/>
              <a:t>바탕위에서</a:t>
            </a:r>
            <a:r>
              <a:rPr lang="ko-KR" altLang="en-US" dirty="0"/>
              <a:t> 교류와 협력을 더욱 증대시키고</a:t>
            </a:r>
            <a:r>
              <a:rPr lang="en-US" altLang="ko-KR" dirty="0"/>
              <a:t>, </a:t>
            </a:r>
            <a:r>
              <a:rPr lang="ko-KR" altLang="en-US" dirty="0"/>
              <a:t>민족경제를 균형적으로 발전시키기 위한 실질적인 대책들을 강구해나가기로 하였다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① </a:t>
            </a:r>
            <a:r>
              <a:rPr lang="ko-KR" altLang="en-US" dirty="0"/>
              <a:t>남과 북은 금년내 동</a:t>
            </a:r>
            <a:r>
              <a:rPr lang="en-US" altLang="ko-KR" dirty="0"/>
              <a:t>, </a:t>
            </a:r>
            <a:r>
              <a:rPr lang="ko-KR" altLang="en-US" dirty="0"/>
              <a:t>서해선 철도 및 도로 연결을 위한 </a:t>
            </a:r>
            <a:r>
              <a:rPr lang="ko-KR" altLang="en-US" dirty="0" err="1"/>
              <a:t>착공식을</a:t>
            </a:r>
            <a:r>
              <a:rPr lang="ko-KR" altLang="en-US" dirty="0"/>
              <a:t> 갖기로 하였다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② </a:t>
            </a:r>
            <a:r>
              <a:rPr lang="ko-KR" altLang="en-US" dirty="0"/>
              <a:t>남과 북은 조건이 마련되는 데 따라 개성공단과 금강산관광 사업을 우선 정상화하고</a:t>
            </a:r>
            <a:r>
              <a:rPr lang="en-US" altLang="ko-KR" dirty="0"/>
              <a:t>, </a:t>
            </a:r>
            <a:r>
              <a:rPr lang="ko-KR" altLang="en-US" dirty="0"/>
              <a:t>서해경제공동특구 및 동해관광공동특구를 조성하는 문제를 협의해나가기로 하였다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③ </a:t>
            </a:r>
            <a:r>
              <a:rPr lang="ko-KR" altLang="en-US" dirty="0"/>
              <a:t>남과 북은 자연생태계의 보호 및 복원을 위한 남북 환경협력을 적극 추진하기로 하였으며</a:t>
            </a:r>
            <a:r>
              <a:rPr lang="en-US" altLang="ko-KR" dirty="0"/>
              <a:t>, </a:t>
            </a:r>
            <a:r>
              <a:rPr lang="ko-KR" altLang="en-US" dirty="0"/>
              <a:t>우선적으로 현재 진행 중인 산림분야 협력의 실천적 성과를 위해 노력하기로 하였다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④ </a:t>
            </a:r>
            <a:r>
              <a:rPr lang="ko-KR" altLang="en-US" dirty="0"/>
              <a:t>남과 북은 전염성 질병의 유입 및 확산 방지를 위한 긴급조치를 비롯한 방역 및 </a:t>
            </a:r>
            <a:r>
              <a:rPr lang="ko-KR" altLang="en-US" dirty="0" err="1"/>
              <a:t>보건ㆍ의료</a:t>
            </a:r>
            <a:r>
              <a:rPr lang="ko-KR" altLang="en-US" dirty="0"/>
              <a:t> 분야의 협력을 강화하기로 하였다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931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9.19 </a:t>
            </a:r>
            <a:r>
              <a:rPr lang="ko-KR" altLang="en-US" dirty="0"/>
              <a:t>평양선언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632" y="1499616"/>
            <a:ext cx="11494008" cy="519379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/>
              <a:t>3. </a:t>
            </a:r>
            <a:r>
              <a:rPr lang="ko-KR" altLang="en-US" dirty="0"/>
              <a:t>남과 북은 이산가족 문제를 근본적으로 해결하기 위한 인도적 협력을 더욱 강화해나가기로 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① </a:t>
            </a:r>
            <a:r>
              <a:rPr lang="ko-KR" altLang="en-US" dirty="0"/>
              <a:t>남과 북은 금강산 지역의 이산가족 상설면회소를 빠른 시일내 개소하기로 하였으며</a:t>
            </a:r>
            <a:r>
              <a:rPr lang="en-US" altLang="ko-KR" dirty="0"/>
              <a:t>, </a:t>
            </a:r>
            <a:r>
              <a:rPr lang="ko-KR" altLang="en-US" dirty="0"/>
              <a:t>이를 위해 면회소 시설을 조속히 복구하기로 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② </a:t>
            </a:r>
            <a:r>
              <a:rPr lang="ko-KR" altLang="en-US" dirty="0"/>
              <a:t>남과 북은 적십자 회담을 통해 이산가족의 </a:t>
            </a:r>
            <a:r>
              <a:rPr lang="ko-KR" altLang="en-US" dirty="0" err="1"/>
              <a:t>화상상봉과</a:t>
            </a:r>
            <a:r>
              <a:rPr lang="ko-KR" altLang="en-US" dirty="0"/>
              <a:t> 영상편지 교환 문제를 우선적으로 해결해나가기로 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4. </a:t>
            </a:r>
            <a:r>
              <a:rPr lang="ko-KR" altLang="en-US" dirty="0"/>
              <a:t>남과 북은 화해와 단합의 분위기를 고조시키고 우리 민족의 기개를 내외에 과시하기 위해 다양한 분야의 협력과 교류를 적극 추진하기로 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① </a:t>
            </a:r>
            <a:r>
              <a:rPr lang="ko-KR" altLang="en-US" dirty="0"/>
              <a:t>남과 북은 문화 및 예술분야의 교류를 더욱 증진시켜 나가기로 하였으며</a:t>
            </a:r>
            <a:r>
              <a:rPr lang="en-US" altLang="ko-KR" dirty="0"/>
              <a:t>, </a:t>
            </a:r>
            <a:r>
              <a:rPr lang="ko-KR" altLang="en-US" dirty="0"/>
              <a:t>우선적으로 </a:t>
            </a:r>
            <a:r>
              <a:rPr lang="en-US" altLang="ko-KR" dirty="0"/>
              <a:t>10</a:t>
            </a:r>
            <a:r>
              <a:rPr lang="ko-KR" altLang="en-US" dirty="0"/>
              <a:t>월 중에 평양예술단의 서울공연을 진행하기로 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② </a:t>
            </a:r>
            <a:r>
              <a:rPr lang="ko-KR" altLang="en-US" dirty="0"/>
              <a:t>남과 북은 </a:t>
            </a:r>
            <a:r>
              <a:rPr lang="en-US" altLang="ko-KR" dirty="0"/>
              <a:t>2020</a:t>
            </a:r>
            <a:r>
              <a:rPr lang="ko-KR" altLang="en-US" dirty="0"/>
              <a:t>년 하계올림픽경기대회를 비롯한 국제경기들에 공동으로 적극 진출하며</a:t>
            </a:r>
            <a:r>
              <a:rPr lang="en-US" altLang="ko-KR" dirty="0"/>
              <a:t>, 2032</a:t>
            </a:r>
            <a:r>
              <a:rPr lang="ko-KR" altLang="en-US" dirty="0"/>
              <a:t>년 하계올림픽의 남북공동개최를 유치하는 데 협력하기로 하였다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③ </a:t>
            </a:r>
            <a:r>
              <a:rPr lang="ko-KR" altLang="en-US" dirty="0"/>
              <a:t>남과 북은 </a:t>
            </a:r>
            <a:r>
              <a:rPr lang="en-US" altLang="ko-KR" dirty="0"/>
              <a:t>10.4 </a:t>
            </a:r>
            <a:r>
              <a:rPr lang="ko-KR" altLang="en-US" dirty="0"/>
              <a:t>선언 </a:t>
            </a:r>
            <a:r>
              <a:rPr lang="en-US" altLang="ko-KR" dirty="0"/>
              <a:t>11</a:t>
            </a:r>
            <a:r>
              <a:rPr lang="ko-KR" altLang="en-US" dirty="0"/>
              <a:t>주년을 </a:t>
            </a:r>
            <a:r>
              <a:rPr lang="ko-KR" altLang="en-US" dirty="0" err="1"/>
              <a:t>뜻깊게</a:t>
            </a:r>
            <a:r>
              <a:rPr lang="ko-KR" altLang="en-US" dirty="0"/>
              <a:t> 기념하기 위한 행사들을 </a:t>
            </a:r>
            <a:r>
              <a:rPr lang="ko-KR" altLang="en-US" dirty="0" err="1"/>
              <a:t>의의있게</a:t>
            </a:r>
            <a:r>
              <a:rPr lang="ko-KR" altLang="en-US" dirty="0"/>
              <a:t> 개최하며</a:t>
            </a:r>
            <a:r>
              <a:rPr lang="en-US" altLang="ko-KR" dirty="0"/>
              <a:t>, 3.1</a:t>
            </a:r>
            <a:r>
              <a:rPr lang="ko-KR" altLang="en-US" dirty="0"/>
              <a:t>운동 </a:t>
            </a:r>
            <a:r>
              <a:rPr lang="en-US" altLang="ko-KR" dirty="0"/>
              <a:t>100</a:t>
            </a:r>
            <a:r>
              <a:rPr lang="ko-KR" altLang="en-US" dirty="0"/>
              <a:t>주년을 남북이 공동으로 기념하기로 하고</a:t>
            </a:r>
            <a:r>
              <a:rPr lang="en-US" altLang="ko-KR" dirty="0"/>
              <a:t>, </a:t>
            </a:r>
            <a:r>
              <a:rPr lang="ko-KR" altLang="en-US" dirty="0"/>
              <a:t>그를 위한 실무적인 방안을 협의해나가기로 하였다</a:t>
            </a:r>
            <a:r>
              <a:rPr lang="en-US" altLang="ko-KR" dirty="0"/>
              <a:t>.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506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9.19 </a:t>
            </a:r>
            <a:r>
              <a:rPr lang="ko-KR" altLang="en-US" dirty="0"/>
              <a:t>평양선언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838688" cy="477634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/>
              <a:t>5. </a:t>
            </a:r>
            <a:r>
              <a:rPr lang="ko-KR" altLang="en-US" dirty="0"/>
              <a:t>남과 북은 한반도를 핵무기와 </a:t>
            </a:r>
            <a:r>
              <a:rPr lang="ko-KR" altLang="en-US" dirty="0" err="1"/>
              <a:t>핵위협이</a:t>
            </a:r>
            <a:r>
              <a:rPr lang="ko-KR" altLang="en-US" dirty="0"/>
              <a:t> 없는 평화의 터전으로 만들어나가야 하며 이를 위해 필요한 실질적인 진전을 조속히 </a:t>
            </a:r>
            <a:r>
              <a:rPr lang="ko-KR" altLang="en-US" dirty="0" err="1"/>
              <a:t>이루어나가야</a:t>
            </a:r>
            <a:r>
              <a:rPr lang="ko-KR" altLang="en-US" dirty="0"/>
              <a:t> 한다는 데 인식을 같이 하였다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① </a:t>
            </a:r>
            <a:r>
              <a:rPr lang="ko-KR" altLang="en-US" dirty="0"/>
              <a:t>북측은 </a:t>
            </a:r>
            <a:r>
              <a:rPr lang="ko-KR" altLang="en-US" dirty="0" err="1"/>
              <a:t>동창리</a:t>
            </a:r>
            <a:r>
              <a:rPr lang="ko-KR" altLang="en-US" dirty="0"/>
              <a:t> 엔진시험장과 미사일 발사대를 </a:t>
            </a:r>
            <a:r>
              <a:rPr lang="ko-KR" altLang="en-US" dirty="0" err="1"/>
              <a:t>유관국</a:t>
            </a:r>
            <a:r>
              <a:rPr lang="ko-KR" altLang="en-US" dirty="0"/>
              <a:t> 전문가들의 참관 하에 우선 영구적으로 폐기하기로 하였다</a:t>
            </a:r>
            <a:r>
              <a:rPr lang="en-US" altLang="ko-KR" dirty="0"/>
              <a:t>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② </a:t>
            </a:r>
            <a:r>
              <a:rPr lang="ko-KR" altLang="en-US" dirty="0"/>
              <a:t>북측은 미국이 </a:t>
            </a:r>
            <a:r>
              <a:rPr lang="en-US" altLang="ko-KR" dirty="0"/>
              <a:t>6.12 </a:t>
            </a:r>
            <a:r>
              <a:rPr lang="ko-KR" altLang="en-US" dirty="0"/>
              <a:t>북미공동성명의 정신에 따라 상응조치를 취하면 영변 핵시설의 영구적 폐기와 같은 추가적인 조치를 계속 취해나갈 용의가 있음을 표명하였다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③ </a:t>
            </a:r>
            <a:r>
              <a:rPr lang="ko-KR" altLang="en-US" dirty="0"/>
              <a:t>남과 북은 한반도의 완전한 비핵화를 추진해나가는 과정에서 함께 긴밀히 협력해나가기로 하였다</a:t>
            </a:r>
            <a:r>
              <a:rPr lang="en-US" altLang="ko-KR" dirty="0"/>
              <a:t>. 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6. </a:t>
            </a:r>
            <a:r>
              <a:rPr lang="ko-KR" altLang="en-US" dirty="0"/>
              <a:t>김정은 국무위원장은 문재인 대통령의 초청에 따라 가까운 시일 내로 서울을 방문하기로 하였다</a:t>
            </a:r>
            <a:r>
              <a:rPr lang="en-US" altLang="ko-KR" dirty="0"/>
              <a:t>.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4676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/>
              <a:t>9·19 </a:t>
            </a:r>
            <a:r>
              <a:rPr lang="ko-KR" altLang="en-US" sz="2800" dirty="0"/>
              <a:t>평양선언의 부속합의서인 </a:t>
            </a:r>
            <a:r>
              <a:rPr lang="ko-KR" altLang="en-US" sz="2800" dirty="0" err="1"/>
              <a:t>판문점선언</a:t>
            </a:r>
            <a:r>
              <a:rPr lang="ko-KR" altLang="en-US" sz="2800" dirty="0"/>
              <a:t> 이행을 위한 군사분야 합의서</a:t>
            </a:r>
            <a:r>
              <a:rPr lang="en-US" altLang="ko-KR" sz="2800" dirty="0"/>
              <a:t>(</a:t>
            </a:r>
            <a:r>
              <a:rPr lang="ko-KR" altLang="en-US" sz="2800" dirty="0"/>
              <a:t>약칭 </a:t>
            </a:r>
            <a:r>
              <a:rPr lang="en-US" altLang="ko-KR" sz="2800" dirty="0" smtClean="0"/>
              <a:t>9·19 </a:t>
            </a:r>
            <a:r>
              <a:rPr lang="ko-KR" altLang="en-US" sz="2800" dirty="0" smtClean="0"/>
              <a:t>남북군사합의서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ko-KR" dirty="0"/>
              <a:t>1. </a:t>
            </a:r>
            <a:r>
              <a:rPr lang="ko-KR" altLang="en-US" dirty="0"/>
              <a:t>상대방에 대한 일체의 적대행위의 전면 중지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/>
              <a:t>2. DMZ</a:t>
            </a:r>
            <a:r>
              <a:rPr lang="ko-KR" altLang="en-US" dirty="0"/>
              <a:t>의 평화지대화를 위한 군사적 대책 강구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/>
              <a:t>3. </a:t>
            </a:r>
            <a:r>
              <a:rPr lang="ko-KR" altLang="en-US" dirty="0"/>
              <a:t>서해 </a:t>
            </a:r>
            <a:r>
              <a:rPr lang="en-US" altLang="ko-KR" dirty="0"/>
              <a:t>NLL</a:t>
            </a:r>
            <a:r>
              <a:rPr lang="ko-KR" altLang="en-US" dirty="0"/>
              <a:t>일대 평화수역 조성과 안전한 </a:t>
            </a:r>
            <a:r>
              <a:rPr lang="ko-KR" altLang="en-US" dirty="0" err="1"/>
              <a:t>어로활동</a:t>
            </a:r>
            <a:r>
              <a:rPr lang="ko-KR" altLang="en-US" dirty="0"/>
              <a:t> 보장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/>
              <a:t>4. </a:t>
            </a:r>
            <a:r>
              <a:rPr lang="ko-KR" altLang="en-US" dirty="0"/>
              <a:t>교류협력과 접촉활성화를 위한 군사적 보장책 강구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/>
              <a:t>5. </a:t>
            </a:r>
            <a:r>
              <a:rPr lang="ko-KR" altLang="en-US" dirty="0"/>
              <a:t>상호 군사적 신뢰구축을 위한 다양한 조치 강구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990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584" y="1922403"/>
            <a:ext cx="2883658" cy="4352921"/>
          </a:xfrm>
          <a:prstGeom prst="rect">
            <a:avLst/>
          </a:prstGeom>
        </p:spPr>
      </p:pic>
      <p:sp>
        <p:nvSpPr>
          <p:cNvPr id="14" name="제목 13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83024" cy="777875"/>
          </a:xfrm>
        </p:spPr>
        <p:txBody>
          <a:bodyPr>
            <a:noAutofit/>
          </a:bodyPr>
          <a:lstStyle/>
          <a:p>
            <a:r>
              <a:rPr lang="ko-KR" altLang="en-US" sz="3200" dirty="0" smtClean="0"/>
              <a:t>각국의 북핵 문제 전략 </a:t>
            </a:r>
            <a:endParaRPr lang="ko-KR" altLang="en-US" sz="3200" dirty="0"/>
          </a:p>
        </p:txBody>
      </p:sp>
      <p:graphicFrame>
        <p:nvGraphicFramePr>
          <p:cNvPr id="17" name="내용 개체 틀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949184"/>
              </p:ext>
            </p:extLst>
          </p:nvPr>
        </p:nvGraphicFramePr>
        <p:xfrm>
          <a:off x="838200" y="1325880"/>
          <a:ext cx="11049000" cy="553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59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북핵 문제와 북한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북핵문제</a:t>
            </a:r>
            <a:r>
              <a:rPr lang="en-US" altLang="ko-KR" dirty="0" smtClean="0"/>
              <a:t>: 1993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 북한이 </a:t>
            </a:r>
            <a:r>
              <a:rPr lang="en-US" altLang="ko-KR" dirty="0" smtClean="0"/>
              <a:t>NPT </a:t>
            </a:r>
            <a:r>
              <a:rPr lang="ko-KR" altLang="en-US" dirty="0" err="1" smtClean="0"/>
              <a:t>탈퇴로부터</a:t>
            </a:r>
            <a:r>
              <a:rPr lang="ko-KR" altLang="en-US" dirty="0" smtClean="0"/>
              <a:t> 시작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북한의 </a:t>
            </a:r>
            <a:r>
              <a:rPr lang="en-US" altLang="ko-KR" dirty="0" smtClean="0"/>
              <a:t>NPT</a:t>
            </a:r>
            <a:r>
              <a:rPr lang="ko-KR" altLang="en-US" dirty="0" smtClean="0"/>
              <a:t>탈퇴의 불법성 문제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북한의 핵 국가 인정에 대한 국제사회의 반대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북한의 완전한 비핵화에 대한 국제사회의 공감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북한문제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소련 붕괴 이후 북한의 생존과 미래 북한의 지위 문제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소련 붕괴 이후 소련 내 공화국들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동구권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러시아의 </a:t>
            </a:r>
            <a:r>
              <a:rPr lang="ko-KR" altLang="en-US" dirty="0" err="1" smtClean="0"/>
              <a:t>탈공산</a:t>
            </a:r>
            <a:r>
              <a:rPr lang="ko-KR" altLang="en-US" dirty="0" smtClean="0"/>
              <a:t> 이행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소련</a:t>
            </a:r>
            <a:r>
              <a:rPr lang="en-US" altLang="ko-KR" dirty="0" smtClean="0"/>
              <a:t>-</a:t>
            </a:r>
            <a:r>
              <a:rPr lang="ko-KR" altLang="en-US" dirty="0" smtClean="0"/>
              <a:t>북한 관계의 특수성</a:t>
            </a:r>
            <a:r>
              <a:rPr lang="en-US" altLang="ko-KR" dirty="0" smtClean="0"/>
              <a:t>; </a:t>
            </a:r>
            <a:r>
              <a:rPr lang="ko-KR" altLang="en-US" dirty="0" smtClean="0"/>
              <a:t>북한의 자율성과 우리식 사회주의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분단국가라는 특수성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통일 문제와 연관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470551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남북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북미 정상회담 이후 북한의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2648" y="1591056"/>
            <a:ext cx="11402568" cy="526694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smtClean="0"/>
              <a:t>단계적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동시적 접근을 강조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국제사회의 인정 추구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조선반도의 평화와 안정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조선반도의 비핵화를 이룩해 나가는 과정에서 단계별 동시행동원칙을 준수하는 것이 중요하다는데 대하여 인식을 같이했다</a:t>
            </a:r>
            <a:r>
              <a:rPr lang="en-US" altLang="ko-KR" dirty="0" smtClean="0"/>
              <a:t>”(6.13. </a:t>
            </a:r>
            <a:r>
              <a:rPr lang="ko-KR" altLang="en-US" dirty="0" smtClean="0"/>
              <a:t>노동신문</a:t>
            </a:r>
            <a:r>
              <a:rPr lang="en-US" altLang="ko-KR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미국의 대북 관계 개선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평화체제 수립 노력과 병행하여 </a:t>
            </a:r>
            <a:r>
              <a:rPr lang="ko-KR" altLang="en-US" dirty="0" err="1" smtClean="0"/>
              <a:t>현재핵</a:t>
            </a:r>
            <a:r>
              <a:rPr lang="ko-KR" altLang="en-US" dirty="0" smtClean="0"/>
              <a:t> 동결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미래핵</a:t>
            </a:r>
            <a:r>
              <a:rPr lang="ko-KR" altLang="en-US" dirty="0" smtClean="0"/>
              <a:t> 개발 중지를 빠른 속도로 추진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4.27 </a:t>
            </a:r>
            <a:r>
              <a:rPr lang="ko-KR" altLang="en-US" dirty="0" smtClean="0"/>
              <a:t>합의 중 남북 관계 개선을 이행하여 북한 경제발전의 실익을 얻고 </a:t>
            </a:r>
            <a:r>
              <a:rPr lang="ko-KR" altLang="en-US" dirty="0" err="1" smtClean="0"/>
              <a:t>종전선언과</a:t>
            </a:r>
            <a:r>
              <a:rPr lang="ko-KR" altLang="en-US" dirty="0" smtClean="0"/>
              <a:t> 평화체제 관련 한반도 조치를 점진적으로 추구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한국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미국에 대해 동시적 대가로 경제 제재 해제 요구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중국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러시아와 관계 강화로 경제 상황 개선 및 대미 외교 요구 지지 마련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문제는 </a:t>
            </a:r>
            <a:r>
              <a:rPr lang="ko-KR" altLang="en-US" dirty="0" err="1" smtClean="0">
                <a:solidFill>
                  <a:srgbClr val="FF0000"/>
                </a:solidFill>
              </a:rPr>
              <a:t>과거핵의</a:t>
            </a:r>
            <a:r>
              <a:rPr lang="ko-KR" altLang="en-US" dirty="0" smtClean="0">
                <a:solidFill>
                  <a:srgbClr val="FF0000"/>
                </a:solidFill>
              </a:rPr>
              <a:t> 완전 폐기를 위한 </a:t>
            </a:r>
            <a:r>
              <a:rPr lang="ko-KR" altLang="en-US" dirty="0" err="1" smtClean="0">
                <a:solidFill>
                  <a:srgbClr val="FF0000"/>
                </a:solidFill>
              </a:rPr>
              <a:t>로드맵과</a:t>
            </a:r>
            <a:r>
              <a:rPr lang="ko-KR" altLang="en-US" dirty="0" smtClean="0">
                <a:solidFill>
                  <a:srgbClr val="FF0000"/>
                </a:solidFill>
              </a:rPr>
              <a:t> 검증 조건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평화체제 관련 한미에 대한 요구 수용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경제제재 해제를 위한 북한의 전략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협상 실패에 대비한 북핵 고도화 가능성 </a:t>
            </a:r>
            <a:r>
              <a:rPr lang="ko-KR" altLang="en-US" dirty="0" smtClean="0"/>
              <a:t>등임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97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북미 간 쟁점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1840" cy="4957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altLang="ko-KR" sz="2400" dirty="0" smtClean="0"/>
              <a:t>CVID(complete, verifiable, irreversible dismantlement)</a:t>
            </a:r>
            <a:r>
              <a:rPr lang="ko-KR" altLang="en-US" sz="2400" dirty="0" smtClean="0"/>
              <a:t>를 둘러싼 목표 설정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트럼프 정부는 </a:t>
            </a:r>
            <a:r>
              <a:rPr lang="en-US" altLang="ko-KR" sz="2400" dirty="0" smtClean="0"/>
              <a:t>FFVD(Final, Fully Verifiable Dismantlement) </a:t>
            </a:r>
            <a:r>
              <a:rPr lang="ko-KR" altLang="en-US" sz="2400" dirty="0" smtClean="0"/>
              <a:t>용어 사용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2400" dirty="0" smtClean="0"/>
              <a:t>CVIDG(CVID(complete, verifiable, irreversible guarantee)</a:t>
            </a:r>
            <a:r>
              <a:rPr lang="ko-KR" altLang="en-US" sz="2400" dirty="0" smtClean="0"/>
              <a:t>를 둘러싼 구체적인 과정 및 내용 설정</a:t>
            </a:r>
            <a:endParaRPr lang="en-US" altLang="ko-KR" sz="2400" dirty="0" smtClean="0"/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북미의 상황을 고려한 구체적인 일정 및 </a:t>
            </a:r>
            <a:r>
              <a:rPr lang="ko-KR" altLang="en-US" sz="2400" dirty="0" err="1" smtClean="0"/>
              <a:t>로드맵</a:t>
            </a:r>
            <a:r>
              <a:rPr lang="ko-KR" altLang="en-US" sz="2400" dirty="0" smtClean="0"/>
              <a:t> 설정</a:t>
            </a:r>
            <a:endParaRPr lang="en-US" altLang="ko-KR" sz="2400" dirty="0" smtClean="0"/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북한과 미국 내 북핵 문제 해결방안을 둘러싼 전략적 갈등 요인</a:t>
            </a:r>
            <a:endParaRPr lang="en-US" altLang="ko-KR" sz="2400" dirty="0" smtClean="0"/>
          </a:p>
          <a:p>
            <a:pPr>
              <a:lnSpc>
                <a:spcPct val="200000"/>
              </a:lnSpc>
            </a:pPr>
            <a:r>
              <a:rPr lang="en-US" altLang="ko-KR" sz="2400" dirty="0" smtClean="0"/>
              <a:t>6.12 </a:t>
            </a:r>
            <a:r>
              <a:rPr lang="ko-KR" altLang="en-US" sz="2400" dirty="0" smtClean="0"/>
              <a:t>정상선언에서 논의된 </a:t>
            </a:r>
            <a:r>
              <a:rPr lang="ko-KR" altLang="en-US" sz="2400" dirty="0" smtClean="0">
                <a:solidFill>
                  <a:srgbClr val="FF0000"/>
                </a:solidFill>
              </a:rPr>
              <a:t>북미관계 개선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평화체제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비핵화를 둘러싼 각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실천방안의</a:t>
            </a:r>
            <a:r>
              <a:rPr lang="ko-KR" altLang="en-US" sz="2400" dirty="0" smtClean="0">
                <a:solidFill>
                  <a:srgbClr val="FF0000"/>
                </a:solidFill>
              </a:rPr>
              <a:t> 구체화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실천 단계의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등가성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등이 문제</a:t>
            </a:r>
            <a:endParaRPr lang="en-US" altLang="ko-KR" sz="2400" dirty="0" smtClean="0"/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북한은 비핵화를 위한 </a:t>
            </a:r>
            <a:r>
              <a:rPr lang="ko-KR" altLang="en-US" sz="2400" dirty="0" err="1" smtClean="0"/>
              <a:t>로드맵의</a:t>
            </a:r>
            <a:r>
              <a:rPr lang="ko-KR" altLang="en-US" sz="2400" dirty="0" smtClean="0"/>
              <a:t> 단계 설정 </a:t>
            </a:r>
            <a:r>
              <a:rPr lang="ko-KR" altLang="en-US" sz="2400" dirty="0" smtClean="0">
                <a:solidFill>
                  <a:srgbClr val="FF0000"/>
                </a:solidFill>
              </a:rPr>
              <a:t>세분화</a:t>
            </a:r>
            <a:r>
              <a:rPr lang="ko-KR" altLang="en-US" sz="2400" dirty="0" smtClean="0"/>
              <a:t> 및 비핵화 과정이 </a:t>
            </a:r>
            <a:r>
              <a:rPr lang="ko-KR" altLang="en-US" sz="2400" dirty="0" err="1" smtClean="0"/>
              <a:t>불가역적이라고</a:t>
            </a:r>
            <a:r>
              <a:rPr lang="ko-KR" altLang="en-US" sz="2400" dirty="0" smtClean="0"/>
              <a:t> 주장</a:t>
            </a:r>
            <a:endParaRPr lang="en-US" altLang="ko-KR" sz="2400" dirty="0" smtClean="0"/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이에 반해 미국의 관계개선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평화체제 </a:t>
            </a:r>
            <a:r>
              <a:rPr lang="ko-KR" altLang="en-US" sz="2400" dirty="0" err="1" smtClean="0"/>
              <a:t>로드맵</a:t>
            </a:r>
            <a:r>
              <a:rPr lang="ko-KR" altLang="en-US" sz="2400" dirty="0" smtClean="0"/>
              <a:t> 단계는 </a:t>
            </a:r>
            <a:r>
              <a:rPr lang="ko-KR" altLang="en-US" sz="2400" dirty="0" smtClean="0">
                <a:solidFill>
                  <a:srgbClr val="FF0000"/>
                </a:solidFill>
              </a:rPr>
              <a:t>단순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대별화된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몇가지 과정 뿐</a:t>
            </a:r>
            <a:r>
              <a:rPr lang="en-US" altLang="ko-KR" sz="2400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ko-KR" altLang="en-US" sz="2400" dirty="0" err="1" smtClean="0">
                <a:solidFill>
                  <a:srgbClr val="FF0000"/>
                </a:solidFill>
              </a:rPr>
              <a:t>로드맵의</a:t>
            </a:r>
            <a:r>
              <a:rPr lang="ko-KR" altLang="en-US" sz="2400" dirty="0" smtClean="0">
                <a:solidFill>
                  <a:srgbClr val="FF0000"/>
                </a:solidFill>
              </a:rPr>
              <a:t> 단계 숫자와 구체화 차이가 협상의 진전과 밀접하게 연관</a:t>
            </a:r>
            <a:r>
              <a:rPr lang="en-US" altLang="ko-KR" sz="2400" dirty="0" smtClean="0">
                <a:solidFill>
                  <a:srgbClr val="FF0000"/>
                </a:solidFill>
              </a:rPr>
              <a:t>.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6.12 </a:t>
            </a:r>
            <a:r>
              <a:rPr lang="ko-KR" altLang="en-US" dirty="0" smtClean="0"/>
              <a:t>북미 정상회담 이후 사건 전</a:t>
            </a:r>
            <a:r>
              <a:rPr lang="ko-KR" altLang="en-US" dirty="0" smtClean="0"/>
              <a:t>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2336" y="1690688"/>
            <a:ext cx="10951464" cy="48958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20000"/>
              </a:lnSpc>
            </a:pPr>
            <a:r>
              <a:rPr lang="ko-KR" altLang="en-US" sz="1800" dirty="0" smtClean="0"/>
              <a:t>미국은 “싱가포르 수뇌 상봉과 회담의 정신에 배치되게 시브이아이디</a:t>
            </a:r>
            <a:r>
              <a:rPr lang="en-US" altLang="ko-KR" sz="1800" dirty="0" smtClean="0"/>
              <a:t>(CVID, </a:t>
            </a:r>
            <a:r>
              <a:rPr lang="ko-KR" altLang="en-US" sz="1800" dirty="0" smtClean="0"/>
              <a:t>완전</a:t>
            </a:r>
            <a:r>
              <a:rPr lang="en-US" altLang="ko-KR" sz="1800" dirty="0" smtClean="0"/>
              <a:t>·</a:t>
            </a:r>
            <a:r>
              <a:rPr lang="ko-KR" altLang="en-US" sz="1800" dirty="0" smtClean="0"/>
              <a:t>검증</a:t>
            </a:r>
            <a:r>
              <a:rPr lang="en-US" altLang="ko-KR" sz="1800" dirty="0" smtClean="0"/>
              <a:t>·</a:t>
            </a:r>
            <a:r>
              <a:rPr lang="ko-KR" altLang="en-US" sz="1800" dirty="0" err="1" smtClean="0"/>
              <a:t>불가역</a:t>
            </a:r>
            <a:r>
              <a:rPr lang="ko-KR" altLang="en-US" sz="1800" dirty="0" smtClean="0"/>
              <a:t> 비핵화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신고요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검증이요 하며 일방적이고 강도적인 비핵화 요구만을 들고나왔다”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“이미 합의된 종전선언 문제까지 조건과 구실을 대면서 멀리 뒤로 </a:t>
            </a:r>
            <a:r>
              <a:rPr lang="ko-KR" altLang="en-US" sz="1800" dirty="0" err="1" smtClean="0"/>
              <a:t>미루어놓으려는</a:t>
            </a:r>
            <a:r>
              <a:rPr lang="ko-KR" altLang="en-US" sz="1800" dirty="0" smtClean="0"/>
              <a:t> 입장을 </a:t>
            </a:r>
            <a:r>
              <a:rPr lang="ko-KR" altLang="en-US" sz="1800" dirty="0" err="1" smtClean="0"/>
              <a:t>취했다”고</a:t>
            </a:r>
            <a:r>
              <a:rPr lang="ko-KR" altLang="en-US" sz="1800" dirty="0" smtClean="0"/>
              <a:t> 담화는 비판</a:t>
            </a:r>
            <a:endParaRPr lang="en-US" altLang="ko-KR" sz="1800" dirty="0" smtClean="0"/>
          </a:p>
          <a:p>
            <a:pPr>
              <a:lnSpc>
                <a:spcPct val="300000"/>
              </a:lnSpc>
            </a:pPr>
            <a:endParaRPr lang="en-US" altLang="ko-KR" sz="18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ko-KR" altLang="en-US" sz="1800" dirty="0" smtClean="0"/>
              <a:t>△“조미관계 개선을 위한 다방면적인 교류 실현 문제”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공동성명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항 ‘새로운 조미관계 수립’</a:t>
            </a:r>
            <a:r>
              <a:rPr lang="en-US" altLang="ko-KR" sz="1800" dirty="0" smtClean="0"/>
              <a:t>)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/>
              <a:t>△“</a:t>
            </a:r>
            <a:r>
              <a:rPr lang="ko-KR" altLang="en-US" sz="1800" dirty="0" smtClean="0"/>
              <a:t>조선정전협정 </a:t>
            </a:r>
            <a:r>
              <a:rPr lang="en-US" altLang="ko-KR" sz="1800" dirty="0" smtClean="0"/>
              <a:t>65</a:t>
            </a:r>
            <a:r>
              <a:rPr lang="ko-KR" altLang="en-US" sz="1800" dirty="0" smtClean="0"/>
              <a:t>돌을 계기로 종전선언 발표 문제”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성명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항 ‘항구적이고 공고한 평화체제 구축 노력’</a:t>
            </a:r>
            <a:r>
              <a:rPr lang="en-US" altLang="ko-KR" sz="1800" dirty="0" smtClean="0"/>
              <a:t>)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/>
              <a:t>△“</a:t>
            </a:r>
            <a:r>
              <a:rPr lang="ko-KR" altLang="en-US" sz="1800" dirty="0" err="1" smtClean="0"/>
              <a:t>아이시비엠</a:t>
            </a:r>
            <a:r>
              <a:rPr lang="en-US" altLang="ko-KR" sz="1800" dirty="0" smtClean="0"/>
              <a:t>(ICBM) </a:t>
            </a:r>
            <a:r>
              <a:rPr lang="ko-KR" altLang="en-US" sz="1800" dirty="0" smtClean="0"/>
              <a:t>생산 중단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물리적 확증 위한 대출력발동기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엔진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시험장 폐기 문제”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성명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항 ‘완전한 비핵화 노력’</a:t>
            </a:r>
            <a:r>
              <a:rPr lang="en-US" altLang="ko-KR" sz="1800" dirty="0" smtClean="0"/>
              <a:t>)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/>
              <a:t>△“</a:t>
            </a:r>
            <a:r>
              <a:rPr lang="ko-KR" altLang="en-US" sz="1800" dirty="0" smtClean="0"/>
              <a:t>미군 유골 발굴 실무협상 조속 시작 문제”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성명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항 ‘유골 발굴 진행과 송환’</a:t>
            </a:r>
            <a:r>
              <a:rPr lang="en-US" altLang="ko-KR" sz="1800" dirty="0" smtClean="0"/>
              <a:t>)</a:t>
            </a:r>
          </a:p>
          <a:p>
            <a:endParaRPr lang="ko-KR" altLang="en-US" sz="1800" dirty="0" smtClean="0"/>
          </a:p>
          <a:p>
            <a:pPr>
              <a:lnSpc>
                <a:spcPct val="300000"/>
              </a:lnSpc>
            </a:pP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미국 내 북핵 문제 해결 논란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91800" cy="49317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 smtClean="0"/>
              <a:t>북핵 문제 해결을 </a:t>
            </a:r>
            <a:r>
              <a:rPr lang="ko-KR" altLang="en-US" sz="2400" dirty="0" smtClean="0">
                <a:solidFill>
                  <a:srgbClr val="FF0000"/>
                </a:solidFill>
              </a:rPr>
              <a:t>둘러싸고 </a:t>
            </a:r>
            <a:r>
              <a:rPr lang="en-US" altLang="ko-KR" sz="2400" dirty="0" smtClean="0">
                <a:solidFill>
                  <a:srgbClr val="FF0000"/>
                </a:solidFill>
              </a:rPr>
              <a:t>1. </a:t>
            </a:r>
            <a:r>
              <a:rPr lang="ko-KR" altLang="en-US" sz="2400" dirty="0" smtClean="0">
                <a:solidFill>
                  <a:srgbClr val="FF0000"/>
                </a:solidFill>
              </a:rPr>
              <a:t>북한에 대한 근본적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불신론</a:t>
            </a:r>
            <a:r>
              <a:rPr lang="en-US" altLang="ko-KR" sz="2400" dirty="0" smtClean="0">
                <a:solidFill>
                  <a:srgbClr val="FF0000"/>
                </a:solidFill>
              </a:rPr>
              <a:t>; 2. </a:t>
            </a:r>
            <a:r>
              <a:rPr lang="ko-KR" altLang="en-US" sz="2400" dirty="0" smtClean="0">
                <a:solidFill>
                  <a:srgbClr val="FF0000"/>
                </a:solidFill>
              </a:rPr>
              <a:t>조심스러운 낙관론</a:t>
            </a:r>
            <a:r>
              <a:rPr lang="en-US" altLang="ko-KR" sz="2400" dirty="0" smtClean="0">
                <a:solidFill>
                  <a:srgbClr val="FF0000"/>
                </a:solidFill>
              </a:rPr>
              <a:t>; 3. </a:t>
            </a:r>
            <a:r>
              <a:rPr lang="ko-KR" altLang="en-US" sz="2400" dirty="0" smtClean="0">
                <a:solidFill>
                  <a:srgbClr val="FF0000"/>
                </a:solidFill>
              </a:rPr>
              <a:t>트럼프 대통령에 대한 근본적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불신론</a:t>
            </a:r>
            <a:r>
              <a:rPr lang="en-US" altLang="ko-KR" sz="2400" dirty="0" smtClean="0">
                <a:solidFill>
                  <a:srgbClr val="FF0000"/>
                </a:solidFill>
              </a:rPr>
              <a:t>; 4.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미중관계</a:t>
            </a:r>
            <a:r>
              <a:rPr lang="ko-KR" altLang="en-US" sz="2400" dirty="0" smtClean="0">
                <a:solidFill>
                  <a:srgbClr val="FF0000"/>
                </a:solidFill>
              </a:rPr>
              <a:t> 우선론 </a:t>
            </a:r>
            <a:r>
              <a:rPr lang="ko-KR" altLang="en-US" sz="2400" dirty="0" smtClean="0"/>
              <a:t>등이 존재함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상호 배타적 구분은 아님</a:t>
            </a:r>
            <a:r>
              <a:rPr lang="en-US" altLang="ko-KR" sz="2400" dirty="0" smtClean="0"/>
              <a:t>).</a:t>
            </a:r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한국 정부에 대해서도 </a:t>
            </a:r>
            <a:r>
              <a:rPr lang="en-US" altLang="ko-KR" sz="2400" dirty="0" smtClean="0">
                <a:solidFill>
                  <a:srgbClr val="FF0000"/>
                </a:solidFill>
              </a:rPr>
              <a:t>1. </a:t>
            </a:r>
            <a:r>
              <a:rPr lang="ko-KR" altLang="en-US" sz="2400" dirty="0" smtClean="0">
                <a:solidFill>
                  <a:srgbClr val="FF0000"/>
                </a:solidFill>
              </a:rPr>
              <a:t>기존의 동맹관계 중시론</a:t>
            </a:r>
            <a:r>
              <a:rPr lang="en-US" altLang="ko-KR" sz="2400" dirty="0" smtClean="0">
                <a:solidFill>
                  <a:srgbClr val="FF0000"/>
                </a:solidFill>
              </a:rPr>
              <a:t>; 2. </a:t>
            </a:r>
            <a:r>
              <a:rPr lang="ko-KR" altLang="en-US" sz="2400" dirty="0" smtClean="0">
                <a:solidFill>
                  <a:srgbClr val="FF0000"/>
                </a:solidFill>
              </a:rPr>
              <a:t>북핵 문제 해결을 통한 트럼프 행정부 이익 우선론</a:t>
            </a:r>
            <a:r>
              <a:rPr lang="en-US" altLang="ko-KR" sz="2400" dirty="0" smtClean="0">
                <a:solidFill>
                  <a:srgbClr val="FF0000"/>
                </a:solidFill>
              </a:rPr>
              <a:t>; 3. </a:t>
            </a:r>
            <a:r>
              <a:rPr lang="ko-KR" altLang="en-US" sz="2400" dirty="0" smtClean="0">
                <a:solidFill>
                  <a:srgbClr val="FF0000"/>
                </a:solidFill>
              </a:rPr>
              <a:t>한국 정부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불신론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등이 존재함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김정은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트럼프 신뢰를 넘는 북미 전체 간 신뢰구축</a:t>
            </a:r>
            <a:r>
              <a:rPr lang="en-US" altLang="ko-KR" sz="2400" dirty="0" smtClean="0"/>
              <a:t>: from personal, psychological trust -&gt; functional, institutional trust</a:t>
            </a:r>
            <a:endParaRPr lang="en-US" altLang="ko-KR" sz="2400" dirty="0" smtClean="0"/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결국 한국 정부는 트럼프 정부가 미국 내에서 대북 관여에 지지를 받을 수 있도록 대미 외교적 노력을 기울이면서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한미 신뢰 강화를 추진해야 함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400" dirty="0" smtClean="0"/>
              <a:t>동시에 트럼프 정부에 대한 다양한 비판도 인식하면서 한국에 대한 </a:t>
            </a:r>
            <a:r>
              <a:rPr lang="ko-KR" altLang="en-US" sz="2400" dirty="0" smtClean="0">
                <a:solidFill>
                  <a:srgbClr val="FF0000"/>
                </a:solidFill>
              </a:rPr>
              <a:t>이기적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친미론</a:t>
            </a:r>
            <a:r>
              <a:rPr lang="ko-KR" altLang="en-US" sz="2400" dirty="0" err="1" smtClean="0"/>
              <a:t>의</a:t>
            </a:r>
            <a:r>
              <a:rPr lang="ko-KR" altLang="en-US" sz="2400" dirty="0" smtClean="0"/>
              <a:t> 비판도 극복해야 함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711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평화체제</a:t>
            </a:r>
            <a:r>
              <a:rPr lang="en-US" altLang="ko-KR" dirty="0" smtClean="0"/>
              <a:t>/</a:t>
            </a:r>
            <a:r>
              <a:rPr lang="ko-KR" altLang="en-US" dirty="0" smtClean="0"/>
              <a:t>종전선언을 </a:t>
            </a:r>
            <a:r>
              <a:rPr lang="ko-KR" altLang="en-US" dirty="0" smtClean="0"/>
              <a:t>둘러싼 논란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dirty="0" err="1"/>
              <a:t>종전선언은</a:t>
            </a:r>
            <a:r>
              <a:rPr lang="ko-KR" altLang="en-US" dirty="0"/>
              <a:t> </a:t>
            </a:r>
            <a:r>
              <a:rPr lang="en-US" altLang="ko-KR" dirty="0"/>
              <a:t>1953</a:t>
            </a:r>
            <a:r>
              <a:rPr lang="ko-KR" altLang="en-US" dirty="0"/>
              <a:t>년부터 </a:t>
            </a:r>
            <a:r>
              <a:rPr lang="en-US" altLang="ko-KR" dirty="0"/>
              <a:t>65</a:t>
            </a:r>
            <a:r>
              <a:rPr lang="ko-KR" altLang="en-US" dirty="0"/>
              <a:t>년간 지속해온 정전협정 체제에 마침표를 찍는 평화협정을 체결하기에 앞서 행하는 정치적인 선언으로</a:t>
            </a:r>
            <a:r>
              <a:rPr lang="en-US" altLang="ko-KR" dirty="0"/>
              <a:t>, </a:t>
            </a:r>
            <a:r>
              <a:rPr lang="ko-KR" altLang="en-US" dirty="0"/>
              <a:t>비핵화 맥락에서 의미를 부여하자면 핵 폐기 완료 이전 과도기 단계의 대북 안전보장 조치라고 볼 수 있음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lnSpc>
                <a:spcPct val="150000"/>
              </a:lnSpc>
            </a:pPr>
            <a:r>
              <a:rPr lang="ko-KR" altLang="en-US" dirty="0" err="1"/>
              <a:t>종</a:t>
            </a:r>
            <a:r>
              <a:rPr lang="ko-KR" altLang="en-US" dirty="0" err="1" smtClean="0"/>
              <a:t>전선언은</a:t>
            </a:r>
            <a:r>
              <a:rPr lang="ko-KR" altLang="en-US" dirty="0" smtClean="0"/>
              <a:t> </a:t>
            </a:r>
            <a:r>
              <a:rPr lang="ko-KR" altLang="en-US" dirty="0"/>
              <a:t>평화협정</a:t>
            </a:r>
            <a:r>
              <a:rPr lang="en-US" altLang="ko-KR" dirty="0"/>
              <a:t>, </a:t>
            </a:r>
            <a:r>
              <a:rPr lang="ko-KR" altLang="en-US" dirty="0"/>
              <a:t>더 나아가 평화체제의 한 구성요소로서 법적으로는 평화협정의 전문</a:t>
            </a:r>
            <a:r>
              <a:rPr lang="en-US" altLang="ko-KR" dirty="0"/>
              <a:t>, </a:t>
            </a:r>
            <a:r>
              <a:rPr lang="ko-KR" altLang="en-US" dirty="0"/>
              <a:t>혹은 </a:t>
            </a:r>
            <a:r>
              <a:rPr lang="en-US" altLang="ko-KR" dirty="0"/>
              <a:t>1</a:t>
            </a:r>
            <a:r>
              <a:rPr lang="ko-KR" altLang="en-US" dirty="0"/>
              <a:t>조 등 협정 전반부에 포함될 수 있는 내용임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lnSpc>
                <a:spcPct val="150000"/>
              </a:lnSpc>
            </a:pPr>
            <a:r>
              <a:rPr lang="ko-KR" altLang="en-US" dirty="0" smtClean="0"/>
              <a:t>판문점 </a:t>
            </a:r>
            <a:r>
              <a:rPr lang="ko-KR" altLang="en-US" dirty="0"/>
              <a:t>선언에서 명시되고 싱가포르 공동성명에서 간접적으로 언급됨</a:t>
            </a:r>
            <a:r>
              <a:rPr lang="en-US" altLang="ko-KR" dirty="0"/>
              <a:t>(</a:t>
            </a:r>
            <a:r>
              <a:rPr lang="ko-KR" altLang="en-US" dirty="0"/>
              <a:t>판문점 선언에 기초하여</a:t>
            </a:r>
            <a:r>
              <a:rPr lang="en-US" altLang="ko-KR" dirty="0"/>
              <a:t>)</a:t>
            </a:r>
            <a:endParaRPr lang="ko-KR" altLang="en-US" dirty="0"/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391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평화체제</a:t>
            </a:r>
            <a:r>
              <a:rPr lang="en-US" altLang="ko-KR" dirty="0"/>
              <a:t>/</a:t>
            </a:r>
            <a:r>
              <a:rPr lang="ko-KR" altLang="en-US" dirty="0"/>
              <a:t>종전선언을 둘러싼 논란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dirty="0"/>
              <a:t>종전선언을 평화체제와 분리시켜 논의하려는 발상은 노무현 정부에서 시작됨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lnSpc>
                <a:spcPct val="150000"/>
              </a:lnSpc>
            </a:pPr>
            <a:r>
              <a:rPr lang="ko-KR" altLang="en-US" dirty="0" smtClean="0"/>
              <a:t>노무현 </a:t>
            </a:r>
            <a:r>
              <a:rPr lang="ko-KR" altLang="en-US" dirty="0"/>
              <a:t>대통령과 부시 대통령은 </a:t>
            </a:r>
            <a:r>
              <a:rPr lang="en-US" altLang="ko-KR" dirty="0"/>
              <a:t>2006</a:t>
            </a:r>
            <a:r>
              <a:rPr lang="ko-KR" altLang="en-US" dirty="0"/>
              <a:t>년 </a:t>
            </a:r>
            <a:r>
              <a:rPr lang="en-US" altLang="ko-KR" dirty="0"/>
              <a:t>11</a:t>
            </a:r>
            <a:r>
              <a:rPr lang="ko-KR" altLang="en-US" dirty="0"/>
              <a:t>월 </a:t>
            </a:r>
            <a:r>
              <a:rPr lang="en-US" altLang="ko-KR" dirty="0"/>
              <a:t>18</a:t>
            </a:r>
            <a:r>
              <a:rPr lang="ko-KR" altLang="en-US" dirty="0"/>
              <a:t>일 하노이에서 정상회담을 했고</a:t>
            </a:r>
            <a:r>
              <a:rPr lang="en-US" altLang="ko-KR" dirty="0"/>
              <a:t>, </a:t>
            </a:r>
            <a:r>
              <a:rPr lang="ko-KR" altLang="en-US" dirty="0"/>
              <a:t>이 자리에서 부시 대통령은 “북한이 핵을 포기하면</a:t>
            </a:r>
            <a:r>
              <a:rPr lang="en-US" altLang="ko-KR" dirty="0"/>
              <a:t>, </a:t>
            </a:r>
            <a:r>
              <a:rPr lang="ko-KR" altLang="en-US" dirty="0" err="1"/>
              <a:t>종전선언과</a:t>
            </a:r>
            <a:r>
              <a:rPr lang="ko-KR" altLang="en-US" dirty="0"/>
              <a:t> 평화조약을 체결할 용의가 있다”고 언급</a:t>
            </a:r>
            <a:r>
              <a:rPr lang="en-US" altLang="ko-KR" dirty="0"/>
              <a:t>. </a:t>
            </a:r>
            <a:r>
              <a:rPr lang="ko-KR" altLang="en-US" dirty="0"/>
              <a:t>이후 </a:t>
            </a:r>
            <a:r>
              <a:rPr lang="en-US" altLang="ko-KR" dirty="0"/>
              <a:t>2007</a:t>
            </a:r>
            <a:r>
              <a:rPr lang="ko-KR" altLang="en-US" dirty="0"/>
              <a:t>년 </a:t>
            </a:r>
            <a:r>
              <a:rPr lang="en-US" altLang="ko-KR" dirty="0"/>
              <a:t>7</a:t>
            </a:r>
            <a:r>
              <a:rPr lang="ko-KR" altLang="en-US" dirty="0"/>
              <a:t>울 호주 시드니에서 열린 한미정상회담에서 의견 차이가 표출됨</a:t>
            </a:r>
            <a:r>
              <a:rPr lang="en-US" altLang="ko-KR" dirty="0"/>
              <a:t>.</a:t>
            </a:r>
            <a:endParaRPr lang="ko-KR" altLang="en-US" dirty="0"/>
          </a:p>
          <a:p>
            <a:pPr>
              <a:lnSpc>
                <a:spcPct val="150000"/>
              </a:lnSpc>
            </a:pPr>
            <a:r>
              <a:rPr lang="ko-KR" altLang="en-US" dirty="0"/>
              <a:t>이후 노무현 정부 </a:t>
            </a:r>
            <a:r>
              <a:rPr lang="en-US" altLang="ko-KR" dirty="0"/>
              <a:t>2007</a:t>
            </a:r>
            <a:r>
              <a:rPr lang="ko-KR" altLang="en-US" dirty="0"/>
              <a:t>년 제</a:t>
            </a:r>
            <a:r>
              <a:rPr lang="en-US" altLang="ko-KR" dirty="0"/>
              <a:t>2</a:t>
            </a:r>
            <a:r>
              <a:rPr lang="ko-KR" altLang="en-US" dirty="0"/>
              <a:t>차 남북정상회담 합의인 </a:t>
            </a:r>
            <a:r>
              <a:rPr lang="en-US" altLang="ko-KR" dirty="0"/>
              <a:t>10·4 </a:t>
            </a:r>
            <a:r>
              <a:rPr lang="ko-KR" altLang="en-US" dirty="0"/>
              <a:t>선언에 처음으로 종전선언 관련 부분이 포함됨</a:t>
            </a:r>
            <a:r>
              <a:rPr lang="en-US" altLang="ko-KR" dirty="0"/>
              <a:t>.</a:t>
            </a:r>
            <a:endParaRPr lang="ko-KR" altLang="en-US" dirty="0"/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6853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평화체제</a:t>
            </a:r>
            <a:r>
              <a:rPr lang="en-US" altLang="ko-KR" dirty="0"/>
              <a:t>/</a:t>
            </a:r>
            <a:r>
              <a:rPr lang="ko-KR" altLang="en-US" dirty="0"/>
              <a:t>종전선언을 둘러싼 논란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035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10000"/>
              </a:lnSpc>
            </a:pPr>
            <a:r>
              <a:rPr lang="ko-KR" altLang="en-US" dirty="0" smtClean="0"/>
              <a:t>논란이 </a:t>
            </a:r>
            <a:r>
              <a:rPr lang="ko-KR" altLang="en-US" dirty="0"/>
              <a:t>되는 것은 종전선언 이후 정전체제를 둘러싼 상황의 </a:t>
            </a:r>
            <a:r>
              <a:rPr lang="ko-KR" altLang="en-US" dirty="0" err="1"/>
              <a:t>불확실성임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lnSpc>
                <a:spcPct val="210000"/>
              </a:lnSpc>
            </a:pPr>
            <a:r>
              <a:rPr lang="ko-KR" altLang="en-US" dirty="0"/>
              <a:t>종전선언 이후 평화협정을 향한 </a:t>
            </a:r>
            <a:r>
              <a:rPr lang="ko-KR" altLang="en-US" dirty="0" err="1"/>
              <a:t>로드맵</a:t>
            </a:r>
            <a:r>
              <a:rPr lang="en-US" altLang="ko-KR" dirty="0"/>
              <a:t>, </a:t>
            </a:r>
            <a:r>
              <a:rPr lang="ko-KR" altLang="en-US" dirty="0"/>
              <a:t>평화협정을 포함한 광범위한 평화체제의 </a:t>
            </a:r>
            <a:r>
              <a:rPr lang="ko-KR" altLang="en-US" dirty="0" err="1"/>
              <a:t>로드맵</a:t>
            </a:r>
            <a:r>
              <a:rPr lang="ko-KR" altLang="en-US" dirty="0"/>
              <a:t> 모두가 불확실한 상황임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lnSpc>
                <a:spcPct val="210000"/>
              </a:lnSpc>
            </a:pPr>
            <a:r>
              <a:rPr lang="ko-KR" altLang="en-US" dirty="0" smtClean="0"/>
              <a:t>트럼프 </a:t>
            </a:r>
            <a:r>
              <a:rPr lang="ko-KR" altLang="en-US" dirty="0"/>
              <a:t>대통령은 비핵화의 대가로 북한의 발전과 체제보장을 약속했지만</a:t>
            </a:r>
            <a:r>
              <a:rPr lang="en-US" altLang="ko-KR" dirty="0"/>
              <a:t>, </a:t>
            </a:r>
            <a:r>
              <a:rPr lang="ko-KR" altLang="en-US" dirty="0"/>
              <a:t>구체적인 내용에 대한 비전이 불명확하고</a:t>
            </a:r>
            <a:r>
              <a:rPr lang="en-US" altLang="ko-KR" dirty="0"/>
              <a:t>, </a:t>
            </a:r>
            <a:r>
              <a:rPr lang="ko-KR" altLang="en-US" dirty="0"/>
              <a:t>협상 과정에서 단계적으로 제시할 카드 역시 불명확함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>
              <a:lnSpc>
                <a:spcPct val="210000"/>
              </a:lnSpc>
            </a:pPr>
            <a:r>
              <a:rPr lang="ko-KR" altLang="en-US" dirty="0" smtClean="0"/>
              <a:t>북한이 </a:t>
            </a:r>
            <a:r>
              <a:rPr lang="ko-KR" altLang="en-US" dirty="0"/>
              <a:t>세부적으로 나뉘어진 </a:t>
            </a:r>
            <a:r>
              <a:rPr lang="ko-KR" altLang="en-US" dirty="0" err="1"/>
              <a:t>살라미</a:t>
            </a:r>
            <a:r>
              <a:rPr lang="ko-KR" altLang="en-US" dirty="0"/>
              <a:t> 협상 전술을 활용하는 것에 대해 미국은 전체적으로 대북 </a:t>
            </a:r>
            <a:r>
              <a:rPr lang="ko-KR" altLang="en-US" dirty="0" err="1"/>
              <a:t>관여전략의</a:t>
            </a:r>
            <a:r>
              <a:rPr lang="ko-KR" altLang="en-US" dirty="0"/>
              <a:t> 내용</a:t>
            </a:r>
            <a:r>
              <a:rPr lang="en-US" altLang="ko-KR" dirty="0"/>
              <a:t>, </a:t>
            </a:r>
            <a:r>
              <a:rPr lang="ko-KR" altLang="en-US" dirty="0"/>
              <a:t>전술 운용 방식에 대한 준비가 부족함</a:t>
            </a:r>
            <a:r>
              <a:rPr lang="en-US" altLang="ko-KR" dirty="0"/>
              <a:t>. </a:t>
            </a:r>
            <a:r>
              <a:rPr lang="ko-KR" altLang="en-US" dirty="0"/>
              <a:t>따라서 단계적</a:t>
            </a:r>
            <a:r>
              <a:rPr lang="en-US" altLang="ko-KR" dirty="0"/>
              <a:t>, </a:t>
            </a:r>
            <a:r>
              <a:rPr lang="ko-KR" altLang="en-US" dirty="0"/>
              <a:t>동시적 </a:t>
            </a:r>
            <a:r>
              <a:rPr lang="ko-KR" altLang="en-US" dirty="0" err="1"/>
              <a:t>관여전략</a:t>
            </a:r>
            <a:r>
              <a:rPr lang="ko-KR" altLang="en-US" dirty="0"/>
              <a:t> 추구 과정에서 제시된 </a:t>
            </a:r>
            <a:r>
              <a:rPr lang="ko-KR" altLang="en-US" dirty="0" err="1"/>
              <a:t>종전선언의</a:t>
            </a:r>
            <a:r>
              <a:rPr lang="ko-KR" altLang="en-US" dirty="0"/>
              <a:t> </a:t>
            </a:r>
            <a:r>
              <a:rPr lang="ko-KR" altLang="en-US" dirty="0" err="1"/>
              <a:t>등가성</a:t>
            </a:r>
            <a:r>
              <a:rPr lang="ko-KR" altLang="en-US" dirty="0"/>
              <a:t> 등에 대한 인식이 부족하다고 보아야 함</a:t>
            </a:r>
            <a:r>
              <a:rPr lang="en-US" altLang="ko-KR" dirty="0"/>
              <a:t>.</a:t>
            </a:r>
            <a:endParaRPr lang="ko-KR" altLang="en-US" dirty="0"/>
          </a:p>
          <a:p>
            <a:pPr>
              <a:lnSpc>
                <a:spcPct val="21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0855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평화체제</a:t>
            </a:r>
            <a:r>
              <a:rPr lang="en-US" altLang="ko-KR" dirty="0"/>
              <a:t>/</a:t>
            </a:r>
            <a:r>
              <a:rPr lang="ko-KR" altLang="en-US" dirty="0"/>
              <a:t>종전선언을 둘러싼 논란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lnSpc>
                <a:spcPct val="200000"/>
              </a:lnSpc>
            </a:pPr>
            <a:r>
              <a:rPr lang="ko-KR" altLang="en-US" dirty="0"/>
              <a:t>협상이 성공적으로 진행될 경우 북한의 완전한 비핵화를 추동하고 한반도의 바람직한 평화체제의 한 선행 요소로서 인식될 수 있음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lnSpc>
                <a:spcPct val="200000"/>
              </a:lnSpc>
            </a:pPr>
            <a:r>
              <a:rPr lang="ko-KR" altLang="en-US" dirty="0" smtClean="0"/>
              <a:t>그러나 </a:t>
            </a:r>
            <a:r>
              <a:rPr lang="ko-KR" altLang="en-US" dirty="0"/>
              <a:t>최악의 경우 현재의 정전체제가 약화되고 한미동맹의 존재 이유가 붕괴되는 등 불완전한 비핵화와 정전체제의 조급한 해체</a:t>
            </a:r>
            <a:r>
              <a:rPr lang="en-US" altLang="ko-KR" dirty="0"/>
              <a:t>, </a:t>
            </a:r>
            <a:r>
              <a:rPr lang="ko-KR" altLang="en-US" dirty="0"/>
              <a:t>국방력의 현저한 약화로도 이어질 수 있음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lnSpc>
                <a:spcPct val="200000"/>
              </a:lnSpc>
            </a:pPr>
            <a:r>
              <a:rPr lang="ko-KR" altLang="en-US" dirty="0" smtClean="0"/>
              <a:t>한미연합군사훈련 </a:t>
            </a:r>
            <a:r>
              <a:rPr lang="ko-KR" altLang="en-US" dirty="0"/>
              <a:t>중단</a:t>
            </a:r>
            <a:r>
              <a:rPr lang="en-US" altLang="ko-KR" dirty="0"/>
              <a:t>, </a:t>
            </a:r>
            <a:r>
              <a:rPr lang="ko-KR" altLang="en-US" dirty="0"/>
              <a:t>미국 </a:t>
            </a:r>
            <a:r>
              <a:rPr lang="ko-KR" altLang="en-US" dirty="0" err="1"/>
              <a:t>전략자산</a:t>
            </a:r>
            <a:r>
              <a:rPr lang="ko-KR" altLang="en-US" dirty="0"/>
              <a:t> 배치 중지</a:t>
            </a:r>
            <a:r>
              <a:rPr lang="en-US" altLang="ko-KR" dirty="0"/>
              <a:t>, </a:t>
            </a:r>
            <a:r>
              <a:rPr lang="ko-KR" altLang="en-US" dirty="0"/>
              <a:t>대북 </a:t>
            </a:r>
            <a:r>
              <a:rPr lang="ko-KR" altLang="en-US" dirty="0" err="1"/>
              <a:t>전방배치</a:t>
            </a:r>
            <a:r>
              <a:rPr lang="en-US" altLang="ko-KR" dirty="0"/>
              <a:t>, NLL</a:t>
            </a:r>
            <a:r>
              <a:rPr lang="ko-KR" altLang="en-US" dirty="0"/>
              <a:t>등 대북 경계선의 존재 근거 약화</a:t>
            </a:r>
            <a:r>
              <a:rPr lang="en-US" altLang="ko-KR" dirty="0"/>
              <a:t>, </a:t>
            </a:r>
            <a:r>
              <a:rPr lang="ko-KR" altLang="en-US" dirty="0"/>
              <a:t>주한미군에 대한 문제제기에 이어 </a:t>
            </a:r>
            <a:r>
              <a:rPr lang="ko-KR" altLang="en-US" dirty="0" err="1"/>
              <a:t>유엔사</a:t>
            </a:r>
            <a:r>
              <a:rPr lang="ko-KR" altLang="en-US" dirty="0"/>
              <a:t> 해체 요구</a:t>
            </a:r>
            <a:r>
              <a:rPr lang="en-US" altLang="ko-KR" dirty="0"/>
              <a:t>, </a:t>
            </a:r>
            <a:r>
              <a:rPr lang="ko-KR" altLang="en-US" dirty="0"/>
              <a:t>정전체제 하에서 유엔을 통해 연결된 주일미군의 한국 지원의 근거 약화 등 상당한 문제가 초래될 수 있음</a:t>
            </a:r>
            <a:r>
              <a:rPr lang="en-US" altLang="ko-KR" dirty="0"/>
              <a:t>. </a:t>
            </a:r>
            <a:r>
              <a:rPr lang="ko-KR" altLang="en-US" dirty="0"/>
              <a:t>사실 미국 내에서는 </a:t>
            </a:r>
            <a:r>
              <a:rPr lang="ko-KR" altLang="en-US" dirty="0" err="1"/>
              <a:t>종전선언이</a:t>
            </a:r>
            <a:r>
              <a:rPr lang="ko-KR" altLang="en-US" dirty="0"/>
              <a:t> 발효되는 즉시 중국과 러시아는 유엔에 </a:t>
            </a:r>
            <a:r>
              <a:rPr lang="ko-KR" altLang="en-US" dirty="0" err="1"/>
              <a:t>유엔사</a:t>
            </a:r>
            <a:r>
              <a:rPr lang="ko-KR" altLang="en-US" dirty="0"/>
              <a:t> 해체를 상정할 것으로 보는 시각이 많음</a:t>
            </a:r>
            <a:r>
              <a:rPr lang="en-US" altLang="ko-KR" dirty="0"/>
              <a:t>.</a:t>
            </a:r>
            <a:endParaRPr lang="ko-KR" altLang="en-US" dirty="0"/>
          </a:p>
          <a:p>
            <a:pPr>
              <a:lnSpc>
                <a:spcPct val="20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6679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err="1" smtClean="0"/>
              <a:t>북중</a:t>
            </a:r>
            <a:r>
              <a:rPr lang="ko-KR" altLang="en-US" sz="3600" dirty="0" smtClean="0"/>
              <a:t> 정상회담을 통한 중국의 한반도 전략</a:t>
            </a:r>
            <a:endParaRPr lang="ko-KR" altLang="en-US" sz="3600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838200" y="1825625"/>
            <a:ext cx="10619232" cy="4895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2013</a:t>
            </a:r>
            <a:r>
              <a:rPr lang="ko-KR" altLang="en-US" sz="2000" dirty="0" smtClean="0"/>
              <a:t>년 이후 단절된 </a:t>
            </a:r>
            <a:r>
              <a:rPr lang="ko-KR" altLang="en-US" sz="2000" dirty="0" err="1" smtClean="0"/>
              <a:t>북중</a:t>
            </a:r>
            <a:r>
              <a:rPr lang="ko-KR" altLang="en-US" sz="2000" dirty="0" smtClean="0"/>
              <a:t> 관계 회복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중국이 주장해온 </a:t>
            </a:r>
            <a:r>
              <a:rPr lang="ko-KR" altLang="en-US" sz="2000" dirty="0" err="1" smtClean="0"/>
              <a:t>쌍중단과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쌍궤병행을</a:t>
            </a:r>
            <a:r>
              <a:rPr lang="ko-KR" altLang="en-US" sz="2000" dirty="0" smtClean="0"/>
              <a:t> 북한이 수용하는 모양새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중국의 추진해온 개혁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개방 모델 권고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한반도 안정과 </a:t>
            </a:r>
            <a:r>
              <a:rPr lang="ko-KR" altLang="en-US" sz="2000" dirty="0" err="1" smtClean="0"/>
              <a:t>미중</a:t>
            </a:r>
            <a:r>
              <a:rPr lang="ko-KR" altLang="en-US" sz="2000" dirty="0" smtClean="0"/>
              <a:t> 지정학 경쟁 속 중국의 이해관계 실현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종전선언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평화체제 협상에 참여하는 중국의 장기적 전략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북한의 대미 협상 안전판으로 중국에 대한 기대 부응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중국의 대북 경제제재 조기 해제 요구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주한미군 철수 등을 둘러싼 논점이 존재</a:t>
            </a:r>
            <a:endParaRPr lang="ko-KR" altLang="en-US" sz="20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정부의 대북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 smtClean="0"/>
              <a:t>북핵 문제와 북한 문제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smtClean="0"/>
              <a:t>북한 문제는 냉전 종식 이후 미 </a:t>
            </a:r>
            <a:r>
              <a:rPr lang="ko-KR" altLang="en-US" dirty="0" err="1" smtClean="0"/>
              <a:t>패권체제</a:t>
            </a:r>
            <a:r>
              <a:rPr lang="ko-KR" altLang="en-US" dirty="0" smtClean="0"/>
              <a:t> 하 북한의 생존 및 향후 지위 문제</a:t>
            </a:r>
            <a:r>
              <a:rPr lang="en-US" altLang="ko-KR" dirty="0" smtClean="0"/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평화체제 협상은 북한의 주권적 지위에 관한 헌정적 시각 및 통일과 관련된 문제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체제붕괴 및 흡수통일부터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평화공존 및 점진적 통일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교류협력 분단 유지까지 다양한 북한 문제 해결 방안 존재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smtClean="0"/>
              <a:t>북핵 문제는 북한 문제의 한 증상으로 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양자를 분리할 것인지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함께 다룰 것인지의 문제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smtClean="0"/>
              <a:t>한국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 행정부 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양자의 </a:t>
            </a:r>
            <a:r>
              <a:rPr lang="ko-KR" altLang="en-US" dirty="0" err="1" smtClean="0"/>
              <a:t>연계전략의</a:t>
            </a:r>
            <a:r>
              <a:rPr lang="ko-KR" altLang="en-US" dirty="0" smtClean="0"/>
              <a:t> 차이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한국 </a:t>
            </a:r>
            <a:r>
              <a:rPr lang="ko-KR" altLang="en-US" dirty="0" err="1" smtClean="0"/>
              <a:t>진보정권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미국 </a:t>
            </a:r>
            <a:r>
              <a:rPr lang="ko-KR" altLang="en-US" dirty="0" err="1" smtClean="0"/>
              <a:t>네오콘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한국 보수정권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미국 민주당 정권 등 </a:t>
            </a:r>
            <a:r>
              <a:rPr lang="en-US" altLang="ko-KR" dirty="0" smtClean="0"/>
              <a:t>mismatch</a:t>
            </a:r>
            <a:r>
              <a:rPr lang="ko-KR" altLang="en-US" dirty="0" smtClean="0"/>
              <a:t> 문제점 존재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북핵 문제와 북한 문제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59814"/>
              </p:ext>
            </p:extLst>
          </p:nvPr>
        </p:nvGraphicFramePr>
        <p:xfrm>
          <a:off x="1474216" y="2310722"/>
          <a:ext cx="8876792" cy="40535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58931">
                  <a:extLst>
                    <a:ext uri="{9D8B030D-6E8A-4147-A177-3AD203B41FA5}">
                      <a16:colId xmlns:a16="http://schemas.microsoft.com/office/drawing/2014/main" val="875340551"/>
                    </a:ext>
                  </a:extLst>
                </a:gridCol>
                <a:gridCol w="3095315">
                  <a:extLst>
                    <a:ext uri="{9D8B030D-6E8A-4147-A177-3AD203B41FA5}">
                      <a16:colId xmlns:a16="http://schemas.microsoft.com/office/drawing/2014/main" val="2438405580"/>
                    </a:ext>
                  </a:extLst>
                </a:gridCol>
                <a:gridCol w="2822546">
                  <a:extLst>
                    <a:ext uri="{9D8B030D-6E8A-4147-A177-3AD203B41FA5}">
                      <a16:colId xmlns:a16="http://schemas.microsoft.com/office/drawing/2014/main" val="665684696"/>
                    </a:ext>
                  </a:extLst>
                </a:gridCol>
              </a:tblGrid>
              <a:tr h="1351167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북한의 붕괴</a:t>
                      </a:r>
                      <a:r>
                        <a:rPr lang="en-US" altLang="ko-KR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혹은 한국 주도 통일</a:t>
                      </a:r>
                      <a:endParaRPr lang="ko-KR" altLang="en-US" sz="2400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남북 공존</a:t>
                      </a:r>
                      <a:r>
                        <a:rPr lang="en-US" altLang="ko-KR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북한의 주권적 지위 확보</a:t>
                      </a:r>
                      <a:endParaRPr lang="ko-KR" altLang="en-US" sz="2400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85626"/>
                  </a:ext>
                </a:extLst>
              </a:tr>
              <a:tr h="13511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북핵 인정 및 </a:t>
                      </a:r>
                      <a:endParaRPr lang="en-US" altLang="ko-KR" sz="2400" dirty="0" smtClean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북한의 </a:t>
                      </a:r>
                      <a:r>
                        <a:rPr lang="ko-KR" altLang="en-US" sz="2400" dirty="0" err="1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핵국가</a:t>
                      </a:r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 지위 인정</a:t>
                      </a:r>
                      <a:endParaRPr lang="ko-KR" altLang="en-US" sz="2400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 smtClean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  <a:p>
                      <a:pPr algn="ctr" latinLnBrk="1"/>
                      <a:endParaRPr lang="en-US" altLang="ko-KR" sz="2000" dirty="0" smtClean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불가능한 대안</a:t>
                      </a:r>
                      <a:endParaRPr lang="ko-KR" altLang="en-US" sz="2000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핵 국가로 인정받은 </a:t>
                      </a:r>
                      <a:endParaRPr lang="en-US" altLang="ko-KR" sz="2000" dirty="0" smtClean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북한과 한국의 공존</a:t>
                      </a:r>
                      <a:r>
                        <a:rPr lang="en-US" altLang="ko-KR" sz="20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20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미국의 </a:t>
                      </a:r>
                      <a:r>
                        <a:rPr lang="ko-KR" altLang="en-US" sz="2000" dirty="0" err="1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확장억지</a:t>
                      </a:r>
                      <a:r>
                        <a:rPr lang="ko-KR" altLang="en-US" sz="20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 혹은 한국의 독자적 핵무장</a:t>
                      </a:r>
                      <a:endParaRPr lang="ko-KR" altLang="en-US" sz="2000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311477"/>
                  </a:ext>
                </a:extLst>
              </a:tr>
              <a:tr h="13511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북한의 완전한 비핵화</a:t>
                      </a:r>
                      <a:endParaRPr lang="ko-KR" altLang="en-US" sz="2400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북한의 비핵화</a:t>
                      </a:r>
                      <a:r>
                        <a:rPr lang="ko-KR" altLang="en-US" sz="2000" baseline="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 결과 의도적</a:t>
                      </a:r>
                      <a:r>
                        <a:rPr lang="en-US" altLang="ko-KR" sz="2000" baseline="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/ </a:t>
                      </a:r>
                      <a:r>
                        <a:rPr lang="ko-KR" altLang="en-US" sz="2000" baseline="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비의도적 북한 붕괴</a:t>
                      </a:r>
                      <a:r>
                        <a:rPr lang="en-US" altLang="ko-KR" sz="2000" baseline="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. </a:t>
                      </a:r>
                    </a:p>
                    <a:p>
                      <a:pPr algn="ctr" latinLnBrk="1"/>
                      <a:r>
                        <a:rPr lang="ko-KR" altLang="en-US" sz="2000" baseline="0" dirty="0" smtClean="0"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의도적일 경우 매우 보수적 접근법</a:t>
                      </a:r>
                      <a:endParaRPr lang="ko-KR" altLang="en-US" sz="2000" dirty="0"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북한의 비핵화 이후 </a:t>
                      </a:r>
                      <a:endParaRPr lang="en-US" altLang="ko-KR" sz="2000" dirty="0" smtClean="0">
                        <a:solidFill>
                          <a:srgbClr val="FF0000"/>
                        </a:solidFill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남북 간의 공존</a:t>
                      </a: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  <a:latin typeface="KoPub돋움체 Light" panose="02020603020101020101" pitchFamily="18" charset="-127"/>
                          <a:ea typeface="KoPub돋움체 Light" panose="02020603020101020101" pitchFamily="18" charset="-127"/>
                        </a:rPr>
                        <a:t>점진적 통일의 모색</a:t>
                      </a:r>
                      <a:endParaRPr lang="ko-KR" altLang="en-US" sz="2000" dirty="0">
                        <a:solidFill>
                          <a:srgbClr val="FF0000"/>
                        </a:solidFill>
                        <a:latin typeface="KoPub돋움체 Light" panose="02020603020101020101" pitchFamily="18" charset="-127"/>
                        <a:ea typeface="KoPub돋움체 Light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67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142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전략적 관여</a:t>
            </a:r>
            <a:r>
              <a:rPr lang="ko-KR" altLang="en-US" dirty="0" smtClean="0"/>
              <a:t>에 대한 </a:t>
            </a:r>
            <a:r>
              <a:rPr lang="ko-KR" altLang="en-US" dirty="0" err="1" smtClean="0"/>
              <a:t>로드맵</a:t>
            </a:r>
            <a:r>
              <a:rPr lang="ko-KR" altLang="en-US" dirty="0" smtClean="0"/>
              <a:t> 필요성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9224" y="1609344"/>
            <a:ext cx="10704576" cy="492861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 smtClean="0"/>
              <a:t>북핵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북한 문제의 </a:t>
            </a:r>
            <a:r>
              <a:rPr lang="en-US" altLang="ko-KR" dirty="0" smtClean="0"/>
              <a:t>end-state</a:t>
            </a:r>
            <a:r>
              <a:rPr lang="ko-KR" altLang="en-US" dirty="0" smtClean="0"/>
              <a:t>에 대한 명확한 국제사회의 합의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이로부터 </a:t>
            </a:r>
            <a:r>
              <a:rPr lang="en-US" altLang="ko-KR" dirty="0" smtClean="0"/>
              <a:t>shadow of the future approach</a:t>
            </a:r>
            <a:r>
              <a:rPr lang="ko-KR" altLang="en-US" dirty="0" smtClean="0"/>
              <a:t>가 필요</a:t>
            </a:r>
            <a:r>
              <a:rPr lang="en-US" altLang="ko-KR" dirty="0" smtClean="0"/>
              <a:t>. Ex. North</a:t>
            </a:r>
            <a:r>
              <a:rPr lang="ko-KR" altLang="en-US" dirty="0" smtClean="0"/>
              <a:t> </a:t>
            </a:r>
            <a:r>
              <a:rPr lang="en-US" altLang="ko-KR" dirty="0" smtClean="0"/>
              <a:t>Korea Fund(</a:t>
            </a:r>
            <a:r>
              <a:rPr lang="ko-KR" altLang="en-US" dirty="0" smtClean="0"/>
              <a:t>전 주한미군 사령관 브룩스 장군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smtClean="0"/>
              <a:t>핵심은 비핵화 출구 이후 북한의 지위에 대한 구체적이며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구속력 있는 비전의 제시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문재인 대통령의 </a:t>
            </a:r>
            <a:r>
              <a:rPr lang="ko-KR" altLang="en-US" dirty="0" err="1" smtClean="0"/>
              <a:t>청중비용</a:t>
            </a:r>
            <a:r>
              <a:rPr lang="ko-KR" altLang="en-US" dirty="0" smtClean="0"/>
              <a:t> 상승 전략</a:t>
            </a:r>
            <a:r>
              <a:rPr lang="en-US" altLang="ko-KR" dirty="0" smtClean="0"/>
              <a:t>)</a:t>
            </a:r>
          </a:p>
          <a:p>
            <a:pPr>
              <a:lnSpc>
                <a:spcPct val="160000"/>
              </a:lnSpc>
            </a:pPr>
            <a:r>
              <a:rPr lang="en-US" altLang="ko-KR" dirty="0"/>
              <a:t>1) </a:t>
            </a:r>
            <a:r>
              <a:rPr lang="ko-KR" altLang="en-US" dirty="0"/>
              <a:t>북한의 비핵화를 위한 다양한 단계에서 협상 및 외교전략</a:t>
            </a:r>
            <a:r>
              <a:rPr lang="en-US" altLang="ko-KR" dirty="0"/>
              <a:t>; 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2</a:t>
            </a:r>
            <a:r>
              <a:rPr lang="en-US" altLang="ko-KR" dirty="0"/>
              <a:t>) </a:t>
            </a:r>
            <a:r>
              <a:rPr lang="ko-KR" altLang="en-US" dirty="0"/>
              <a:t>비핵화와 평화체제 정착을 어떻게 조합하여 마련할 것인가의 절차 및 과정</a:t>
            </a:r>
            <a:r>
              <a:rPr lang="en-US" altLang="ko-KR" dirty="0"/>
              <a:t>; 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3</a:t>
            </a:r>
            <a:r>
              <a:rPr lang="en-US" altLang="ko-KR" dirty="0"/>
              <a:t>) </a:t>
            </a:r>
            <a:r>
              <a:rPr lang="ko-KR" altLang="en-US" dirty="0"/>
              <a:t>비핵화 이후 남북한 관계 및 </a:t>
            </a:r>
            <a:r>
              <a:rPr lang="ko-KR" altLang="en-US" dirty="0">
                <a:solidFill>
                  <a:srgbClr val="FF0000"/>
                </a:solidFill>
              </a:rPr>
              <a:t>북한과 주변국 간의 관계 </a:t>
            </a:r>
            <a:r>
              <a:rPr lang="ko-KR" altLang="en-US" dirty="0"/>
              <a:t>설정</a:t>
            </a:r>
            <a:r>
              <a:rPr lang="en-US" altLang="ko-KR" dirty="0"/>
              <a:t>; 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4</a:t>
            </a:r>
            <a:r>
              <a:rPr lang="en-US" altLang="ko-KR" dirty="0"/>
              <a:t>) </a:t>
            </a:r>
            <a:r>
              <a:rPr lang="ko-KR" altLang="en-US" dirty="0"/>
              <a:t>비핵화 이후 대북 지원의 구체적 내용 등이 모두 포함된 광범위한 전략 개념이며</a:t>
            </a:r>
            <a:r>
              <a:rPr lang="en-US" altLang="ko-KR" dirty="0"/>
              <a:t>, </a:t>
            </a:r>
            <a:r>
              <a:rPr lang="ko-KR" altLang="en-US" dirty="0"/>
              <a:t>대북 군사 억지와 경제 제재와 순차적으로 추진되어야 할 </a:t>
            </a:r>
            <a:r>
              <a:rPr lang="ko-KR" altLang="en-US" dirty="0" err="1"/>
              <a:t>전략이라기보다는</a:t>
            </a:r>
            <a:r>
              <a:rPr lang="ko-KR" altLang="en-US" dirty="0"/>
              <a:t> 병행적으로 진행되어야 하는 </a:t>
            </a:r>
            <a:r>
              <a:rPr lang="ko-KR" altLang="en-US" dirty="0" smtClean="0"/>
              <a:t>전략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smtClean="0"/>
              <a:t>압박과 관여 병진의 전략적 불편함과 정서적 불편함 극복 필요성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최대압박과</a:t>
            </a:r>
            <a:r>
              <a:rPr lang="ko-KR" altLang="en-US" dirty="0" smtClean="0"/>
              <a:t> </a:t>
            </a:r>
            <a:r>
              <a:rPr lang="ko-KR" altLang="en-US" dirty="0" err="1" smtClean="0">
                <a:solidFill>
                  <a:srgbClr val="FF0000"/>
                </a:solidFill>
              </a:rPr>
              <a:t>최대</a:t>
            </a:r>
            <a:r>
              <a:rPr lang="ko-KR" altLang="en-US" dirty="0" err="1" smtClean="0"/>
              <a:t>관여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0" indent="0">
              <a:lnSpc>
                <a:spcPct val="160000"/>
              </a:lnSpc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비핵화와 평화협정의 병행 추진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북핵 문제와 북한 문제의 연계 해결 필요성 이해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평화협정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북한의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완전한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비핵화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북한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정권에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대한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국제적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보장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군사적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신뢰구축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상호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불가침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종전선언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북미 관계 개선</a:t>
            </a:r>
            <a:r>
              <a:rPr lang="en-US" altLang="ko-KR" dirty="0" smtClean="0"/>
              <a:t>(</a:t>
            </a:r>
            <a:r>
              <a:rPr lang="ko-KR" altLang="en-US" dirty="0" smtClean="0"/>
              <a:t>연락사무소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 자본 진출</a:t>
            </a:r>
            <a:r>
              <a:rPr lang="en-US" altLang="ko-KR" dirty="0" smtClean="0"/>
              <a:t>), </a:t>
            </a:r>
            <a:r>
              <a:rPr lang="en-US" altLang="ko-KR" dirty="0" err="1" smtClean="0"/>
              <a:t>북한과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주변국과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수교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특히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북미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수교</a:t>
            </a:r>
            <a:r>
              <a:rPr lang="en-US" altLang="ko-KR" dirty="0" smtClean="0"/>
              <a:t>), </a:t>
            </a:r>
            <a:r>
              <a:rPr lang="en-US" altLang="ko-KR" dirty="0" err="1" smtClean="0"/>
              <a:t>국제사회의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대북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적극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지원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점진적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평화적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합의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기반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통일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노력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등의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내용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err="1"/>
              <a:t>정권변화</a:t>
            </a:r>
            <a:r>
              <a:rPr lang="en-US" altLang="ko-KR" dirty="0"/>
              <a:t>(regime change) </a:t>
            </a:r>
            <a:r>
              <a:rPr lang="ko-KR" altLang="en-US" dirty="0"/>
              <a:t>없이 체제변화</a:t>
            </a:r>
            <a:r>
              <a:rPr lang="en-US" altLang="ko-KR" dirty="0"/>
              <a:t>(system change</a:t>
            </a:r>
            <a:r>
              <a:rPr lang="en-US" altLang="ko-KR" dirty="0" smtClean="0"/>
              <a:t>)</a:t>
            </a:r>
            <a:r>
              <a:rPr lang="en-US" altLang="ko-KR" dirty="0"/>
              <a:t> </a:t>
            </a:r>
            <a:r>
              <a:rPr lang="ko-KR" altLang="en-US" dirty="0" smtClean="0"/>
              <a:t>모색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현재의 </a:t>
            </a:r>
            <a:r>
              <a:rPr lang="ko-KR" altLang="en-US" dirty="0" err="1" smtClean="0"/>
              <a:t>시장체제</a:t>
            </a:r>
            <a:r>
              <a:rPr lang="ko-KR" altLang="en-US" dirty="0" smtClean="0"/>
              <a:t> 보존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대외 개방의 자구책에 대한 구체적 청사진 및 국제사회의 지원 의지 확인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단계별 군비통제 방향</a:t>
            </a:r>
            <a:endParaRPr lang="ko-KR" altLang="en-US" dirty="0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31" y="1856100"/>
            <a:ext cx="9870007" cy="390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42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5696" cy="6099683"/>
          </a:xfrm>
        </p:spPr>
        <p:txBody>
          <a:bodyPr vert="eaVert">
            <a:normAutofit fontScale="90000"/>
          </a:bodyPr>
          <a:lstStyle/>
          <a:p>
            <a:r>
              <a:rPr lang="ko-KR" altLang="en-US" dirty="0" smtClean="0"/>
              <a:t>향후 군비통제 방향</a:t>
            </a:r>
            <a:endParaRPr lang="ko-KR" altLang="en-US" dirty="0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802" y="502920"/>
            <a:ext cx="8251494" cy="606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52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하노이 </a:t>
            </a:r>
            <a:r>
              <a:rPr lang="ko-KR" altLang="en-US" sz="3200" dirty="0" err="1" smtClean="0"/>
              <a:t>노딜</a:t>
            </a:r>
            <a:r>
              <a:rPr lang="ko-KR" altLang="en-US" sz="3200" dirty="0" smtClean="0"/>
              <a:t> 이후 북한이 </a:t>
            </a:r>
            <a:r>
              <a:rPr lang="ko-KR" altLang="en-US" sz="3200" dirty="0"/>
              <a:t>선택할 수 있는 세 가지 새로운 </a:t>
            </a:r>
            <a:r>
              <a:rPr lang="ko-KR" altLang="en-US" sz="3200" dirty="0" smtClean="0"/>
              <a:t>길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200000"/>
              </a:lnSpc>
              <a:buNone/>
            </a:pPr>
            <a:r>
              <a:rPr lang="en-US" altLang="ko-KR" dirty="0"/>
              <a:t>1. </a:t>
            </a:r>
            <a:r>
              <a:rPr lang="ko-KR" altLang="en-US" dirty="0"/>
              <a:t>핵</a:t>
            </a:r>
            <a:r>
              <a:rPr lang="en-US" altLang="ko-KR" dirty="0"/>
              <a:t>, </a:t>
            </a:r>
            <a:r>
              <a:rPr lang="ko-KR" altLang="en-US" dirty="0"/>
              <a:t>미사일 능력 증강 및 대북 압박 능력 증가</a:t>
            </a:r>
            <a:r>
              <a:rPr lang="en-US" altLang="ko-KR" dirty="0"/>
              <a:t>: </a:t>
            </a:r>
            <a:r>
              <a:rPr lang="ko-KR" altLang="en-US" dirty="0"/>
              <a:t>경제상황 악화 돌파</a:t>
            </a:r>
            <a:r>
              <a:rPr lang="en-US" altLang="ko-KR" dirty="0"/>
              <a:t>, </a:t>
            </a:r>
            <a:r>
              <a:rPr lang="ko-KR" altLang="en-US" dirty="0"/>
              <a:t>핵</a:t>
            </a:r>
            <a:r>
              <a:rPr lang="en-US" altLang="ko-KR" dirty="0"/>
              <a:t>, </a:t>
            </a:r>
            <a:r>
              <a:rPr lang="ko-KR" altLang="en-US" dirty="0"/>
              <a:t>미사일 능력 증강 속도 등이 관건</a:t>
            </a:r>
          </a:p>
          <a:p>
            <a:pPr marL="0" indent="0" fontAlgn="base">
              <a:lnSpc>
                <a:spcPct val="200000"/>
              </a:lnSpc>
              <a:buNone/>
            </a:pPr>
            <a:r>
              <a:rPr lang="en-US" altLang="ko-KR" dirty="0"/>
              <a:t>2. </a:t>
            </a:r>
            <a:r>
              <a:rPr lang="ko-KR" altLang="en-US" dirty="0"/>
              <a:t>대남 </a:t>
            </a:r>
            <a:r>
              <a:rPr lang="ko-KR" altLang="en-US" dirty="0" err="1"/>
              <a:t>비난전</a:t>
            </a:r>
            <a:r>
              <a:rPr lang="ko-KR" altLang="en-US" dirty="0"/>
              <a:t> </a:t>
            </a:r>
            <a:r>
              <a:rPr lang="en-US" altLang="ko-KR" dirty="0"/>
              <a:t>+ </a:t>
            </a:r>
            <a:r>
              <a:rPr lang="ko-KR" altLang="en-US" dirty="0" err="1"/>
              <a:t>중러와</a:t>
            </a:r>
            <a:r>
              <a:rPr lang="ko-KR" altLang="en-US" dirty="0"/>
              <a:t> 외교 총력전</a:t>
            </a:r>
            <a:r>
              <a:rPr lang="en-US" altLang="ko-KR" dirty="0"/>
              <a:t>: </a:t>
            </a:r>
            <a:r>
              <a:rPr lang="ko-KR" altLang="en-US" dirty="0"/>
              <a:t>연락사무소 철수</a:t>
            </a:r>
            <a:r>
              <a:rPr lang="en-US" altLang="ko-KR" dirty="0"/>
              <a:t>/</a:t>
            </a:r>
            <a:r>
              <a:rPr lang="ko-KR" altLang="en-US" dirty="0"/>
              <a:t>한국 </a:t>
            </a:r>
            <a:r>
              <a:rPr lang="ko-KR" altLang="en-US" dirty="0" err="1"/>
              <a:t>촉진자</a:t>
            </a:r>
            <a:r>
              <a:rPr lang="ko-KR" altLang="en-US" dirty="0"/>
              <a:t> 역할 부정 등 한미 정책 차이 촉구</a:t>
            </a:r>
            <a:r>
              <a:rPr lang="en-US" altLang="ko-KR" dirty="0"/>
              <a:t>, </a:t>
            </a:r>
            <a:r>
              <a:rPr lang="ko-KR" altLang="en-US" dirty="0" err="1"/>
              <a:t>중러의</a:t>
            </a:r>
            <a:r>
              <a:rPr lang="ko-KR" altLang="en-US" dirty="0"/>
              <a:t> 대북 제재 우회</a:t>
            </a:r>
            <a:r>
              <a:rPr lang="en-US" altLang="ko-KR" dirty="0"/>
              <a:t>, </a:t>
            </a:r>
            <a:r>
              <a:rPr lang="ko-KR" altLang="en-US" dirty="0"/>
              <a:t>회피의 실효성</a:t>
            </a:r>
            <a:r>
              <a:rPr lang="en-US" altLang="ko-KR" dirty="0"/>
              <a:t>, </a:t>
            </a:r>
            <a:r>
              <a:rPr lang="ko-KR" altLang="en-US" dirty="0"/>
              <a:t>외교적 지원 </a:t>
            </a:r>
            <a:r>
              <a:rPr lang="ko-KR" altLang="en-US" dirty="0" smtClean="0"/>
              <a:t>여부</a:t>
            </a:r>
            <a:r>
              <a:rPr lang="en-US" altLang="ko-KR" dirty="0" smtClean="0"/>
              <a:t>. 2019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북러</a:t>
            </a:r>
            <a:r>
              <a:rPr lang="ko-KR" altLang="en-US" dirty="0" smtClean="0"/>
              <a:t> 블라디보스톡 정상회담</a:t>
            </a:r>
            <a:endParaRPr lang="ko-KR" altLang="en-US" dirty="0"/>
          </a:p>
          <a:p>
            <a:pPr marL="0" indent="0" fontAlgn="base">
              <a:lnSpc>
                <a:spcPct val="200000"/>
              </a:lnSpc>
              <a:buNone/>
            </a:pPr>
            <a:r>
              <a:rPr lang="en-US" altLang="ko-KR" dirty="0"/>
              <a:t>3. </a:t>
            </a:r>
            <a:r>
              <a:rPr lang="ko-KR" altLang="en-US" dirty="0"/>
              <a:t>신뢰구축 </a:t>
            </a:r>
            <a:r>
              <a:rPr lang="en-US" altLang="ko-KR" dirty="0"/>
              <a:t>+ </a:t>
            </a:r>
            <a:r>
              <a:rPr lang="ko-KR" altLang="en-US" dirty="0"/>
              <a:t>북미 협상재개</a:t>
            </a:r>
            <a:r>
              <a:rPr lang="en-US" altLang="ko-KR" dirty="0"/>
              <a:t>: </a:t>
            </a:r>
            <a:r>
              <a:rPr lang="ko-KR" altLang="en-US" dirty="0"/>
              <a:t>김</a:t>
            </a:r>
            <a:r>
              <a:rPr lang="en-US" altLang="ko-KR" dirty="0"/>
              <a:t>-</a:t>
            </a:r>
            <a:r>
              <a:rPr lang="ko-KR" altLang="en-US" dirty="0"/>
              <a:t>트럼프 간 기본 신뢰구축 단계에서 전반적 신뢰구축</a:t>
            </a:r>
            <a:r>
              <a:rPr lang="en-US" altLang="ko-KR" dirty="0"/>
              <a:t>, </a:t>
            </a:r>
            <a:r>
              <a:rPr lang="ko-KR" altLang="en-US" dirty="0"/>
              <a:t>포괄적 합의 내용과 단계적 실천에 합의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684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미국의 </a:t>
            </a:r>
            <a:r>
              <a:rPr lang="ko-KR" altLang="en-US" dirty="0" smtClean="0"/>
              <a:t>선택지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200000"/>
              </a:lnSpc>
              <a:buNone/>
            </a:pPr>
            <a:r>
              <a:rPr lang="en-US" altLang="ko-KR" dirty="0"/>
              <a:t>1. </a:t>
            </a:r>
            <a:r>
              <a:rPr lang="ko-KR" altLang="en-US" dirty="0"/>
              <a:t>우호적 압박 속 빅딜 추구</a:t>
            </a:r>
            <a:r>
              <a:rPr lang="en-US" altLang="ko-KR" dirty="0"/>
              <a:t>: </a:t>
            </a:r>
            <a:r>
              <a:rPr lang="ko-KR" altLang="en-US" dirty="0"/>
              <a:t>트럼프 대통령의 개인적 동력에 의지하되 빅딜의 기본 주장을 지속하면서 북한을 설득하는 경로</a:t>
            </a:r>
            <a:r>
              <a:rPr lang="en-US" altLang="ko-KR" dirty="0"/>
              <a:t>, </a:t>
            </a:r>
            <a:endParaRPr lang="ko-KR" altLang="en-US" dirty="0"/>
          </a:p>
          <a:p>
            <a:pPr marL="0" indent="0" fontAlgn="base">
              <a:lnSpc>
                <a:spcPct val="200000"/>
              </a:lnSpc>
              <a:buNone/>
            </a:pPr>
            <a:r>
              <a:rPr lang="en-US" altLang="ko-KR" dirty="0"/>
              <a:t>2. </a:t>
            </a:r>
            <a:r>
              <a:rPr lang="ko-KR" altLang="en-US" dirty="0"/>
              <a:t>대북 최대 압박과 최소 관여로 회귀</a:t>
            </a:r>
            <a:r>
              <a:rPr lang="en-US" altLang="ko-KR" dirty="0"/>
              <a:t>: </a:t>
            </a:r>
            <a:r>
              <a:rPr lang="ko-KR" altLang="en-US" dirty="0"/>
              <a:t>북한의 미사일 발사 실험</a:t>
            </a:r>
            <a:r>
              <a:rPr lang="en-US" altLang="ko-KR" dirty="0"/>
              <a:t>, </a:t>
            </a:r>
            <a:r>
              <a:rPr lang="ko-KR" altLang="en-US" dirty="0" err="1"/>
              <a:t>중러</a:t>
            </a:r>
            <a:r>
              <a:rPr lang="ko-KR" altLang="en-US" dirty="0"/>
              <a:t> 배후론 강화 시 추가 대북 제재 및 한미 군사훈련 재개</a:t>
            </a:r>
            <a:r>
              <a:rPr lang="en-US" altLang="ko-KR" dirty="0"/>
              <a:t>, </a:t>
            </a:r>
            <a:r>
              <a:rPr lang="ko-KR" altLang="en-US" dirty="0"/>
              <a:t>대북 군사 압박 수준 증가 등 최대 압박 이후 대화 재개 모색 경로</a:t>
            </a:r>
            <a:r>
              <a:rPr lang="en-US" altLang="ko-KR" dirty="0"/>
              <a:t>. </a:t>
            </a:r>
            <a:r>
              <a:rPr lang="ko-KR" altLang="en-US" dirty="0"/>
              <a:t>중국의 대북 제재 참여가 중요한 변수</a:t>
            </a:r>
          </a:p>
          <a:p>
            <a:pPr marL="0" indent="0" fontAlgn="base">
              <a:lnSpc>
                <a:spcPct val="200000"/>
              </a:lnSpc>
              <a:buNone/>
            </a:pPr>
            <a:r>
              <a:rPr lang="en-US" altLang="ko-KR" dirty="0"/>
              <a:t>3. </a:t>
            </a:r>
            <a:r>
              <a:rPr lang="ko-KR" altLang="en-US" dirty="0"/>
              <a:t>포괄적 </a:t>
            </a:r>
            <a:r>
              <a:rPr lang="ko-KR" altLang="en-US" dirty="0" err="1"/>
              <a:t>로드맵에</a:t>
            </a:r>
            <a:r>
              <a:rPr lang="ko-KR" altLang="en-US" dirty="0"/>
              <a:t> 대한 새로운 구상과 단계별 실천 </a:t>
            </a:r>
            <a:r>
              <a:rPr lang="ko-KR" altLang="en-US" dirty="0" err="1"/>
              <a:t>재모색</a:t>
            </a:r>
            <a:r>
              <a:rPr lang="en-US" altLang="ko-KR" dirty="0"/>
              <a:t>: </a:t>
            </a:r>
            <a:r>
              <a:rPr lang="ko-KR" altLang="en-US" dirty="0"/>
              <a:t>현재까지의 </a:t>
            </a:r>
            <a:r>
              <a:rPr lang="ko-KR" altLang="en-US" dirty="0" err="1"/>
              <a:t>신뢰자본과</a:t>
            </a:r>
            <a:r>
              <a:rPr lang="ko-KR" altLang="en-US" dirty="0"/>
              <a:t> 국제적 협력 구도를 바탕으로 대북 관여 전략의 세밀화</a:t>
            </a:r>
            <a:r>
              <a:rPr lang="en-US" altLang="ko-KR" dirty="0"/>
              <a:t>, </a:t>
            </a:r>
            <a:r>
              <a:rPr lang="ko-KR" altLang="en-US" dirty="0"/>
              <a:t>국제적 대북 제재 및 협력 노선 재정비 이후 협상 </a:t>
            </a:r>
            <a:r>
              <a:rPr lang="ko-KR" altLang="en-US" dirty="0" smtClean="0"/>
              <a:t>재개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5215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한국의 향후 </a:t>
            </a:r>
            <a:r>
              <a:rPr lang="ko-KR" altLang="en-US" dirty="0" smtClean="0"/>
              <a:t>대응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북핵 </a:t>
            </a:r>
            <a:r>
              <a:rPr lang="ko-KR" altLang="en-US" dirty="0"/>
              <a:t>문제가 단기간에 해결되지 않을 가능성에 </a:t>
            </a:r>
            <a:r>
              <a:rPr lang="ko-KR" altLang="en-US" dirty="0" smtClean="0"/>
              <a:t>대비</a:t>
            </a:r>
            <a:endParaRPr lang="en-US" altLang="ko-KR" dirty="0" smtClean="0"/>
          </a:p>
          <a:p>
            <a:pPr marL="265113" indent="-265113" fontAlgn="base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시한에 </a:t>
            </a:r>
            <a:r>
              <a:rPr lang="ko-KR" altLang="en-US" dirty="0"/>
              <a:t>대한 인식 필요</a:t>
            </a:r>
            <a:r>
              <a:rPr lang="en-US" altLang="ko-KR" dirty="0"/>
              <a:t>: </a:t>
            </a:r>
            <a:r>
              <a:rPr lang="ko-KR" altLang="en-US" dirty="0"/>
              <a:t>트럼프 대통령의 “향후 </a:t>
            </a:r>
            <a:r>
              <a:rPr lang="en-US" altLang="ko-KR" dirty="0"/>
              <a:t>1</a:t>
            </a:r>
            <a:r>
              <a:rPr lang="ko-KR" altLang="en-US" dirty="0"/>
              <a:t>년” 발언 및 미 행정부 인사들의 트럼프 </a:t>
            </a:r>
            <a:r>
              <a:rPr lang="en-US" altLang="ko-KR" dirty="0"/>
              <a:t>1</a:t>
            </a:r>
            <a:r>
              <a:rPr lang="ko-KR" altLang="en-US" dirty="0"/>
              <a:t>기 내 북핵 문제 해결 추진 </a:t>
            </a:r>
            <a:r>
              <a:rPr lang="ko-KR" altLang="en-US" dirty="0" smtClean="0"/>
              <a:t>발언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미국의 대선 일정 고려</a:t>
            </a:r>
            <a:endParaRPr lang="ko-KR" altLang="en-US" dirty="0"/>
          </a:p>
          <a:p>
            <a:pPr marL="265113" indent="-265113" fontAlgn="base">
              <a:lnSpc>
                <a:spcPct val="150000"/>
              </a:lnSpc>
              <a:buNone/>
            </a:pPr>
            <a:r>
              <a:rPr lang="en-US" altLang="ko-KR" dirty="0"/>
              <a:t>- </a:t>
            </a:r>
            <a:r>
              <a:rPr lang="ko-KR" altLang="en-US" dirty="0"/>
              <a:t>그 시한 내에서 북미 관계의 일정 기간 정체</a:t>
            </a:r>
            <a:r>
              <a:rPr lang="en-US" altLang="ko-KR" dirty="0"/>
              <a:t>, </a:t>
            </a:r>
            <a:r>
              <a:rPr lang="ko-KR" altLang="en-US" dirty="0"/>
              <a:t>혹은 상호 비판과 강 대 강의 구도로 갈 경우에 대한 다양한 전략적 모색이 필요</a:t>
            </a:r>
          </a:p>
          <a:p>
            <a:pPr marL="265113" indent="-265113" fontAlgn="base">
              <a:lnSpc>
                <a:spcPct val="150000"/>
              </a:lnSpc>
              <a:buNone/>
            </a:pPr>
            <a:r>
              <a:rPr lang="en-US" altLang="ko-KR" dirty="0"/>
              <a:t>- </a:t>
            </a:r>
            <a:r>
              <a:rPr lang="ko-KR" altLang="en-US" dirty="0"/>
              <a:t>기존의 </a:t>
            </a:r>
            <a:r>
              <a:rPr lang="ko-KR" altLang="en-US" dirty="0" err="1"/>
              <a:t>촉진자</a:t>
            </a:r>
            <a:r>
              <a:rPr lang="en-US" altLang="ko-KR" dirty="0"/>
              <a:t>, </a:t>
            </a:r>
            <a:r>
              <a:rPr lang="ko-KR" altLang="en-US" dirty="0"/>
              <a:t>중재자에 대해 북미 모두의 불만이 증가</a:t>
            </a:r>
            <a:r>
              <a:rPr lang="en-US" altLang="ko-KR" dirty="0"/>
              <a:t>, </a:t>
            </a:r>
            <a:r>
              <a:rPr lang="ko-KR" altLang="en-US" dirty="0"/>
              <a:t>이에 대한 총체적 재고 및 역할 재설정 필요</a:t>
            </a:r>
          </a:p>
          <a:p>
            <a:pPr marL="265113" indent="-265113" fontAlgn="base">
              <a:lnSpc>
                <a:spcPct val="150000"/>
              </a:lnSpc>
              <a:buNone/>
            </a:pPr>
            <a:r>
              <a:rPr lang="en-US" altLang="ko-KR" dirty="0"/>
              <a:t>- </a:t>
            </a:r>
            <a:r>
              <a:rPr lang="ko-KR" altLang="en-US" dirty="0"/>
              <a:t>북한의 체제 보장에 대한 미국의 진정한 이해를 증진할 수 있는 방안 마련</a:t>
            </a:r>
            <a:r>
              <a:rPr lang="en-US" altLang="ko-KR" dirty="0"/>
              <a:t>, </a:t>
            </a:r>
            <a:r>
              <a:rPr lang="ko-KR" altLang="en-US" dirty="0"/>
              <a:t>개인 간 신뢰를 국가 간 신뢰</a:t>
            </a:r>
            <a:r>
              <a:rPr lang="en-US" altLang="ko-KR" dirty="0"/>
              <a:t>, </a:t>
            </a:r>
            <a:r>
              <a:rPr lang="ko-KR" altLang="en-US" dirty="0"/>
              <a:t>제도적 신뢰로 발전시킬 방안 마련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7654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508558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 smtClean="0"/>
              <a:t>경청해 주셔서 감사합니다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북핵 문제 성격의 역사적 변화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한반도의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2000" dirty="0" smtClean="0"/>
              <a:t>남북 간 국력 격차 증가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한국 내 보수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진보의 접근법 차이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북한의 경제 사정 변화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북한의 </a:t>
            </a:r>
            <a:r>
              <a:rPr lang="ko-KR" altLang="en-US" sz="2000" dirty="0" err="1" smtClean="0"/>
              <a:t>리더쉽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정치 정당성 변화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한국의 대북 정체성 변화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한국의 세대 교체</a:t>
            </a:r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국제정치의 변화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/>
              <a:t>냉전의 종식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미국 </a:t>
            </a:r>
            <a:r>
              <a:rPr lang="ko-KR" altLang="en-US" sz="2000" dirty="0" err="1" smtClean="0"/>
              <a:t>단극체제의</a:t>
            </a:r>
            <a:r>
              <a:rPr lang="ko-KR" altLang="en-US" sz="2000" dirty="0" smtClean="0"/>
              <a:t> 전성기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9.11</a:t>
            </a:r>
            <a:r>
              <a:rPr lang="ko-KR" altLang="en-US" sz="2000" dirty="0" smtClean="0"/>
              <a:t>테러와 </a:t>
            </a:r>
            <a:r>
              <a:rPr lang="ko-KR" altLang="en-US" sz="2000" dirty="0" err="1" smtClean="0"/>
              <a:t>핵테러의</a:t>
            </a:r>
            <a:r>
              <a:rPr lang="ko-KR" altLang="en-US" sz="2000" dirty="0" smtClean="0"/>
              <a:t> 우려 증가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“</a:t>
            </a:r>
            <a:r>
              <a:rPr lang="ko-KR" altLang="en-US" sz="2000" dirty="0" smtClean="0"/>
              <a:t>악의 축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북한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err="1" smtClean="0"/>
              <a:t>미중</a:t>
            </a:r>
            <a:r>
              <a:rPr lang="ko-KR" altLang="en-US" sz="2000" dirty="0" smtClean="0"/>
              <a:t> 패권 경쟁의 강화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동아시아 </a:t>
            </a:r>
            <a:r>
              <a:rPr lang="ko-KR" altLang="en-US" sz="2000" dirty="0" err="1" smtClean="0"/>
              <a:t>단극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다극체제의 변화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3363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30476" y="365126"/>
            <a:ext cx="9623323" cy="103105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북핵 문제의 </a:t>
            </a:r>
            <a:r>
              <a:rPr lang="ko-KR" altLang="en-US" dirty="0" smtClean="0"/>
              <a:t>전개과정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3625" y="1592826"/>
            <a:ext cx="11238271" cy="4763524"/>
          </a:xfrm>
        </p:spPr>
        <p:txBody>
          <a:bodyPr>
            <a:normAutofit fontScale="47500" lnSpcReduction="20000"/>
          </a:bodyPr>
          <a:lstStyle/>
          <a:p>
            <a:r>
              <a:rPr lang="ko-KR" altLang="en-US" dirty="0" smtClean="0"/>
              <a:t>북핵 문제의 역사</a:t>
            </a:r>
            <a:r>
              <a:rPr lang="en-US" altLang="ko-KR" dirty="0" smtClean="0"/>
              <a:t>: 1980</a:t>
            </a:r>
            <a:r>
              <a:rPr lang="ko-KR" altLang="en-US" dirty="0" smtClean="0"/>
              <a:t>년대 말 북방 정책과 냉전의 종식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북한의 생존 모색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1993. </a:t>
            </a:r>
            <a:r>
              <a:rPr lang="ko-KR" altLang="en-US" dirty="0" smtClean="0"/>
              <a:t>북한의 </a:t>
            </a:r>
            <a:r>
              <a:rPr lang="en-US" altLang="ko-KR" dirty="0" smtClean="0"/>
              <a:t>NPT</a:t>
            </a:r>
            <a:r>
              <a:rPr lang="ko-KR" altLang="en-US" dirty="0" smtClean="0"/>
              <a:t>탈퇴와 핵개발 시작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1994. 10. </a:t>
            </a:r>
            <a:r>
              <a:rPr lang="ko-KR" altLang="en-US" dirty="0" smtClean="0"/>
              <a:t>제네바 합의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2002. 10.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북핵 위기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2003. 6</a:t>
            </a:r>
            <a:r>
              <a:rPr lang="ko-KR" altLang="en-US" dirty="0" smtClean="0"/>
              <a:t>자 회담 시작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2005. 9. 9.19 </a:t>
            </a:r>
            <a:r>
              <a:rPr lang="ko-KR" altLang="en-US" dirty="0" smtClean="0"/>
              <a:t>공동성명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2008. 6</a:t>
            </a:r>
            <a:r>
              <a:rPr lang="ko-KR" altLang="en-US" dirty="0" smtClean="0"/>
              <a:t>자 회담 결렬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2009. 1</a:t>
            </a:r>
            <a:r>
              <a:rPr lang="ko-KR" altLang="en-US" dirty="0" smtClean="0"/>
              <a:t>차 북핵 실험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2011. 12. </a:t>
            </a:r>
            <a:r>
              <a:rPr lang="ko-KR" altLang="en-US" dirty="0" smtClean="0"/>
              <a:t>김정일 사망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2017. </a:t>
            </a:r>
            <a:r>
              <a:rPr lang="en-US" altLang="ko-KR" dirty="0" smtClean="0"/>
              <a:t>11. </a:t>
            </a:r>
            <a:r>
              <a:rPr lang="ko-KR" altLang="en-US" dirty="0" smtClean="0"/>
              <a:t>북한의 </a:t>
            </a:r>
            <a:r>
              <a:rPr lang="en-US" altLang="ko-KR" dirty="0" smtClean="0"/>
              <a:t>ICBM </a:t>
            </a:r>
            <a:r>
              <a:rPr lang="ko-KR" altLang="en-US" dirty="0" smtClean="0"/>
              <a:t>완성 및 핵개발 </a:t>
            </a:r>
            <a:r>
              <a:rPr lang="ko-KR" altLang="en-US" dirty="0" smtClean="0"/>
              <a:t>완성 선언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5296" cy="549275"/>
          </a:xfrm>
        </p:spPr>
        <p:txBody>
          <a:bodyPr>
            <a:normAutofit fontScale="90000"/>
          </a:bodyPr>
          <a:lstStyle/>
          <a:p>
            <a:r>
              <a:rPr lang="ko-KR" altLang="en-US" sz="3600" dirty="0" smtClean="0"/>
              <a:t>향후 </a:t>
            </a:r>
            <a:r>
              <a:rPr lang="ko-KR" altLang="en-US" sz="3600" dirty="0" smtClean="0"/>
              <a:t>이상적 상황 전개</a:t>
            </a:r>
            <a:endParaRPr lang="ko-KR" altLang="en-US" sz="36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/>
          </p:nvPr>
        </p:nvGraphicFramePr>
        <p:xfrm>
          <a:off x="146304" y="1618488"/>
          <a:ext cx="11899392" cy="480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0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장기적인 북한의 </a:t>
            </a:r>
            <a:r>
              <a:rPr lang="en-US" altLang="ko-KR" sz="4000" dirty="0" smtClean="0"/>
              <a:t>3</a:t>
            </a:r>
            <a:r>
              <a:rPr lang="ko-KR" altLang="en-US" sz="4000" dirty="0" smtClean="0"/>
              <a:t>중 </a:t>
            </a:r>
            <a:r>
              <a:rPr lang="ko-KR" altLang="en-US" sz="4000" dirty="0" smtClean="0"/>
              <a:t>병진 전략과 </a:t>
            </a:r>
            <a:r>
              <a:rPr lang="en-US" altLang="ko-KR" sz="4000" dirty="0" smtClean="0"/>
              <a:t>3</a:t>
            </a:r>
            <a:r>
              <a:rPr lang="ko-KR" altLang="en-US" sz="4000" dirty="0" smtClean="0"/>
              <a:t>중 딜레마</a:t>
            </a:r>
            <a:endParaRPr lang="ko-KR" altLang="en-US" sz="4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11081084" cy="4831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북한의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중 </a:t>
            </a:r>
            <a:r>
              <a:rPr lang="ko-KR" altLang="en-US" dirty="0" err="1" smtClean="0"/>
              <a:t>병진전략과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중 딜레마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737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ko-KR" altLang="en-US" dirty="0" smtClean="0"/>
              <a:t>김정은 시대 북한의 변화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병진전략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25642" y="1251284"/>
            <a:ext cx="10317496" cy="3777622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US" altLang="ko-KR" sz="1600" dirty="0" smtClean="0"/>
              <a:t>2013</a:t>
            </a:r>
            <a:r>
              <a:rPr lang="ko-KR" altLang="en-US" sz="1600" dirty="0" smtClean="0"/>
              <a:t>년 </a:t>
            </a:r>
            <a:r>
              <a:rPr lang="en-US" altLang="ko-KR" sz="1600" dirty="0" smtClean="0"/>
              <a:t>3. 31. </a:t>
            </a:r>
            <a:r>
              <a:rPr lang="ko-KR" altLang="en-US" sz="1600" dirty="0" smtClean="0"/>
              <a:t>김정은 정권의 </a:t>
            </a:r>
            <a:r>
              <a:rPr lang="ko-KR" altLang="en-US" sz="1600" dirty="0" err="1" smtClean="0"/>
              <a:t>병진전략</a:t>
            </a:r>
            <a:r>
              <a:rPr lang="en-US" altLang="ko-KR" sz="1600" dirty="0" smtClean="0"/>
              <a:t>. </a:t>
            </a:r>
            <a:r>
              <a:rPr lang="ko-KR" altLang="en-US" sz="1600" dirty="0" err="1"/>
              <a:t>조선로동당</a:t>
            </a:r>
            <a:r>
              <a:rPr lang="ko-KR" altLang="en-US" sz="1600" dirty="0"/>
              <a:t> 중앙위원회 </a:t>
            </a:r>
            <a:r>
              <a:rPr lang="en-US" altLang="ko-KR" sz="1600" dirty="0"/>
              <a:t>2013</a:t>
            </a:r>
            <a:r>
              <a:rPr lang="ko-KR" altLang="en-US" sz="1600" dirty="0"/>
              <a:t>년 </a:t>
            </a:r>
            <a:r>
              <a:rPr lang="en-US" altLang="ko-KR" sz="1600" dirty="0"/>
              <a:t>3</a:t>
            </a:r>
            <a:r>
              <a:rPr lang="ko-KR" altLang="en-US" sz="1600" dirty="0"/>
              <a:t>월전원회의에 관한 </a:t>
            </a:r>
            <a:r>
              <a:rPr lang="ko-KR" altLang="en-US" sz="1600" dirty="0" smtClean="0"/>
              <a:t>보도</a:t>
            </a:r>
            <a:endParaRPr lang="en-US" altLang="ko-KR" sz="1600" dirty="0" smtClean="0"/>
          </a:p>
          <a:p>
            <a:pPr>
              <a:lnSpc>
                <a:spcPct val="220000"/>
              </a:lnSpc>
            </a:pPr>
            <a:r>
              <a:rPr lang="en-US" altLang="ko-KR" sz="1600" dirty="0" smtClean="0"/>
              <a:t>2016. 5. </a:t>
            </a:r>
            <a:r>
              <a:rPr lang="ko-KR" altLang="en-US" sz="1600" dirty="0" smtClean="0"/>
              <a:t>노동당 </a:t>
            </a:r>
            <a:r>
              <a:rPr lang="en-US" altLang="ko-KR" sz="1600" dirty="0" smtClean="0"/>
              <a:t>7</a:t>
            </a:r>
            <a:r>
              <a:rPr lang="ko-KR" altLang="en-US" sz="1600" dirty="0" smtClean="0"/>
              <a:t>차 당대회에서 다시 반복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>
              <a:lnSpc>
                <a:spcPct val="220000"/>
              </a:lnSpc>
            </a:pPr>
            <a:r>
              <a:rPr lang="ko-KR" altLang="en-US" sz="1600" dirty="0"/>
              <a:t>경제건설과 핵무력건설을 </a:t>
            </a:r>
            <a:r>
              <a:rPr lang="ko-KR" altLang="en-US" sz="1600" dirty="0" err="1"/>
              <a:t>병진시킬데</a:t>
            </a:r>
            <a:r>
              <a:rPr lang="ko-KR" altLang="en-US" sz="1600" dirty="0"/>
              <a:t> 대한 전략적로선은 자위적핵무력을 </a:t>
            </a:r>
            <a:r>
              <a:rPr lang="ko-KR" altLang="en-US" sz="1600" dirty="0" err="1"/>
              <a:t>강화발전시켜</a:t>
            </a:r>
            <a:r>
              <a:rPr lang="ko-KR" altLang="en-US" sz="1600" dirty="0"/>
              <a:t> 나라의 방위력을 철벽으로 다지면서 경제건설에 더 큰 힘을 넣어 사회주의강성국가를 건설하기 위한 가장 혁명적이며 인민적인 </a:t>
            </a:r>
            <a:r>
              <a:rPr lang="ko-KR" altLang="en-US" sz="1600" dirty="0" err="1" smtClean="0"/>
              <a:t>로선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>
              <a:lnSpc>
                <a:spcPct val="220000"/>
              </a:lnSpc>
            </a:pPr>
            <a:r>
              <a:rPr lang="ko-KR" altLang="en-US" sz="1600" dirty="0"/>
              <a:t>전원회의는 당의 새로운 </a:t>
            </a:r>
            <a:r>
              <a:rPr lang="ko-KR" altLang="en-US" sz="1600" dirty="0" err="1"/>
              <a:t>병진로선이</a:t>
            </a:r>
            <a:r>
              <a:rPr lang="ko-KR" altLang="en-US" sz="1600" dirty="0"/>
              <a:t> 급변하는 정세에 대처하기 위한 일시적인 대응책이 아니라 우리 혁명의 </a:t>
            </a:r>
            <a:r>
              <a:rPr lang="ko-KR" altLang="en-US" sz="1600" dirty="0" err="1"/>
              <a:t>최고리익으로부터</a:t>
            </a:r>
            <a:r>
              <a:rPr lang="ko-KR" altLang="en-US" sz="1600" dirty="0"/>
              <a:t> 항구적으로 </a:t>
            </a:r>
            <a:r>
              <a:rPr lang="ko-KR" altLang="en-US" sz="1600" dirty="0" err="1"/>
              <a:t>틀어쥐고나가야</a:t>
            </a:r>
            <a:r>
              <a:rPr lang="ko-KR" altLang="en-US" sz="1600" dirty="0"/>
              <a:t> 할 </a:t>
            </a:r>
            <a:r>
              <a:rPr lang="ko-KR" altLang="en-US" sz="1600" dirty="0" err="1"/>
              <a:t>전략적로선이라고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강조</a:t>
            </a:r>
            <a:endParaRPr lang="en-US" altLang="ko-KR" sz="1600" dirty="0"/>
          </a:p>
          <a:p>
            <a:pPr>
              <a:lnSpc>
                <a:spcPct val="220000"/>
              </a:lnSpc>
            </a:pPr>
            <a:r>
              <a:rPr lang="ko-KR" altLang="en-US" sz="1600" dirty="0"/>
              <a:t>새로운 </a:t>
            </a:r>
            <a:r>
              <a:rPr lang="ko-KR" altLang="en-US" sz="1600" dirty="0" err="1"/>
              <a:t>병진로선의</a:t>
            </a:r>
            <a:r>
              <a:rPr lang="ko-KR" altLang="en-US" sz="1600" dirty="0"/>
              <a:t> 참다운 우월성은 </a:t>
            </a:r>
            <a:r>
              <a:rPr lang="ko-KR" altLang="en-US" sz="1600" dirty="0">
                <a:solidFill>
                  <a:srgbClr val="FF0000"/>
                </a:solidFill>
              </a:rPr>
              <a:t>국방비를 추가적으로 늘이지 않고도 전쟁억제력과 방위력의 효과를 결정적으로 높임</a:t>
            </a:r>
            <a:r>
              <a:rPr lang="ko-KR" altLang="en-US" sz="1600" dirty="0"/>
              <a:t>으로써 경제건설과 인민생활향상에 힘을 </a:t>
            </a:r>
            <a:r>
              <a:rPr lang="ko-KR" altLang="en-US" sz="1600" dirty="0" smtClean="0"/>
              <a:t>집중할 수 </a:t>
            </a:r>
            <a:r>
              <a:rPr lang="ko-KR" altLang="en-US" sz="1600" dirty="0"/>
              <a:t>있게 한다는데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>
                <a:solidFill>
                  <a:srgbClr val="FF0000"/>
                </a:solidFill>
              </a:rPr>
              <a:t>현재의 상황</a:t>
            </a:r>
            <a:r>
              <a:rPr lang="en-US" altLang="ko-KR" sz="1600" dirty="0" smtClean="0">
                <a:solidFill>
                  <a:srgbClr val="FF0000"/>
                </a:solidFill>
              </a:rPr>
              <a:t>?</a:t>
            </a:r>
            <a:endParaRPr lang="ko-KR" altLang="en-US" sz="1600" dirty="0">
              <a:solidFill>
                <a:srgbClr val="FF0000"/>
              </a:solidFill>
            </a:endParaRPr>
          </a:p>
          <a:p>
            <a:pPr>
              <a:lnSpc>
                <a:spcPct val="220000"/>
              </a:lnSpc>
            </a:pPr>
            <a:endParaRPr lang="ko-KR" altLang="en-US" sz="1600" dirty="0"/>
          </a:p>
          <a:p>
            <a:pPr>
              <a:lnSpc>
                <a:spcPct val="220000"/>
              </a:lnSpc>
            </a:pPr>
            <a:endParaRPr lang="ko-KR" altLang="en-US" sz="1600" dirty="0"/>
          </a:p>
          <a:p>
            <a:pPr>
              <a:lnSpc>
                <a:spcPct val="220000"/>
              </a:lnSpc>
            </a:pP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912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2809</Words>
  <Application>Microsoft Office PowerPoint</Application>
  <PresentationFormat>와이드스크린</PresentationFormat>
  <Paragraphs>255</Paragraphs>
  <Slides>37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1" baseType="lpstr">
      <vt:lpstr>KoPub돋움체 Light</vt:lpstr>
      <vt:lpstr>KoPub바탕체 Light</vt:lpstr>
      <vt:lpstr>Arial</vt:lpstr>
      <vt:lpstr>Office 테마</vt:lpstr>
      <vt:lpstr>비핵화와 평화체제는 과연 가능한가</vt:lpstr>
      <vt:lpstr>북핵 문제와 북한 문제</vt:lpstr>
      <vt:lpstr>북핵 문제와 북한 문제</vt:lpstr>
      <vt:lpstr>북핵 문제 성격의 역사적 변화</vt:lpstr>
      <vt:lpstr>북핵 문제의 전개과정</vt:lpstr>
      <vt:lpstr>향후 이상적 상황 전개</vt:lpstr>
      <vt:lpstr>장기적인 북한의 3중 병진 전략과 3중 딜레마</vt:lpstr>
      <vt:lpstr>북한의 3중 병진전략과 3중 딜레마</vt:lpstr>
      <vt:lpstr>김정은 시대 북한의 변화, 병진전략</vt:lpstr>
      <vt:lpstr>북한의 전략적 결단? 북한의 남북, 북미 정상회담 합의 배경</vt:lpstr>
      <vt:lpstr>4.27 남북 정상회담 합의 사항</vt:lpstr>
      <vt:lpstr>6.12 북미 정상회담 합의 사항</vt:lpstr>
      <vt:lpstr>9.19 평양선언</vt:lpstr>
      <vt:lpstr>9.19 평양선언</vt:lpstr>
      <vt:lpstr>9.19 평양선언</vt:lpstr>
      <vt:lpstr>9.19 평양선언</vt:lpstr>
      <vt:lpstr>9.19 평양선언</vt:lpstr>
      <vt:lpstr>9·19 평양선언의 부속합의서인 판문점선언 이행을 위한 군사분야 합의서(약칭 9·19 남북군사합의서)</vt:lpstr>
      <vt:lpstr>각국의 북핵 문제 전략 </vt:lpstr>
      <vt:lpstr>남북, 북미 정상회담 이후 북한의 전략</vt:lpstr>
      <vt:lpstr>북미 간 쟁점</vt:lpstr>
      <vt:lpstr>6.12 북미 정상회담 이후 사건 전개</vt:lpstr>
      <vt:lpstr>미국 내 북핵 문제 해결 논란</vt:lpstr>
      <vt:lpstr>평화체제/종전선언을 둘러싼 논란</vt:lpstr>
      <vt:lpstr>평화체제/종전선언을 둘러싼 논란</vt:lpstr>
      <vt:lpstr>평화체제/종전선언을 둘러싼 논란</vt:lpstr>
      <vt:lpstr>평화체제/종전선언을 둘러싼 논란</vt:lpstr>
      <vt:lpstr>북중 정상회담을 통한 중국의 한반도 전략</vt:lpstr>
      <vt:lpstr>한국 정부의 대북 전략</vt:lpstr>
      <vt:lpstr>전략적 관여에 대한 로드맵 필요성</vt:lpstr>
      <vt:lpstr>비핵화와 평화협정의 병행 추진</vt:lpstr>
      <vt:lpstr>단계별 군비통제 방향</vt:lpstr>
      <vt:lpstr>향후 군비통제 방향</vt:lpstr>
      <vt:lpstr>하노이 노딜 이후 북한이 선택할 수 있는 세 가지 새로운 길</vt:lpstr>
      <vt:lpstr>미국의 선택지</vt:lpstr>
      <vt:lpstr>한국의 향후 대응</vt:lpstr>
      <vt:lpstr>경청해 주셔서 감사합니다!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북핵 문제의 해결전망과  한반도의 미래</dc:title>
  <dc:creator>전 재성</dc:creator>
  <cp:lastModifiedBy>전 재성</cp:lastModifiedBy>
  <cp:revision>28</cp:revision>
  <dcterms:created xsi:type="dcterms:W3CDTF">2018-08-12T21:47:37Z</dcterms:created>
  <dcterms:modified xsi:type="dcterms:W3CDTF">2019-04-28T10:59:42Z</dcterms:modified>
</cp:coreProperties>
</file>