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387" r:id="rId4"/>
    <p:sldId id="306" r:id="rId5"/>
    <p:sldId id="307" r:id="rId6"/>
    <p:sldId id="373" r:id="rId7"/>
    <p:sldId id="374" r:id="rId8"/>
    <p:sldId id="375" r:id="rId9"/>
    <p:sldId id="337" r:id="rId10"/>
    <p:sldId id="388" r:id="rId11"/>
    <p:sldId id="339" r:id="rId12"/>
    <p:sldId id="344" r:id="rId13"/>
    <p:sldId id="346" r:id="rId14"/>
    <p:sldId id="348" r:id="rId15"/>
    <p:sldId id="349" r:id="rId16"/>
    <p:sldId id="378" r:id="rId17"/>
    <p:sldId id="359" r:id="rId18"/>
    <p:sldId id="389" r:id="rId19"/>
    <p:sldId id="391" r:id="rId20"/>
    <p:sldId id="356" r:id="rId21"/>
    <p:sldId id="366" r:id="rId22"/>
    <p:sldId id="358" r:id="rId23"/>
    <p:sldId id="371" r:id="rId24"/>
    <p:sldId id="382" r:id="rId25"/>
    <p:sldId id="383" r:id="rId26"/>
    <p:sldId id="350" r:id="rId27"/>
    <p:sldId id="352" r:id="rId28"/>
    <p:sldId id="353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latinLnBrk="0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6A12F4-2F6A-4B9E-9B7D-B7C8D74259C5}" type="datetime1">
              <a:rPr lang="ko-KR" altLang="en-US" smtClean="0"/>
              <a:pPr/>
              <a:t>2020-09-25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570887-F47F-4C6C-BE9A-7DD2DD595A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03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25179-F854-4B87-BF4C-583B15CDE285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3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AB7F2-820D-485E-A0AC-7AB7B2415D48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097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E3B05-64C3-4487-B68D-036DE4A777D5}" type="datetime1">
              <a:rPr lang="ko-KR" altLang="en-US" smtClean="0">
                <a:solidFill>
                  <a:prstClr val="white"/>
                </a:solidFill>
              </a:rPr>
              <a:pPr/>
              <a:t>2020-09-25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70887-F47F-4C6C-BE9A-7DD2DD595AE5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20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D3CD22-DBC9-4D4E-9711-E669F7808DCB}" type="datetime1">
              <a:rPr lang="ko-KR" altLang="en-US" smtClean="0">
                <a:solidFill>
                  <a:prstClr val="white"/>
                </a:solidFill>
              </a:rPr>
              <a:pPr/>
              <a:t>2020-09-25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70887-F47F-4C6C-BE9A-7DD2DD595AE5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5934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DE8F2-1C3F-4B06-A06F-2C4DE48E317D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07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8FADA-F88E-4DA7-89A6-1C2A53EA8866}" type="datetime1">
              <a:rPr lang="ko-KR" altLang="en-US" smtClean="0">
                <a:solidFill>
                  <a:prstClr val="white"/>
                </a:solidFill>
              </a:rPr>
              <a:pPr/>
              <a:t>2020-09-25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70887-F47F-4C6C-BE9A-7DD2DD595AE5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7099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6AB94-D5C3-49CE-93C8-EE76E146C5C8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09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9F31FA-4BC2-45AA-BA8F-242CAA8BBC8F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05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9FF00-3CE0-4B33-AD10-48C76F3378B2}" type="datetime1">
              <a:rPr lang="ko-KR" altLang="en-US" smtClean="0">
                <a:solidFill>
                  <a:prstClr val="white"/>
                </a:solidFill>
              </a:rPr>
              <a:pPr/>
              <a:t>2020-09-25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570887-F47F-4C6C-BE9A-7DD2DD595AE5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latinLnBrk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latinLnBrk="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80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latinLnBrk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BA938E-02D2-4257-9A7B-605E9ED76B06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70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X4d1cbWd2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ko-KR" altLang="en-US" sz="2700" dirty="0" smtClean="0"/>
              <a:t>서울대 통일평화연구원 평화포럼 제</a:t>
            </a:r>
            <a:r>
              <a:rPr lang="en-US" altLang="ko-KR" sz="2700" dirty="0" smtClean="0"/>
              <a:t>1</a:t>
            </a:r>
            <a:r>
              <a:rPr lang="ko-KR" altLang="en-US" sz="2700" dirty="0" smtClean="0"/>
              <a:t>강 </a:t>
            </a:r>
            <a:r>
              <a:rPr lang="en-US" altLang="ko-KR" sz="2700" dirty="0" smtClean="0"/>
              <a:t>(2020. 9. 25) </a:t>
            </a:r>
            <a:r>
              <a:rPr lang="en-US" altLang="ko-KR" sz="2700" dirty="0"/>
              <a:t/>
            </a:r>
            <a:br>
              <a:rPr lang="en-US" altLang="ko-KR" sz="2700" dirty="0"/>
            </a:b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4900" dirty="0" smtClean="0"/>
              <a:t>평화연구의 </a:t>
            </a:r>
            <a:r>
              <a:rPr lang="ko-KR" altLang="en-US" sz="4900" dirty="0" err="1" smtClean="0"/>
              <a:t>네번째</a:t>
            </a:r>
            <a:r>
              <a:rPr lang="ko-KR" altLang="en-US" sz="4900" dirty="0" smtClean="0"/>
              <a:t> 흐름과  </a:t>
            </a:r>
            <a:r>
              <a:rPr lang="en-US" altLang="ko-KR" sz="4900" dirty="0" smtClean="0"/>
              <a:t/>
            </a:r>
            <a:br>
              <a:rPr lang="en-US" altLang="ko-KR" sz="4900" dirty="0" smtClean="0"/>
            </a:br>
            <a:r>
              <a:rPr lang="ko-KR" altLang="en-US" sz="4900" dirty="0" err="1" smtClean="0"/>
              <a:t>한반도형</a:t>
            </a:r>
            <a:r>
              <a:rPr lang="ko-KR" altLang="en-US" sz="4900" dirty="0" smtClean="0"/>
              <a:t> </a:t>
            </a:r>
            <a:r>
              <a:rPr lang="ko-KR" altLang="en-US" sz="4900" dirty="0" err="1" smtClean="0"/>
              <a:t>평화학</a:t>
            </a:r>
            <a:endParaRPr lang="ko-KR" altLang="en-US" sz="49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7772400" cy="11997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ko-KR" altLang="en-US" sz="2800" dirty="0" smtClean="0"/>
              <a:t>박명규</a:t>
            </a:r>
            <a:endParaRPr lang="en-US" altLang="ko-KR" sz="2800" dirty="0" smtClean="0"/>
          </a:p>
          <a:p>
            <a:pPr algn="ctr"/>
            <a:r>
              <a:rPr lang="ko-KR" altLang="en-US" sz="2800" dirty="0" smtClean="0"/>
              <a:t> </a:t>
            </a:r>
            <a:endParaRPr lang="en-US" altLang="ko-KR" sz="2800" dirty="0" smtClean="0"/>
          </a:p>
          <a:p>
            <a:pPr algn="ctr"/>
            <a:r>
              <a:rPr lang="ko-KR" altLang="en-US" sz="2800" dirty="0" smtClean="0"/>
              <a:t>서울대 사회학과 교수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9838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Peace Research, Peace Studies </a:t>
            </a:r>
          </a:p>
          <a:p>
            <a:r>
              <a:rPr lang="en-US" altLang="ko-KR" dirty="0" smtClean="0"/>
              <a:t>20</a:t>
            </a:r>
            <a:r>
              <a:rPr lang="ko-KR" altLang="en-US" dirty="0" smtClean="0"/>
              <a:t>세기의 지적 대응</a:t>
            </a:r>
            <a:endParaRPr lang="en-US" altLang="ko-KR" dirty="0" smtClean="0"/>
          </a:p>
          <a:p>
            <a:r>
              <a:rPr lang="ko-KR" altLang="en-US" dirty="0" smtClean="0"/>
              <a:t>운동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문학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캠패인을</a:t>
            </a:r>
            <a:r>
              <a:rPr lang="ko-KR" altLang="en-US" dirty="0" smtClean="0"/>
              <a:t> 넘어 대학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연구로 </a:t>
            </a:r>
            <a:endParaRPr lang="en-US" altLang="ko-KR" dirty="0" smtClean="0"/>
          </a:p>
          <a:p>
            <a:r>
              <a:rPr lang="ko-KR" altLang="en-US" dirty="0" smtClean="0"/>
              <a:t>전쟁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분쟁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갈등의 원인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확산에 대한 분석</a:t>
            </a:r>
            <a:r>
              <a:rPr lang="en-US" altLang="ko-KR" dirty="0" smtClean="0"/>
              <a:t>,</a:t>
            </a:r>
            <a:r>
              <a:rPr lang="ko-KR" altLang="en-US" dirty="0" smtClean="0"/>
              <a:t>대응</a:t>
            </a:r>
            <a:endParaRPr lang="en-US" altLang="ko-KR" dirty="0" smtClean="0"/>
          </a:p>
          <a:p>
            <a:r>
              <a:rPr lang="en-US" altLang="ko-KR" dirty="0" smtClean="0"/>
              <a:t>1</a:t>
            </a:r>
            <a:r>
              <a:rPr lang="ko-KR" altLang="en-US" dirty="0" err="1" smtClean="0"/>
              <a:t>차세계대전</a:t>
            </a:r>
            <a:r>
              <a:rPr lang="ko-KR" altLang="en-US" dirty="0" smtClean="0"/>
              <a:t> 이후 본격화 </a:t>
            </a:r>
            <a:r>
              <a:rPr lang="en-US" altLang="ko-KR" dirty="0" smtClean="0"/>
              <a:t>– “</a:t>
            </a:r>
            <a:r>
              <a:rPr lang="ko-KR" altLang="en-US" dirty="0" smtClean="0"/>
              <a:t>모든 평화를 사랑하는 국가들이 이기적인 침략에 맞서 자기결정을 하는 새로운 종류의 세계</a:t>
            </a:r>
            <a:r>
              <a:rPr lang="en-US" altLang="ko-KR" dirty="0" smtClean="0"/>
              <a:t>“ </a:t>
            </a:r>
            <a:r>
              <a:rPr lang="ko-KR" altLang="en-US" dirty="0" smtClean="0"/>
              <a:t>표방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윌슨</a:t>
            </a:r>
            <a:r>
              <a:rPr lang="ko-KR" altLang="en-US" dirty="0" smtClean="0"/>
              <a:t> </a:t>
            </a:r>
            <a:r>
              <a:rPr lang="en-US" altLang="ko-KR" dirty="0" smtClean="0"/>
              <a:t>14</a:t>
            </a:r>
            <a:r>
              <a:rPr lang="ko-KR" altLang="en-US" dirty="0" smtClean="0"/>
              <a:t>개조</a:t>
            </a:r>
            <a:r>
              <a:rPr lang="en-US" altLang="ko-KR" dirty="0" smtClean="0"/>
              <a:t>) 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10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 </a:t>
            </a:r>
            <a:r>
              <a:rPr lang="ko-KR" altLang="en-US" dirty="0" smtClean="0"/>
              <a:t>평화연구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1344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전쟁억지 </a:t>
            </a:r>
            <a:r>
              <a:rPr lang="en-US" altLang="ko-KR" dirty="0" smtClean="0"/>
              <a:t>= </a:t>
            </a:r>
            <a:r>
              <a:rPr lang="ko-KR" altLang="en-US" dirty="0" smtClean="0"/>
              <a:t>평화유지 </a:t>
            </a:r>
            <a:endParaRPr lang="en-US" altLang="ko-KR" dirty="0"/>
          </a:p>
          <a:p>
            <a:r>
              <a:rPr lang="ko-KR" altLang="en-US" dirty="0" smtClean="0"/>
              <a:t>국가간 분쟁해결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국제질서의 관리 및 유지 </a:t>
            </a:r>
            <a:endParaRPr lang="en-US" altLang="ko-KR" dirty="0" smtClean="0"/>
          </a:p>
          <a:p>
            <a:r>
              <a:rPr lang="en-US" altLang="ko-KR" dirty="0" smtClean="0"/>
              <a:t>IR = “</a:t>
            </a:r>
            <a:r>
              <a:rPr lang="ko-KR" altLang="en-US" dirty="0" smtClean="0"/>
              <a:t>평화의 학문이자 전쟁의 학문</a:t>
            </a:r>
            <a:r>
              <a:rPr lang="en-US" altLang="ko-KR" dirty="0" smtClean="0"/>
              <a:t>“ (</a:t>
            </a:r>
            <a:r>
              <a:rPr lang="ko-KR" altLang="en-US" dirty="0" err="1" smtClean="0"/>
              <a:t>레이몽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아롱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국가의 안보책임과 역할을 강조 </a:t>
            </a:r>
            <a:endParaRPr lang="en-US" altLang="ko-KR" dirty="0"/>
          </a:p>
          <a:p>
            <a:r>
              <a:rPr lang="ko-KR" altLang="en-US" dirty="0"/>
              <a:t>자력안보</a:t>
            </a:r>
            <a:r>
              <a:rPr lang="en-US" altLang="ko-KR" dirty="0"/>
              <a:t>, </a:t>
            </a:r>
            <a:r>
              <a:rPr lang="ko-KR" altLang="en-US" dirty="0"/>
              <a:t>다자안보</a:t>
            </a:r>
            <a:r>
              <a:rPr lang="en-US" altLang="ko-KR" dirty="0"/>
              <a:t>, </a:t>
            </a:r>
            <a:r>
              <a:rPr lang="ko-KR" altLang="en-US" dirty="0"/>
              <a:t>동맹안보</a:t>
            </a:r>
            <a:r>
              <a:rPr lang="en-US" altLang="ko-KR" dirty="0"/>
              <a:t>, </a:t>
            </a:r>
            <a:r>
              <a:rPr lang="ko-KR" altLang="en-US" dirty="0"/>
              <a:t>지역안보</a:t>
            </a:r>
            <a:r>
              <a:rPr lang="en-US" altLang="ko-KR" dirty="0"/>
              <a:t>…  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11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1) IR </a:t>
            </a:r>
            <a:r>
              <a:rPr lang="ko-KR" altLang="en-US" dirty="0" smtClean="0"/>
              <a:t>중심의 전쟁</a:t>
            </a:r>
            <a:r>
              <a:rPr lang="en-US" altLang="ko-KR" dirty="0" smtClean="0"/>
              <a:t>/</a:t>
            </a:r>
            <a:r>
              <a:rPr lang="ko-KR" altLang="en-US" dirty="0" smtClean="0"/>
              <a:t>평화연구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487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1960</a:t>
            </a:r>
            <a:r>
              <a:rPr lang="ko-KR" altLang="en-US" dirty="0"/>
              <a:t>년대 </a:t>
            </a:r>
            <a:r>
              <a:rPr lang="ko-KR" altLang="en-US" dirty="0" smtClean="0"/>
              <a:t>국가중심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전쟁억지 </a:t>
            </a:r>
            <a:r>
              <a:rPr lang="ko-KR" altLang="en-US" dirty="0" err="1" smtClean="0"/>
              <a:t>중심론</a:t>
            </a:r>
            <a:r>
              <a:rPr lang="ko-KR" altLang="en-US" dirty="0" smtClean="0"/>
              <a:t> 비판</a:t>
            </a:r>
            <a:endParaRPr lang="en-US" altLang="ko-KR" dirty="0" smtClean="0"/>
          </a:p>
          <a:p>
            <a:r>
              <a:rPr lang="ko-KR" altLang="en-US" dirty="0" smtClean="0"/>
              <a:t>내전</a:t>
            </a:r>
            <a:r>
              <a:rPr lang="en-US" altLang="ko-KR" dirty="0"/>
              <a:t>, </a:t>
            </a:r>
            <a:r>
              <a:rPr lang="ko-KR" altLang="en-US" dirty="0"/>
              <a:t>억압</a:t>
            </a:r>
            <a:r>
              <a:rPr lang="en-US" altLang="ko-KR" dirty="0"/>
              <a:t>, </a:t>
            </a:r>
            <a:r>
              <a:rPr lang="ko-KR" altLang="en-US" dirty="0" smtClean="0"/>
              <a:t>차별 등 구조적 폭력에 </a:t>
            </a:r>
            <a:r>
              <a:rPr lang="ko-KR" altLang="en-US" dirty="0"/>
              <a:t>주목 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r>
              <a:rPr lang="ko-KR" altLang="en-US" dirty="0" smtClean="0"/>
              <a:t>소극적 평화에서 적극적 평화로 </a:t>
            </a:r>
            <a:endParaRPr lang="en-US" altLang="ko-KR" dirty="0" smtClean="0"/>
          </a:p>
          <a:p>
            <a:r>
              <a:rPr lang="ko-KR" altLang="en-US" dirty="0" smtClean="0"/>
              <a:t>국가 이외의 여러 주체와 공간 주목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인종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종교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문화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젠더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소수자 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2) “</a:t>
            </a:r>
            <a:r>
              <a:rPr lang="ko-KR" altLang="en-US" dirty="0" smtClean="0"/>
              <a:t>비판적 </a:t>
            </a:r>
            <a:r>
              <a:rPr lang="ko-KR" altLang="en-US" dirty="0" err="1" smtClean="0"/>
              <a:t>평화학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의 출현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14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전쟁방지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갈등해소 </a:t>
            </a:r>
            <a:r>
              <a:rPr lang="en-US" altLang="ko-KR" dirty="0" smtClean="0"/>
              <a:t>(Conflict Resolution)</a:t>
            </a:r>
          </a:p>
          <a:p>
            <a:r>
              <a:rPr lang="ko-KR" altLang="en-US" dirty="0" smtClean="0"/>
              <a:t>평화기획의 </a:t>
            </a:r>
            <a:r>
              <a:rPr lang="en-US" altLang="ko-KR" dirty="0" smtClean="0"/>
              <a:t>3 </a:t>
            </a:r>
            <a:r>
              <a:rPr lang="ko-KR" altLang="en-US" dirty="0" smtClean="0"/>
              <a:t>단계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J.Galtung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Peace keeping/ </a:t>
            </a:r>
            <a:r>
              <a:rPr lang="ko-KR" altLang="en-US" dirty="0" smtClean="0"/>
              <a:t>분쟁중단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정전</a:t>
            </a:r>
            <a:endParaRPr lang="en-US" altLang="ko-KR" dirty="0" smtClean="0"/>
          </a:p>
          <a:p>
            <a:r>
              <a:rPr lang="en-US" altLang="ko-KR" dirty="0" smtClean="0"/>
              <a:t>Peace-making/ </a:t>
            </a:r>
            <a:r>
              <a:rPr lang="ko-KR" altLang="en-US" dirty="0" smtClean="0"/>
              <a:t>화해와 소통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교류</a:t>
            </a:r>
            <a:endParaRPr lang="en-US" altLang="ko-KR" dirty="0" smtClean="0"/>
          </a:p>
          <a:p>
            <a:r>
              <a:rPr lang="en-US" altLang="ko-KR" dirty="0" smtClean="0"/>
              <a:t>peace-building/ </a:t>
            </a:r>
            <a:r>
              <a:rPr lang="ko-KR" altLang="en-US" dirty="0" smtClean="0"/>
              <a:t>평화의 제도화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일상화</a:t>
            </a:r>
            <a:r>
              <a:rPr lang="en-US" altLang="ko-KR" dirty="0" smtClean="0"/>
              <a:t>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평화와 갈등해소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992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1986, </a:t>
            </a:r>
            <a:r>
              <a:rPr lang="ko-KR" altLang="en-US" dirty="0" smtClean="0"/>
              <a:t>체르노빌 원전사고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반핵평화운동</a:t>
            </a:r>
            <a:endParaRPr lang="en-US" altLang="ko-KR" dirty="0" smtClean="0"/>
          </a:p>
          <a:p>
            <a:r>
              <a:rPr lang="ko-KR" altLang="en-US" dirty="0" smtClean="0"/>
              <a:t>환경오염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기후위기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생태평화운동 </a:t>
            </a:r>
            <a:endParaRPr lang="en-US" altLang="ko-KR" dirty="0" smtClean="0"/>
          </a:p>
          <a:p>
            <a:r>
              <a:rPr lang="ko-KR" altLang="en-US" dirty="0" smtClean="0"/>
              <a:t>자원파괴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남북문제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지구공동체의 위기</a:t>
            </a:r>
            <a:endParaRPr lang="en-US" altLang="ko-KR" dirty="0" smtClean="0"/>
          </a:p>
          <a:p>
            <a:r>
              <a:rPr lang="en-US" altLang="ko-KR" dirty="0" smtClean="0"/>
              <a:t>1992, </a:t>
            </a:r>
            <a:r>
              <a:rPr lang="ko-KR" altLang="en-US" dirty="0" smtClean="0"/>
              <a:t>유엔</a:t>
            </a:r>
            <a:r>
              <a:rPr lang="en-US" altLang="ko-KR" dirty="0" smtClean="0"/>
              <a:t>, ‘</a:t>
            </a:r>
            <a:r>
              <a:rPr lang="ko-KR" altLang="en-US" dirty="0" smtClean="0"/>
              <a:t>평화를 위한 의제</a:t>
            </a:r>
            <a:r>
              <a:rPr lang="en-US" altLang="ko-KR" dirty="0" smtClean="0"/>
              <a:t>‘ </a:t>
            </a:r>
            <a:r>
              <a:rPr lang="ko-KR" altLang="en-US" dirty="0" smtClean="0"/>
              <a:t>발표 </a:t>
            </a:r>
            <a:endParaRPr lang="en-US" altLang="ko-KR" dirty="0" smtClean="0"/>
          </a:p>
          <a:p>
            <a:r>
              <a:rPr lang="en-US" altLang="ko-KR" dirty="0"/>
              <a:t>Philip </a:t>
            </a:r>
            <a:r>
              <a:rPr lang="en-US" altLang="ko-KR" dirty="0" err="1"/>
              <a:t>Shabecoff</a:t>
            </a:r>
            <a:r>
              <a:rPr lang="en-US" altLang="ko-KR" dirty="0"/>
              <a:t>, </a:t>
            </a:r>
            <a:r>
              <a:rPr lang="en-US" altLang="ko-KR" dirty="0" smtClean="0"/>
              <a:t>(1996) </a:t>
            </a:r>
            <a:r>
              <a:rPr lang="en-US" altLang="ko-KR" i="1" dirty="0" smtClean="0"/>
              <a:t>New </a:t>
            </a:r>
            <a:r>
              <a:rPr lang="en-US" altLang="ko-KR" i="1" dirty="0"/>
              <a:t>Name for Peace</a:t>
            </a:r>
            <a:r>
              <a:rPr lang="en-US" altLang="ko-KR" dirty="0"/>
              <a:t> = International Environmentalism, Sustainable Development and </a:t>
            </a:r>
            <a:r>
              <a:rPr lang="en-US" altLang="ko-KR" dirty="0" smtClean="0"/>
              <a:t>Democracy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14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위험사회의 평화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181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평화 </a:t>
            </a:r>
            <a:r>
              <a:rPr lang="en-US" altLang="ko-KR" dirty="0" smtClean="0"/>
              <a:t>= </a:t>
            </a:r>
            <a:r>
              <a:rPr lang="ko-KR" altLang="en-US" dirty="0" smtClean="0"/>
              <a:t>인류적 차원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지구공동체 차원의 문제</a:t>
            </a:r>
            <a:endParaRPr lang="en-US" altLang="ko-KR" dirty="0" smtClean="0"/>
          </a:p>
          <a:p>
            <a:r>
              <a:rPr lang="ko-KR" altLang="en-US" dirty="0" smtClean="0"/>
              <a:t>과학기술과 밀접한 관련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전문적 지식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분석을 요하는 위험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엄청난 파괴력에도 불구 무책임 가능성  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 </a:t>
            </a:r>
            <a:r>
              <a:rPr lang="ko-KR" altLang="en-US" dirty="0" smtClean="0"/>
              <a:t>국가별</a:t>
            </a:r>
            <a:r>
              <a:rPr lang="en-US" altLang="ko-KR" dirty="0"/>
              <a:t>, </a:t>
            </a:r>
            <a:r>
              <a:rPr lang="ko-KR" altLang="en-US" dirty="0"/>
              <a:t>지역별 관심 정도에 큰 </a:t>
            </a:r>
            <a:r>
              <a:rPr lang="ko-KR" altLang="en-US" dirty="0" smtClean="0"/>
              <a:t>차이 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거버넌스</a:t>
            </a:r>
            <a:r>
              <a:rPr lang="ko-KR" altLang="en-US" dirty="0" smtClean="0"/>
              <a:t> </a:t>
            </a:r>
            <a:r>
              <a:rPr lang="ko-KR" altLang="en-US" dirty="0"/>
              <a:t>취약</a:t>
            </a:r>
            <a:r>
              <a:rPr lang="en-US" altLang="ko-KR" dirty="0"/>
              <a:t>, </a:t>
            </a:r>
            <a:r>
              <a:rPr lang="ko-KR" altLang="en-US" dirty="0" smtClean="0"/>
              <a:t>국가주의의 힘</a:t>
            </a:r>
            <a:endParaRPr lang="en-US" altLang="ko-KR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15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609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세계화</a:t>
            </a:r>
            <a:r>
              <a:rPr lang="en-US" altLang="ko-KR" dirty="0" smtClean="0"/>
              <a:t>,</a:t>
            </a:r>
            <a:r>
              <a:rPr lang="ko-KR" altLang="en-US" dirty="0" smtClean="0"/>
              <a:t>정보화의 진전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새로운 위험 증가 </a:t>
            </a:r>
            <a:endParaRPr lang="en-US" altLang="ko-KR" dirty="0" smtClean="0"/>
          </a:p>
          <a:p>
            <a:r>
              <a:rPr lang="ko-KR" altLang="en-US" dirty="0" smtClean="0"/>
              <a:t>테러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문명충돌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정체성 갈등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반이민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민족주의</a:t>
            </a:r>
            <a:r>
              <a:rPr lang="en-US" altLang="ko-KR" dirty="0" smtClean="0"/>
              <a:t> </a:t>
            </a:r>
          </a:p>
          <a:p>
            <a:r>
              <a:rPr lang="ko-KR" altLang="en-US" dirty="0" err="1" smtClean="0"/>
              <a:t>지그문트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바우만</a:t>
            </a:r>
            <a:r>
              <a:rPr lang="en-US" altLang="ko-KR" dirty="0" smtClean="0"/>
              <a:t>, - [</a:t>
            </a:r>
            <a:r>
              <a:rPr lang="ko-KR" altLang="en-US" dirty="0" err="1" smtClean="0"/>
              <a:t>레트로토피아</a:t>
            </a:r>
            <a:r>
              <a:rPr lang="en-US" altLang="ko-KR" dirty="0" smtClean="0"/>
              <a:t>] ‘</a:t>
            </a:r>
            <a:r>
              <a:rPr lang="ko-KR" altLang="en-US" dirty="0" smtClean="0"/>
              <a:t>실패한 낙원의 귀환</a:t>
            </a:r>
            <a:r>
              <a:rPr lang="en-US" altLang="ko-KR" dirty="0" smtClean="0"/>
              <a:t>‘ (</a:t>
            </a:r>
            <a:r>
              <a:rPr lang="ko-KR" altLang="en-US" dirty="0" err="1" smtClean="0"/>
              <a:t>홉스로의</a:t>
            </a:r>
            <a:r>
              <a:rPr lang="ko-KR" altLang="en-US" dirty="0" smtClean="0"/>
              <a:t> 회귀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부족으로의 회귀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불평등으로의 회귀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자궁으로의 회귀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유발 </a:t>
            </a:r>
            <a:r>
              <a:rPr lang="ko-KR" altLang="en-US" dirty="0" err="1"/>
              <a:t>하라리</a:t>
            </a:r>
            <a:r>
              <a:rPr lang="ko-KR" altLang="en-US" dirty="0"/>
              <a:t> </a:t>
            </a:r>
            <a:r>
              <a:rPr lang="en-US" altLang="ko-KR" dirty="0"/>
              <a:t>– </a:t>
            </a:r>
            <a:r>
              <a:rPr lang="en-US" altLang="ko-KR" dirty="0" smtClean="0"/>
              <a:t>3</a:t>
            </a:r>
            <a:r>
              <a:rPr lang="ko-KR" altLang="en-US" dirty="0" smtClean="0"/>
              <a:t>대 위험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핵위험</a:t>
            </a:r>
            <a:r>
              <a:rPr lang="en-US" altLang="ko-KR" dirty="0"/>
              <a:t>, </a:t>
            </a:r>
            <a:r>
              <a:rPr lang="ko-KR" altLang="en-US" dirty="0"/>
              <a:t>기후환경위기</a:t>
            </a:r>
            <a:r>
              <a:rPr lang="en-US" altLang="ko-KR" dirty="0"/>
              <a:t>, AI </a:t>
            </a:r>
            <a:r>
              <a:rPr lang="ko-KR" altLang="en-US" dirty="0" smtClean="0"/>
              <a:t>첨단기술위험</a:t>
            </a:r>
            <a:r>
              <a:rPr lang="en-US" altLang="ko-KR" dirty="0" smtClean="0"/>
              <a:t>) </a:t>
            </a:r>
            <a:r>
              <a:rPr lang="ko-KR" altLang="en-US" dirty="0" smtClean="0"/>
              <a:t>에의 대응역량이 미래를 좌우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16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err="1" smtClean="0"/>
              <a:t>네번째</a:t>
            </a:r>
            <a:r>
              <a:rPr lang="ko-KR" altLang="en-US" dirty="0" smtClean="0"/>
              <a:t> 흐름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53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고전적 의제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새로운 의제들의 포괄적 접근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반핵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군축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신뢰구축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분쟁해결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인종주의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민족주의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종교분쟁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테러리즘 </a:t>
            </a:r>
            <a:endParaRPr lang="en-US" altLang="ko-KR" dirty="0" smtClean="0"/>
          </a:p>
          <a:p>
            <a:r>
              <a:rPr lang="ko-KR" altLang="en-US" dirty="0" smtClean="0"/>
              <a:t>페미니즘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부채와 </a:t>
            </a:r>
            <a:r>
              <a:rPr lang="ko-KR" altLang="en-US" dirty="0" err="1" smtClean="0"/>
              <a:t>저발전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환경위기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기후변화</a:t>
            </a:r>
            <a:endParaRPr lang="en-US" altLang="ko-KR" dirty="0" smtClean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17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‘</a:t>
            </a:r>
            <a:r>
              <a:rPr lang="ko-KR" altLang="en-US" dirty="0" smtClean="0"/>
              <a:t>평화</a:t>
            </a:r>
            <a:r>
              <a:rPr lang="en-US" altLang="ko-KR" dirty="0" smtClean="0"/>
              <a:t>＇</a:t>
            </a:r>
            <a:r>
              <a:rPr lang="ko-KR" altLang="en-US" dirty="0" smtClean="0"/>
              <a:t>의 포괄성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지구성</a:t>
            </a:r>
            <a:r>
              <a:rPr lang="ko-KR" altLang="en-US" dirty="0" smtClean="0"/>
              <a:t> 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602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위험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갈등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전쟁의 다양한 요인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주체에 대한 전문적 이해</a:t>
            </a:r>
            <a:endParaRPr lang="en-US" altLang="ko-KR" dirty="0" smtClean="0"/>
          </a:p>
          <a:p>
            <a:r>
              <a:rPr lang="ko-KR" altLang="en-US" dirty="0" smtClean="0"/>
              <a:t>개별국가주의를 넘어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양자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지역주의 접근</a:t>
            </a:r>
            <a:endParaRPr lang="en-US" altLang="ko-KR" dirty="0" smtClean="0"/>
          </a:p>
          <a:p>
            <a:r>
              <a:rPr lang="en-US" altLang="ko-KR" dirty="0"/>
              <a:t>NPT (</a:t>
            </a:r>
            <a:r>
              <a:rPr lang="ko-KR" altLang="en-US" dirty="0" err="1"/>
              <a:t>핵비확산조약</a:t>
            </a:r>
            <a:r>
              <a:rPr lang="en-US" altLang="ko-KR" dirty="0" smtClean="0"/>
              <a:t>) / </a:t>
            </a:r>
            <a:r>
              <a:rPr lang="en-US" altLang="ko-KR" dirty="0"/>
              <a:t>CWC (</a:t>
            </a:r>
            <a:r>
              <a:rPr lang="ko-KR" altLang="en-US" dirty="0"/>
              <a:t>화학무기금지조약</a:t>
            </a:r>
            <a:r>
              <a:rPr lang="en-US" altLang="ko-KR" dirty="0" smtClean="0"/>
              <a:t>)/ CTBT </a:t>
            </a:r>
            <a:r>
              <a:rPr lang="en-US" altLang="ko-KR" dirty="0"/>
              <a:t>(</a:t>
            </a:r>
            <a:r>
              <a:rPr lang="ko-KR" altLang="en-US" dirty="0" err="1"/>
              <a:t>포괄적핵실험금지조약</a:t>
            </a:r>
            <a:r>
              <a:rPr lang="en-US" altLang="ko-KR" dirty="0" smtClean="0"/>
              <a:t>)/</a:t>
            </a:r>
            <a:r>
              <a:rPr lang="ko-KR" altLang="en-US" dirty="0" smtClean="0"/>
              <a:t>대인지뢰금지조약</a:t>
            </a:r>
            <a:r>
              <a:rPr lang="en-US" altLang="ko-KR" dirty="0" smtClean="0"/>
              <a:t>BWC </a:t>
            </a:r>
            <a:r>
              <a:rPr lang="en-US" altLang="ko-KR" dirty="0"/>
              <a:t>(</a:t>
            </a:r>
            <a:r>
              <a:rPr lang="ko-KR" altLang="en-US" dirty="0"/>
              <a:t>생물무기금지조약</a:t>
            </a:r>
            <a:r>
              <a:rPr lang="en-US" altLang="ko-KR" dirty="0" smtClean="0"/>
              <a:t>)/IAEA </a:t>
            </a:r>
            <a:r>
              <a:rPr lang="en-US" altLang="ko-KR" dirty="0"/>
              <a:t>(</a:t>
            </a:r>
            <a:r>
              <a:rPr lang="ko-KR" altLang="en-US" dirty="0"/>
              <a:t>국제원자력기구</a:t>
            </a:r>
            <a:r>
              <a:rPr lang="en-US" altLang="ko-KR" dirty="0"/>
              <a:t>) 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r>
              <a:rPr lang="en-US" altLang="ko-KR" dirty="0" smtClean="0"/>
              <a:t>UN</a:t>
            </a:r>
            <a:r>
              <a:rPr lang="ko-KR" altLang="en-US" dirty="0"/>
              <a:t>의</a:t>
            </a:r>
            <a:r>
              <a:rPr lang="en-US" altLang="ko-KR" dirty="0" smtClean="0"/>
              <a:t> SDGs 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18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전문성</a:t>
            </a:r>
            <a:r>
              <a:rPr lang="en-US" altLang="ko-KR" dirty="0" smtClean="0"/>
              <a:t>,</a:t>
            </a:r>
            <a:r>
              <a:rPr lang="ko-KR" altLang="en-US" dirty="0" smtClean="0"/>
              <a:t> 다자주의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책임성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074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다학제</a:t>
            </a:r>
            <a:r>
              <a:rPr lang="ko-KR" altLang="en-US" dirty="0" smtClean="0"/>
              <a:t>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다문화 </a:t>
            </a:r>
            <a:r>
              <a:rPr lang="en-US" altLang="ko-KR" dirty="0" smtClean="0"/>
              <a:t>/ </a:t>
            </a:r>
            <a:r>
              <a:rPr lang="ko-KR" altLang="en-US" dirty="0" err="1" smtClean="0"/>
              <a:t>다영역</a:t>
            </a:r>
            <a:r>
              <a:rPr lang="ko-KR" altLang="en-US" dirty="0" smtClean="0"/>
              <a:t> </a:t>
            </a:r>
            <a:r>
              <a:rPr lang="en-US" altLang="ko-KR" dirty="0" smtClean="0"/>
              <a:t>/ </a:t>
            </a:r>
            <a:r>
              <a:rPr lang="ko-KR" altLang="en-US" dirty="0" err="1" smtClean="0"/>
              <a:t>다주체</a:t>
            </a:r>
            <a:endParaRPr lang="en-US" altLang="ko-KR" dirty="0" smtClean="0"/>
          </a:p>
          <a:p>
            <a:r>
              <a:rPr lang="ko-KR" altLang="en-US" dirty="0" smtClean="0"/>
              <a:t>분석적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규범적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국제적</a:t>
            </a:r>
            <a:endParaRPr lang="en-US" altLang="ko-KR" dirty="0" smtClean="0"/>
          </a:p>
          <a:p>
            <a:r>
              <a:rPr lang="ko-KR" altLang="en-US" dirty="0" smtClean="0"/>
              <a:t>교육과 연구</a:t>
            </a:r>
            <a:endParaRPr lang="en-US" altLang="ko-KR" dirty="0" smtClean="0"/>
          </a:p>
          <a:p>
            <a:r>
              <a:rPr lang="ko-KR" altLang="en-US" dirty="0" err="1" smtClean="0"/>
              <a:t>평화학</a:t>
            </a:r>
            <a:r>
              <a:rPr lang="ko-KR" altLang="en-US" dirty="0" smtClean="0"/>
              <a:t> 프로그램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유엔 평화대학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각종 평화학회</a:t>
            </a:r>
            <a:r>
              <a:rPr lang="en-US" altLang="ko-KR" dirty="0" smtClean="0"/>
              <a:t>, (IPRA, PJSA, PSS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), </a:t>
            </a:r>
            <a:r>
              <a:rPr lang="ko-KR" altLang="en-US" dirty="0"/>
              <a:t>평화연구소 </a:t>
            </a:r>
            <a:r>
              <a:rPr lang="en-US" altLang="ko-KR" dirty="0" smtClean="0"/>
              <a:t>(PRIO, </a:t>
            </a:r>
            <a:r>
              <a:rPr lang="ko-KR" altLang="en-US" dirty="0" err="1" smtClean="0"/>
              <a:t>헤센</a:t>
            </a:r>
            <a:r>
              <a:rPr lang="ko-KR" altLang="en-US" dirty="0" smtClean="0"/>
              <a:t> 연구소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히로시마 평화연구소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    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19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평화학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35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평화의 양면성</a:t>
            </a:r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국제 평화연구의 흐름들 </a:t>
            </a:r>
            <a:endParaRPr lang="en-US" altLang="ko-KR" dirty="0" smtClean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한반도 평화쟁점과 평화논의 </a:t>
            </a:r>
            <a:endParaRPr lang="en-US" altLang="ko-KR" dirty="0" smtClean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비판적 검토와 과제</a:t>
            </a:r>
            <a:endParaRPr lang="en-US" altLang="ko-KR" dirty="0" smtClean="0"/>
          </a:p>
          <a:p>
            <a:r>
              <a:rPr lang="en-US" altLang="ko-KR" dirty="0" smtClean="0"/>
              <a:t>5. </a:t>
            </a:r>
            <a:r>
              <a:rPr lang="ko-KR" altLang="en-US" dirty="0" smtClean="0"/>
              <a:t>서울대 평화포럼에의 기대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2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순서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791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가장 평화가 많이 언급되는 곳의 하나</a:t>
            </a:r>
            <a:endParaRPr lang="en-US" altLang="ko-KR" dirty="0" smtClean="0"/>
          </a:p>
          <a:p>
            <a:r>
              <a:rPr lang="ko-KR" altLang="en-US" dirty="0" smtClean="0"/>
              <a:t>역대정부의 국정지표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정부부처 조직 </a:t>
            </a:r>
            <a:endParaRPr lang="en-US" altLang="ko-KR" dirty="0" smtClean="0"/>
          </a:p>
          <a:p>
            <a:r>
              <a:rPr lang="ko-KR" altLang="en-US" dirty="0" smtClean="0"/>
              <a:t>북한도 오랫동안 평화를 강조 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 </a:t>
            </a:r>
            <a:r>
              <a:rPr lang="ko-KR" altLang="en-US" dirty="0" smtClean="0">
                <a:sym typeface="Wingdings" panose="05000000000000000000" pitchFamily="2" charset="2"/>
              </a:rPr>
              <a:t>평화의 개념</a:t>
            </a:r>
            <a:r>
              <a:rPr lang="en-US" altLang="ko-KR" dirty="0" smtClean="0">
                <a:sym typeface="Wingdings" panose="05000000000000000000" pitchFamily="2" charset="2"/>
              </a:rPr>
              <a:t>, </a:t>
            </a:r>
            <a:r>
              <a:rPr lang="ko-KR" altLang="en-US" dirty="0" smtClean="0">
                <a:sym typeface="Wingdings" panose="05000000000000000000" pitchFamily="2" charset="2"/>
              </a:rPr>
              <a:t>함의</a:t>
            </a:r>
            <a:r>
              <a:rPr lang="en-US" altLang="ko-KR" dirty="0" smtClean="0">
                <a:sym typeface="Wingdings" panose="05000000000000000000" pitchFamily="2" charset="2"/>
              </a:rPr>
              <a:t>, </a:t>
            </a:r>
            <a:r>
              <a:rPr lang="ko-KR" altLang="en-US" dirty="0" smtClean="0">
                <a:sym typeface="Wingdings" panose="05000000000000000000" pitchFamily="2" charset="2"/>
              </a:rPr>
              <a:t>주체 관련 많은 차이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ko-KR" altLang="en-US" dirty="0" smtClean="0">
                <a:sym typeface="Wingdings" panose="05000000000000000000" pitchFamily="2" charset="2"/>
              </a:rPr>
              <a:t>평화인프라 취약 </a:t>
            </a:r>
            <a:r>
              <a:rPr lang="en-US" altLang="ko-KR" dirty="0" smtClean="0">
                <a:sym typeface="Wingdings" panose="05000000000000000000" pitchFamily="2" charset="2"/>
              </a:rPr>
              <a:t>+ </a:t>
            </a:r>
            <a:r>
              <a:rPr lang="ko-KR" altLang="en-US" dirty="0" smtClean="0">
                <a:sym typeface="Wingdings" panose="05000000000000000000" pitchFamily="2" charset="2"/>
              </a:rPr>
              <a:t>평화 개념 혼선 </a:t>
            </a:r>
            <a:r>
              <a:rPr lang="en-US" altLang="ko-KR" dirty="0" smtClean="0">
                <a:sym typeface="Wingdings" panose="05000000000000000000" pitchFamily="2" charset="2"/>
              </a:rPr>
              <a:t>+ </a:t>
            </a:r>
            <a:r>
              <a:rPr lang="ko-KR" altLang="en-US" dirty="0" smtClean="0">
                <a:sym typeface="Wingdings" panose="05000000000000000000" pitchFamily="2" charset="2"/>
              </a:rPr>
              <a:t>정책역량의 한계 </a:t>
            </a:r>
            <a:r>
              <a:rPr lang="en-US" altLang="ko-KR" dirty="0" smtClean="0">
                <a:sym typeface="Wingdings" panose="05000000000000000000" pitchFamily="2" charset="2"/>
              </a:rPr>
              <a:t>+ </a:t>
            </a:r>
            <a:r>
              <a:rPr lang="ko-KR" altLang="en-US" dirty="0" smtClean="0">
                <a:sym typeface="Wingdings" panose="05000000000000000000" pitchFamily="2" charset="2"/>
              </a:rPr>
              <a:t>지정학적 변수</a:t>
            </a:r>
            <a:endParaRPr lang="en-US" altLang="ko-KR" dirty="0" smtClean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20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III. </a:t>
            </a:r>
            <a:r>
              <a:rPr lang="ko-KR" altLang="en-US" dirty="0" smtClean="0"/>
              <a:t>한국의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평화</a:t>
            </a:r>
            <a:r>
              <a:rPr lang="en-US" altLang="ko-KR" dirty="0" smtClean="0"/>
              <a:t>/</a:t>
            </a:r>
            <a:r>
              <a:rPr lang="ko-KR" altLang="en-US" dirty="0" smtClean="0"/>
              <a:t>평화의제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21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분단과 이질적 체제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남북간 신뢰부재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군사 대치 </a:t>
            </a:r>
            <a:r>
              <a:rPr lang="en-US" altLang="ko-KR" dirty="0" smtClean="0"/>
              <a:t>= </a:t>
            </a:r>
            <a:r>
              <a:rPr lang="ko-KR" altLang="en-US" dirty="0" smtClean="0"/>
              <a:t>잠정적 평화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지속불가능성  </a:t>
            </a:r>
            <a:endParaRPr lang="en-US" altLang="ko-KR" dirty="0" smtClean="0"/>
          </a:p>
          <a:p>
            <a:r>
              <a:rPr lang="ko-KR" altLang="en-US" dirty="0" smtClean="0"/>
              <a:t>소극적 평화 지속 </a:t>
            </a:r>
            <a:r>
              <a:rPr lang="en-US" altLang="ko-KR" dirty="0" smtClean="0"/>
              <a:t>= </a:t>
            </a:r>
            <a:r>
              <a:rPr lang="ko-KR" altLang="en-US" dirty="0" smtClean="0"/>
              <a:t>정전체제 </a:t>
            </a:r>
            <a:endParaRPr lang="en-US" altLang="ko-KR" dirty="0" smtClean="0"/>
          </a:p>
          <a:p>
            <a:r>
              <a:rPr lang="ko-KR" altLang="en-US" dirty="0" smtClean="0"/>
              <a:t>내부의 구조적 폭력관리는 상대적으로 양호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사회적 안전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민주주의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다원주의</a:t>
            </a:r>
            <a:endParaRPr lang="en-US" altLang="ko-KR" dirty="0" smtClean="0"/>
          </a:p>
          <a:p>
            <a:r>
              <a:rPr lang="ko-KR" altLang="en-US" dirty="0" smtClean="0"/>
              <a:t>지정학적 상황 </a:t>
            </a:r>
            <a:r>
              <a:rPr lang="en-US" altLang="ko-KR" dirty="0" smtClean="0"/>
              <a:t>= </a:t>
            </a:r>
            <a:r>
              <a:rPr lang="ko-KR" altLang="en-US" dirty="0" smtClean="0"/>
              <a:t>한미동맹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한중관계</a:t>
            </a:r>
            <a:r>
              <a:rPr lang="en-US" altLang="ko-KR" dirty="0"/>
              <a:t> </a:t>
            </a:r>
            <a:r>
              <a:rPr lang="ko-KR" altLang="en-US" dirty="0" smtClean="0"/>
              <a:t>등 변수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21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평화인프라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08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‘</a:t>
            </a:r>
            <a:r>
              <a:rPr lang="ko-KR" altLang="en-US" dirty="0" smtClean="0"/>
              <a:t>항구적 평화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를 목표로 하는 동적 기획</a:t>
            </a:r>
            <a:endParaRPr lang="en-US" altLang="ko-KR" dirty="0" smtClean="0"/>
          </a:p>
          <a:p>
            <a:r>
              <a:rPr lang="ko-KR" altLang="en-US" dirty="0" smtClean="0"/>
              <a:t>종전선언 </a:t>
            </a:r>
            <a:r>
              <a:rPr lang="en-US" altLang="ko-KR" dirty="0" smtClean="0"/>
              <a:t>(– </a:t>
            </a:r>
            <a:r>
              <a:rPr lang="ko-KR" altLang="en-US" dirty="0" smtClean="0"/>
              <a:t>효과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시퀀싱</a:t>
            </a:r>
            <a:r>
              <a:rPr lang="en-US" altLang="ko-KR" dirty="0" smtClean="0"/>
              <a:t>…)</a:t>
            </a:r>
          </a:p>
          <a:p>
            <a:r>
              <a:rPr lang="ko-KR" altLang="en-US" dirty="0" smtClean="0"/>
              <a:t>남북관계 및 북미관계 개선  </a:t>
            </a:r>
            <a:r>
              <a:rPr lang="en-US" altLang="ko-KR" dirty="0" smtClean="0"/>
              <a:t>(</a:t>
            </a:r>
            <a:r>
              <a:rPr lang="ko-KR" altLang="en-US" dirty="0" smtClean="0"/>
              <a:t>연계 방안</a:t>
            </a:r>
            <a:r>
              <a:rPr lang="en-US" altLang="ko-KR" dirty="0" smtClean="0"/>
              <a:t>? </a:t>
            </a:r>
            <a:r>
              <a:rPr lang="ko-KR" altLang="en-US" dirty="0" smtClean="0"/>
              <a:t>갈등소지</a:t>
            </a:r>
            <a:r>
              <a:rPr lang="en-US" altLang="ko-KR" dirty="0" smtClean="0"/>
              <a:t> ) </a:t>
            </a:r>
          </a:p>
          <a:p>
            <a:r>
              <a:rPr lang="ko-KR" altLang="en-US" dirty="0" smtClean="0"/>
              <a:t>군사적 신뢰구축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군축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군비통제   </a:t>
            </a:r>
            <a:endParaRPr lang="en-US" altLang="ko-KR" dirty="0" smtClean="0"/>
          </a:p>
          <a:p>
            <a:r>
              <a:rPr lang="ko-KR" altLang="en-US" dirty="0" smtClean="0"/>
              <a:t>북한 비핵화와 평화협정 </a:t>
            </a:r>
            <a:r>
              <a:rPr lang="en-US" altLang="ko-KR" dirty="0" smtClean="0"/>
              <a:t>( </a:t>
            </a:r>
            <a:r>
              <a:rPr lang="ko-KR" altLang="en-US" dirty="0" smtClean="0"/>
              <a:t>불확실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외부변수</a:t>
            </a:r>
            <a:r>
              <a:rPr lang="en-US" altLang="ko-KR" dirty="0" smtClean="0"/>
              <a:t>..)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평화공존의 제도화 </a:t>
            </a:r>
            <a:r>
              <a:rPr lang="en-US" altLang="ko-KR" dirty="0" smtClean="0"/>
              <a:t>(– </a:t>
            </a:r>
            <a:r>
              <a:rPr lang="ko-KR" altLang="en-US" dirty="0" smtClean="0"/>
              <a:t>적대관계 해소를 넘어 경제적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문화적 차원의 평화공존의 틀은</a:t>
            </a:r>
            <a:r>
              <a:rPr lang="en-US" altLang="ko-KR" dirty="0" smtClean="0"/>
              <a:t>? )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22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‘</a:t>
            </a:r>
            <a:r>
              <a:rPr lang="ko-KR" altLang="en-US" dirty="0" smtClean="0"/>
              <a:t>평화 프로세스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509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정치화 </a:t>
            </a:r>
            <a:r>
              <a:rPr lang="en-US" altLang="ko-KR" dirty="0"/>
              <a:t>= </a:t>
            </a:r>
            <a:r>
              <a:rPr lang="ko-KR" altLang="en-US" dirty="0" smtClean="0"/>
              <a:t>단순화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연관요소들의 </a:t>
            </a:r>
            <a:r>
              <a:rPr lang="ko-KR" altLang="en-US" dirty="0"/>
              <a:t>종합적 검토</a:t>
            </a:r>
            <a:r>
              <a:rPr lang="en-US" altLang="ko-KR" dirty="0"/>
              <a:t>?   </a:t>
            </a:r>
          </a:p>
          <a:p>
            <a:r>
              <a:rPr lang="ko-KR" altLang="en-US" dirty="0" smtClean="0"/>
              <a:t>국내화 </a:t>
            </a:r>
            <a:r>
              <a:rPr lang="en-US" altLang="ko-KR" dirty="0" smtClean="0"/>
              <a:t>= </a:t>
            </a:r>
            <a:r>
              <a:rPr lang="ko-KR" altLang="en-US" dirty="0" smtClean="0"/>
              <a:t>평화의 국제성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다양성 </a:t>
            </a:r>
            <a:endParaRPr lang="en-US" altLang="ko-KR" dirty="0" smtClean="0"/>
          </a:p>
          <a:p>
            <a:r>
              <a:rPr lang="ko-KR" altLang="en-US" dirty="0" smtClean="0"/>
              <a:t>전문성 </a:t>
            </a:r>
            <a:r>
              <a:rPr lang="en-US" altLang="ko-KR" dirty="0" smtClean="0"/>
              <a:t>= </a:t>
            </a:r>
            <a:r>
              <a:rPr lang="ko-KR" altLang="en-US" dirty="0" err="1" smtClean="0"/>
              <a:t>거버넌스의</a:t>
            </a:r>
            <a:r>
              <a:rPr lang="ko-KR" altLang="en-US" dirty="0" smtClean="0"/>
              <a:t> 문제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합의기제 취약</a:t>
            </a:r>
            <a:endParaRPr lang="en-US" altLang="ko-KR" dirty="0" smtClean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23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IV. </a:t>
            </a:r>
            <a:r>
              <a:rPr lang="ko-KR" altLang="en-US" dirty="0" smtClean="0"/>
              <a:t>비판적 검토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평화학과 관련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500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정부정책과의 거리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진지한 검토의 역량 부족 </a:t>
            </a:r>
            <a:endParaRPr lang="en-US" altLang="ko-KR" dirty="0" smtClean="0"/>
          </a:p>
          <a:p>
            <a:r>
              <a:rPr lang="ko-KR" altLang="en-US" dirty="0" smtClean="0"/>
              <a:t>많은 경우 정책논의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부분쟁점 중심의 논의 </a:t>
            </a:r>
            <a:endParaRPr lang="en-US" altLang="ko-KR" dirty="0" smtClean="0"/>
          </a:p>
          <a:p>
            <a:r>
              <a:rPr lang="ko-KR" altLang="en-US" dirty="0" smtClean="0"/>
              <a:t>학계의 자율성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방법론과 엄밀성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초당파성</a:t>
            </a:r>
            <a:r>
              <a:rPr lang="ko-KR" altLang="en-US" dirty="0" smtClean="0"/>
              <a:t> 문제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24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연구의 자율성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44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한반도 문제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북한문제로 한정되는 경향</a:t>
            </a:r>
            <a:endParaRPr lang="en-US" altLang="ko-KR" dirty="0" smtClean="0"/>
          </a:p>
          <a:p>
            <a:r>
              <a:rPr lang="ko-KR" altLang="en-US" dirty="0" smtClean="0"/>
              <a:t>국제적 평화연구활동에의 참여 저조</a:t>
            </a:r>
            <a:endParaRPr lang="en-US" altLang="ko-KR" dirty="0" smtClean="0"/>
          </a:p>
          <a:p>
            <a:r>
              <a:rPr lang="ko-KR" altLang="en-US" dirty="0" smtClean="0"/>
              <a:t>연구관심의 한계</a:t>
            </a:r>
            <a:endParaRPr lang="en-US" altLang="ko-KR" dirty="0" smtClean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국제적 시야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5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전문가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시민단체 일방의 결정은 문제</a:t>
            </a: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안보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기후</a:t>
            </a:r>
            <a:r>
              <a:rPr lang="en-US" altLang="ko-KR" dirty="0" smtClean="0"/>
              <a:t>, AI </a:t>
            </a:r>
            <a:r>
              <a:rPr lang="ko-KR" altLang="en-US" dirty="0" smtClean="0"/>
              <a:t>등에 대한 대응에서 필수</a:t>
            </a:r>
            <a:endParaRPr lang="en-US" altLang="ko-KR" dirty="0" smtClean="0"/>
          </a:p>
          <a:p>
            <a:r>
              <a:rPr lang="en-US" altLang="ko-KR" dirty="0"/>
              <a:t>‘</a:t>
            </a:r>
            <a:r>
              <a:rPr lang="ko-KR" altLang="en-US" dirty="0"/>
              <a:t>인식공동체</a:t>
            </a:r>
            <a:r>
              <a:rPr lang="en-US" altLang="ko-KR" dirty="0"/>
              <a:t>’ (epistemic community</a:t>
            </a:r>
            <a:r>
              <a:rPr lang="en-US" altLang="ko-KR" dirty="0" smtClean="0"/>
              <a:t>) </a:t>
            </a:r>
            <a:r>
              <a:rPr lang="ko-KR" altLang="en-US" dirty="0" smtClean="0"/>
              <a:t>중심의 </a:t>
            </a:r>
            <a:r>
              <a:rPr lang="ko-KR" altLang="en-US" dirty="0" err="1" smtClean="0"/>
              <a:t>거버넌스</a:t>
            </a:r>
            <a:r>
              <a:rPr lang="ko-KR" altLang="en-US" dirty="0" smtClean="0"/>
              <a:t> 구축 필요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26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전문성과 </a:t>
            </a:r>
            <a:r>
              <a:rPr lang="ko-KR" altLang="en-US" dirty="0" err="1" smtClean="0"/>
              <a:t>거버넌스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030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평화연구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평화학</a:t>
            </a:r>
            <a:r>
              <a:rPr lang="ko-KR" altLang="en-US" dirty="0" smtClean="0"/>
              <a:t> 주도 </a:t>
            </a:r>
            <a:endParaRPr lang="en-US" altLang="ko-KR" dirty="0" smtClean="0"/>
          </a:p>
          <a:p>
            <a:r>
              <a:rPr lang="ko-KR" altLang="en-US" dirty="0" smtClean="0"/>
              <a:t>포괄성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지속성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중립성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전문성을 기반</a:t>
            </a:r>
            <a:endParaRPr lang="en-US" altLang="ko-KR" dirty="0" smtClean="0"/>
          </a:p>
          <a:p>
            <a:r>
              <a:rPr lang="ko-KR" altLang="en-US" dirty="0" smtClean="0"/>
              <a:t>열린 플랫폼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다학제적</a:t>
            </a:r>
            <a:r>
              <a:rPr lang="ko-KR" altLang="en-US" dirty="0" smtClean="0"/>
              <a:t> 공간이어야 </a:t>
            </a:r>
            <a:endParaRPr lang="en-US" altLang="ko-KR" dirty="0" smtClean="0"/>
          </a:p>
          <a:p>
            <a:r>
              <a:rPr lang="ko-KR" altLang="en-US" dirty="0" smtClean="0"/>
              <a:t>한반도의 조건과 환경에 기반하되 평화의 보편성과 다면성을 지향하는 것이 되어야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27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V. </a:t>
            </a:r>
            <a:r>
              <a:rPr lang="ko-KR" altLang="en-US" dirty="0" smtClean="0"/>
              <a:t>서울대 평화포럼에의 기대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110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감사합니다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28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5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https://</a:t>
            </a:r>
            <a:r>
              <a:rPr lang="en-US" altLang="ko-KR" dirty="0">
                <a:hlinkClick r:id="rId2"/>
              </a:rPr>
              <a:t>youtu.be/wX4d1cbWd2E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32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Pax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Romana</a:t>
            </a:r>
            <a:r>
              <a:rPr lang="ko-KR" altLang="en-US" dirty="0" smtClean="0"/>
              <a:t> </a:t>
            </a:r>
            <a:r>
              <a:rPr lang="en-US" altLang="ko-KR" dirty="0" smtClean="0"/>
              <a:t>/ </a:t>
            </a:r>
            <a:r>
              <a:rPr lang="en-US" altLang="ko-KR" dirty="0" err="1" smtClean="0"/>
              <a:t>Zelot</a:t>
            </a: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Pax</a:t>
            </a:r>
            <a:r>
              <a:rPr lang="en-US" altLang="ko-KR" dirty="0" smtClean="0"/>
              <a:t> Christi</a:t>
            </a:r>
          </a:p>
          <a:p>
            <a:r>
              <a:rPr lang="ko-KR" altLang="en-US" dirty="0" smtClean="0"/>
              <a:t>패도와 강권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왕도와 교화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노장의 무위자연  </a:t>
            </a:r>
            <a:endParaRPr lang="en-US" altLang="ko-KR" dirty="0" smtClean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4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I. </a:t>
            </a:r>
            <a:r>
              <a:rPr lang="ko-KR" altLang="en-US" dirty="0" smtClean="0"/>
              <a:t>평화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오래된 화두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그러나</a:t>
            </a:r>
            <a:r>
              <a:rPr lang="en-US" altLang="ko-KR" dirty="0" smtClean="0"/>
              <a:t>… </a:t>
            </a:r>
            <a:endParaRPr lang="ko-KR" altLang="en-US" dirty="0"/>
          </a:p>
        </p:txBody>
      </p:sp>
      <p:pic>
        <p:nvPicPr>
          <p:cNvPr id="2050" name="Picture 2" descr="The Roman Empire - History, Rome - Ancient History, NOOK Books | Barnes &amp;  Noble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20"/>
            <a:ext cx="2232248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‘팍스 크리스티 코리아’ 모레 창립총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935" y="2708920"/>
            <a:ext cx="2381393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대립</a:t>
            </a:r>
            <a:r>
              <a:rPr lang="en-US" altLang="ko-KR" dirty="0" smtClean="0"/>
              <a:t>? </a:t>
            </a:r>
            <a:r>
              <a:rPr lang="ko-KR" altLang="en-US" dirty="0" smtClean="0"/>
              <a:t>동전의 양면</a:t>
            </a:r>
            <a:r>
              <a:rPr lang="en-US" altLang="ko-KR" dirty="0" smtClean="0"/>
              <a:t>? </a:t>
            </a:r>
          </a:p>
          <a:p>
            <a:r>
              <a:rPr lang="en-US" altLang="ko-KR" dirty="0" smtClean="0"/>
              <a:t>“</a:t>
            </a:r>
            <a:r>
              <a:rPr lang="ko-KR" altLang="en-US" dirty="0"/>
              <a:t>전쟁조차도 만약 그것이 질서 있게 그리고 시민의 권리들을 신성시하면서 수행된다면 그 자체로 숭고한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…. </a:t>
            </a:r>
            <a:r>
              <a:rPr lang="ko-KR" altLang="en-US" dirty="0" smtClean="0"/>
              <a:t>오랜 </a:t>
            </a:r>
            <a:r>
              <a:rPr lang="ko-KR" altLang="en-US" dirty="0"/>
              <a:t>평화는 한낱 상인정신을</a:t>
            </a:r>
            <a:r>
              <a:rPr lang="en-US" altLang="ko-KR" dirty="0"/>
              <a:t>, </a:t>
            </a:r>
            <a:r>
              <a:rPr lang="ko-KR" altLang="en-US" dirty="0"/>
              <a:t>천박한 이기심과 비겁함과 유약함을 만연시키고 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/>
              <a:t>칸트</a:t>
            </a:r>
            <a:r>
              <a:rPr lang="en-US" altLang="ko-KR" dirty="0"/>
              <a:t>, </a:t>
            </a:r>
            <a:r>
              <a:rPr lang="ko-KR" altLang="en-US" dirty="0"/>
              <a:t>판단력비판</a:t>
            </a:r>
            <a:r>
              <a:rPr lang="en-US" altLang="ko-KR" dirty="0"/>
              <a:t>, 273)</a:t>
            </a:r>
          </a:p>
          <a:p>
            <a:r>
              <a:rPr lang="en-US" altLang="ko-KR" dirty="0" smtClean="0"/>
              <a:t>‘</a:t>
            </a:r>
            <a:r>
              <a:rPr lang="ko-KR" altLang="en-US" dirty="0" smtClean="0"/>
              <a:t>지속적인 </a:t>
            </a:r>
            <a:r>
              <a:rPr lang="ko-KR" altLang="en-US" dirty="0"/>
              <a:t>평화나 영구적인 평화는 국민을 부패시킨다</a:t>
            </a:r>
            <a:r>
              <a:rPr lang="en-US" altLang="ko-KR" dirty="0"/>
              <a:t>.’ (</a:t>
            </a:r>
            <a:r>
              <a:rPr lang="ko-KR" altLang="en-US" dirty="0"/>
              <a:t>헤겔</a:t>
            </a:r>
            <a:r>
              <a:rPr lang="en-US" altLang="ko-KR" dirty="0"/>
              <a:t>, </a:t>
            </a:r>
            <a:r>
              <a:rPr lang="ko-KR" altLang="en-US" dirty="0"/>
              <a:t>법철학</a:t>
            </a:r>
            <a:r>
              <a:rPr lang="en-US" altLang="ko-KR" dirty="0"/>
              <a:t>..) </a:t>
            </a:r>
            <a:endParaRPr lang="en-US" altLang="ko-KR" dirty="0" smtClean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전쟁과 평화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721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역사 </a:t>
            </a:r>
            <a:r>
              <a:rPr lang="en-US" altLang="ko-KR" dirty="0" smtClean="0"/>
              <a:t>- 19</a:t>
            </a:r>
            <a:r>
              <a:rPr lang="ko-KR" altLang="en-US" dirty="0" smtClean="0"/>
              <a:t>세기 후반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[</a:t>
            </a:r>
            <a:r>
              <a:rPr lang="ko-KR" altLang="en-US" dirty="0" smtClean="0"/>
              <a:t>평화주의</a:t>
            </a:r>
            <a:r>
              <a:rPr lang="en-US" altLang="ko-KR" dirty="0" smtClean="0"/>
              <a:t>,</a:t>
            </a:r>
            <a:r>
              <a:rPr lang="ko-KR" altLang="en-US" dirty="0" smtClean="0"/>
              <a:t>평화운동</a:t>
            </a:r>
            <a:r>
              <a:rPr lang="en-US" altLang="ko-KR" dirty="0" smtClean="0"/>
              <a:t>]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r>
              <a:rPr lang="ko-KR" altLang="en-US" dirty="0" smtClean="0"/>
              <a:t>국제적십자사</a:t>
            </a:r>
            <a:r>
              <a:rPr lang="en-US" altLang="ko-KR" dirty="0"/>
              <a:t>(1863), </a:t>
            </a:r>
            <a:endParaRPr lang="en-US" altLang="ko-KR" dirty="0" smtClean="0"/>
          </a:p>
          <a:p>
            <a:r>
              <a:rPr lang="ko-KR" altLang="en-US" dirty="0" smtClean="0"/>
              <a:t>제네바 </a:t>
            </a:r>
            <a:r>
              <a:rPr lang="ko-KR" altLang="en-US" dirty="0"/>
              <a:t>협약 </a:t>
            </a:r>
            <a:r>
              <a:rPr lang="en-US" altLang="ko-KR" dirty="0"/>
              <a:t>(1864-),      </a:t>
            </a:r>
            <a:r>
              <a:rPr lang="ko-KR" altLang="en-US" dirty="0" err="1"/>
              <a:t>국제평화국</a:t>
            </a:r>
            <a:r>
              <a:rPr lang="ko-KR" altLang="en-US" dirty="0"/>
              <a:t> </a:t>
            </a:r>
            <a:r>
              <a:rPr lang="en-US" altLang="ko-KR" dirty="0"/>
              <a:t>(IPB, 1891), </a:t>
            </a:r>
            <a:endParaRPr lang="en-US" altLang="ko-KR" dirty="0" smtClean="0"/>
          </a:p>
          <a:p>
            <a:r>
              <a:rPr lang="ko-KR" altLang="en-US" dirty="0" err="1" smtClean="0"/>
              <a:t>헤이그</a:t>
            </a:r>
            <a:r>
              <a:rPr lang="ko-KR" altLang="en-US" dirty="0" smtClean="0"/>
              <a:t> </a:t>
            </a:r>
            <a:r>
              <a:rPr lang="ko-KR" altLang="en-US" dirty="0"/>
              <a:t>만국평화회의 </a:t>
            </a:r>
            <a:r>
              <a:rPr lang="en-US" altLang="ko-KR" dirty="0"/>
              <a:t>(1899,1907)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 smtClean="0"/>
              <a:t>톨스토이</a:t>
            </a:r>
            <a:r>
              <a:rPr lang="en-US" altLang="ko-KR" dirty="0"/>
              <a:t>, [</a:t>
            </a:r>
            <a:r>
              <a:rPr lang="ko-KR" altLang="en-US" dirty="0"/>
              <a:t>전쟁과 평화</a:t>
            </a:r>
            <a:r>
              <a:rPr lang="en-US" altLang="ko-KR" dirty="0"/>
              <a:t>] (1869), </a:t>
            </a:r>
            <a:r>
              <a:rPr lang="ko-KR" altLang="en-US" dirty="0" err="1" smtClean="0"/>
              <a:t>주트너</a:t>
            </a:r>
            <a:r>
              <a:rPr lang="en-US" altLang="ko-KR" dirty="0"/>
              <a:t>, [</a:t>
            </a:r>
            <a:r>
              <a:rPr lang="ko-KR" altLang="en-US" dirty="0"/>
              <a:t>무기를 내려 놓으시오</a:t>
            </a:r>
            <a:r>
              <a:rPr lang="en-US" altLang="ko-KR" dirty="0"/>
              <a:t>] (1889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en-US" altLang="ko-KR" dirty="0"/>
              <a:t>1901 </a:t>
            </a:r>
            <a:r>
              <a:rPr lang="ko-KR" altLang="en-US" dirty="0" err="1"/>
              <a:t>노벨평화상</a:t>
            </a:r>
            <a:r>
              <a:rPr lang="ko-KR" altLang="en-US" dirty="0"/>
              <a:t> </a:t>
            </a:r>
            <a:endParaRPr lang="en-US" altLang="ko-KR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[</a:t>
            </a:r>
            <a:r>
              <a:rPr lang="ko-KR" altLang="en-US" dirty="0" smtClean="0"/>
              <a:t>제국주의</a:t>
            </a:r>
            <a:r>
              <a:rPr lang="en-US" altLang="ko-KR" dirty="0" smtClean="0"/>
              <a:t>,</a:t>
            </a:r>
            <a:r>
              <a:rPr lang="ko-KR" altLang="en-US" dirty="0" smtClean="0"/>
              <a:t>부국강병</a:t>
            </a:r>
            <a:r>
              <a:rPr lang="en-US" altLang="ko-KR" dirty="0" smtClean="0"/>
              <a:t>]</a:t>
            </a:r>
            <a:endParaRPr lang="en-US" altLang="ko-KR" dirty="0"/>
          </a:p>
          <a:p>
            <a:r>
              <a:rPr lang="ko-KR" altLang="en-US" dirty="0"/>
              <a:t>크림전쟁 </a:t>
            </a:r>
            <a:r>
              <a:rPr lang="en-US" altLang="ko-KR" dirty="0"/>
              <a:t>(1853 ~ </a:t>
            </a:r>
            <a:r>
              <a:rPr lang="en-US" altLang="ko-KR" dirty="0" smtClean="0"/>
              <a:t>1856)</a:t>
            </a:r>
            <a:endParaRPr lang="en-US" altLang="ko-KR" dirty="0"/>
          </a:p>
          <a:p>
            <a:r>
              <a:rPr lang="ko-KR" altLang="en-US" dirty="0" smtClean="0"/>
              <a:t>아편전쟁 </a:t>
            </a:r>
            <a:r>
              <a:rPr lang="en-US" altLang="ko-KR" dirty="0" smtClean="0"/>
              <a:t>(1840, 1856)</a:t>
            </a:r>
          </a:p>
          <a:p>
            <a:r>
              <a:rPr lang="ko-KR" altLang="en-US" dirty="0" err="1" smtClean="0"/>
              <a:t>독불전쟁</a:t>
            </a:r>
            <a:r>
              <a:rPr lang="en-US" altLang="ko-KR" dirty="0"/>
              <a:t>(1870 ~ </a:t>
            </a:r>
            <a:r>
              <a:rPr lang="en-US" altLang="ko-KR" dirty="0" smtClean="0"/>
              <a:t>1871)</a:t>
            </a:r>
            <a:endParaRPr lang="ko-KR" altLang="en-US" dirty="0"/>
          </a:p>
          <a:p>
            <a:r>
              <a:rPr lang="ko-KR" altLang="en-US" dirty="0" err="1" smtClean="0"/>
              <a:t>러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튀르크</a:t>
            </a:r>
            <a:r>
              <a:rPr lang="ko-KR" altLang="en-US" dirty="0" smtClean="0"/>
              <a:t> 전쟁</a:t>
            </a:r>
            <a:r>
              <a:rPr lang="ko-KR" altLang="en-US" dirty="0"/>
              <a:t> </a:t>
            </a:r>
            <a:r>
              <a:rPr lang="en-US" altLang="ko-KR" dirty="0"/>
              <a:t>(1877 ~ </a:t>
            </a:r>
            <a:r>
              <a:rPr lang="en-US" altLang="ko-KR" dirty="0" smtClean="0"/>
              <a:t>1878)</a:t>
            </a:r>
            <a:endParaRPr lang="ko-KR" altLang="en-US" dirty="0"/>
          </a:p>
          <a:p>
            <a:r>
              <a:rPr lang="ko-KR" altLang="en-US" dirty="0"/>
              <a:t>보어전쟁 </a:t>
            </a:r>
            <a:r>
              <a:rPr lang="en-US" altLang="ko-KR" dirty="0"/>
              <a:t>(</a:t>
            </a:r>
            <a:r>
              <a:rPr lang="en-US" altLang="ko-KR" dirty="0" smtClean="0"/>
              <a:t>1880, 1899)</a:t>
            </a:r>
          </a:p>
          <a:p>
            <a:r>
              <a:rPr lang="ko-KR" altLang="en-US" dirty="0" smtClean="0"/>
              <a:t>프랑스 베트남 식민화 </a:t>
            </a:r>
            <a:r>
              <a:rPr lang="en-US" altLang="ko-KR" dirty="0" smtClean="0"/>
              <a:t>(1884)</a:t>
            </a:r>
            <a:endParaRPr lang="en-US" altLang="ko-KR" dirty="0"/>
          </a:p>
          <a:p>
            <a:r>
              <a:rPr lang="ko-KR" altLang="en-US" dirty="0" smtClean="0"/>
              <a:t>청일전쟁 </a:t>
            </a:r>
            <a:r>
              <a:rPr lang="en-US" altLang="ko-KR" dirty="0" smtClean="0"/>
              <a:t>(1894)</a:t>
            </a:r>
            <a:endParaRPr lang="ko-KR" altLang="en-US" dirty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8F2-1C3F-4B06-A06F-2C4DE48E317D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활용</a:t>
            </a:r>
            <a:r>
              <a:rPr lang="en-US" altLang="ko-KR" dirty="0" smtClean="0"/>
              <a:t>-</a:t>
            </a:r>
            <a:r>
              <a:rPr lang="ko-KR" altLang="en-US" dirty="0" smtClean="0"/>
              <a:t>침략의 명분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저항의 명분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[</a:t>
            </a:r>
            <a:r>
              <a:rPr lang="ko-KR" altLang="en-US" dirty="0" smtClean="0"/>
              <a:t>평화를 위한 침략</a:t>
            </a:r>
            <a:r>
              <a:rPr lang="en-US" altLang="ko-KR" dirty="0" smtClean="0"/>
              <a:t>]</a:t>
            </a:r>
          </a:p>
          <a:p>
            <a:r>
              <a:rPr lang="ko-KR" altLang="en-US" dirty="0" smtClean="0"/>
              <a:t>“</a:t>
            </a:r>
            <a:r>
              <a:rPr lang="ko-KR" altLang="en-US" dirty="0"/>
              <a:t>짐</a:t>
            </a:r>
            <a:r>
              <a:rPr lang="en-US" altLang="ko-KR" dirty="0"/>
              <a:t>(</a:t>
            </a:r>
            <a:r>
              <a:rPr lang="ko-KR" altLang="en-US" dirty="0"/>
              <a:t>일본 천황</a:t>
            </a:r>
            <a:r>
              <a:rPr lang="en-US" altLang="ko-KR" dirty="0"/>
              <a:t>)</a:t>
            </a:r>
            <a:r>
              <a:rPr lang="ko-KR" altLang="en-US" dirty="0"/>
              <a:t>이 </a:t>
            </a:r>
            <a:r>
              <a:rPr lang="ko-KR" altLang="en-US" u="sng" dirty="0"/>
              <a:t>동양평화</a:t>
            </a:r>
            <a:r>
              <a:rPr lang="ko-KR" altLang="en-US" dirty="0"/>
              <a:t>를 유지하기 위하여 대사를 </a:t>
            </a:r>
            <a:r>
              <a:rPr lang="ko-KR" altLang="en-US" dirty="0" err="1"/>
              <a:t>특파하노니</a:t>
            </a:r>
            <a:r>
              <a:rPr lang="ko-KR" altLang="en-US" dirty="0"/>
              <a:t> 대사의 지휘를 </a:t>
            </a:r>
            <a:r>
              <a:rPr lang="ko-KR" altLang="en-US" dirty="0" err="1"/>
              <a:t>일종하여</a:t>
            </a:r>
            <a:r>
              <a:rPr lang="ko-KR" altLang="en-US" dirty="0"/>
              <a:t> 조치하소서</a:t>
            </a:r>
            <a:r>
              <a:rPr lang="en-US" altLang="ko-KR" dirty="0"/>
              <a:t>.” – </a:t>
            </a:r>
            <a:r>
              <a:rPr lang="en-US" altLang="ko-KR" dirty="0" smtClean="0"/>
              <a:t>(</a:t>
            </a:r>
            <a:r>
              <a:rPr lang="en-US" altLang="ko-KR" dirty="0"/>
              <a:t>1905)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en-US" altLang="ko-KR" dirty="0"/>
              <a:t>“</a:t>
            </a:r>
            <a:r>
              <a:rPr lang="ko-KR" altLang="en-US" dirty="0"/>
              <a:t>두 나라 사이의 특별히 친밀한 관계를 고려하여 상호 행복을 증진시키며 </a:t>
            </a:r>
            <a:r>
              <a:rPr lang="ko-KR" altLang="en-US" u="sng" dirty="0"/>
              <a:t>동양의 평화를 영구히</a:t>
            </a:r>
            <a:r>
              <a:rPr lang="ko-KR" altLang="en-US" dirty="0"/>
              <a:t> 확보하고자</a:t>
            </a:r>
            <a:r>
              <a:rPr lang="en-US" altLang="ko-KR" dirty="0"/>
              <a:t>…. </a:t>
            </a:r>
            <a:r>
              <a:rPr lang="ko-KR" altLang="en-US" dirty="0"/>
              <a:t>합병 조약을 </a:t>
            </a:r>
            <a:r>
              <a:rPr lang="ko-KR" altLang="en-US" dirty="0" smtClean="0"/>
              <a:t>체결하기로</a:t>
            </a:r>
            <a:r>
              <a:rPr lang="en-US" altLang="ko-KR" dirty="0" smtClean="0"/>
              <a:t>” </a:t>
            </a:r>
            <a:r>
              <a:rPr lang="en-US" altLang="ko-KR" dirty="0"/>
              <a:t>(1910)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[</a:t>
            </a:r>
            <a:r>
              <a:rPr lang="ko-KR" altLang="en-US" dirty="0" smtClean="0"/>
              <a:t>평화를 위한 저항</a:t>
            </a:r>
            <a:r>
              <a:rPr lang="en-US" altLang="ko-KR" dirty="0" smtClean="0"/>
              <a:t>]</a:t>
            </a:r>
          </a:p>
          <a:p>
            <a:r>
              <a:rPr lang="en-US" altLang="ko-KR" dirty="0" smtClean="0"/>
              <a:t>“</a:t>
            </a:r>
            <a:r>
              <a:rPr lang="ko-KR" altLang="en-US" u="sng" dirty="0" smtClean="0"/>
              <a:t>동양평화</a:t>
            </a:r>
            <a:r>
              <a:rPr lang="ko-KR" altLang="en-US" dirty="0" smtClean="0"/>
              <a:t>를 위한 의전을 하얼빈에서 개전하고 </a:t>
            </a:r>
            <a:r>
              <a:rPr lang="en-US" altLang="ko-KR" dirty="0" smtClean="0"/>
              <a:t>…” (1910)</a:t>
            </a:r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여순을 개방하여 일본</a:t>
            </a:r>
            <a:r>
              <a:rPr lang="en-US" altLang="ko-KR" dirty="0" smtClean="0"/>
              <a:t>,</a:t>
            </a:r>
            <a:r>
              <a:rPr lang="ko-KR" altLang="en-US" dirty="0" smtClean="0"/>
              <a:t>청국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한국이 공동으로 관리하는 군항으로 만들어 세 나라의 대표를 파견하여 </a:t>
            </a:r>
            <a:r>
              <a:rPr lang="ko-KR" altLang="en-US" u="sng" dirty="0" smtClean="0"/>
              <a:t>평화회의</a:t>
            </a:r>
            <a:r>
              <a:rPr lang="ko-KR" altLang="en-US" dirty="0" smtClean="0"/>
              <a:t>를 조직</a:t>
            </a:r>
            <a:r>
              <a:rPr lang="en-US" altLang="ko-KR" dirty="0" smtClean="0"/>
              <a:t>..” (</a:t>
            </a:r>
            <a:r>
              <a:rPr lang="ko-KR" altLang="en-US" dirty="0" smtClean="0"/>
              <a:t>안중근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동양평화론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8F2-1C3F-4B06-A06F-2C4DE48E317D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무기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두 평화론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ko-KR" altLang="en-US" dirty="0"/>
              <a:t>자유주의 </a:t>
            </a:r>
            <a:r>
              <a:rPr lang="ko-KR" altLang="en-US" dirty="0" smtClean="0"/>
              <a:t>평화 </a:t>
            </a:r>
            <a:endParaRPr lang="en-US" altLang="ko-KR" dirty="0" smtClean="0"/>
          </a:p>
          <a:p>
            <a:r>
              <a:rPr lang="ko-KR" altLang="en-US" dirty="0" smtClean="0"/>
              <a:t>미국주도</a:t>
            </a:r>
            <a:r>
              <a:rPr lang="en-US" altLang="ko-KR" dirty="0"/>
              <a:t>, </a:t>
            </a:r>
            <a:r>
              <a:rPr lang="ko-KR" altLang="en-US" dirty="0"/>
              <a:t>유엔의 구상 </a:t>
            </a:r>
            <a:endParaRPr lang="en-US" altLang="ko-KR" dirty="0"/>
          </a:p>
          <a:p>
            <a:r>
              <a:rPr lang="ko-KR" altLang="en-US" dirty="0" smtClean="0"/>
              <a:t>국가간 전쟁 부정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평화를 가장 중요한 국제규범</a:t>
            </a:r>
            <a:endParaRPr lang="en-US" altLang="ko-KR" dirty="0" smtClean="0"/>
          </a:p>
          <a:p>
            <a:r>
              <a:rPr lang="ko-KR" altLang="en-US" dirty="0" smtClean="0"/>
              <a:t>주권국가간 질서 존중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시장주의 </a:t>
            </a:r>
            <a:r>
              <a:rPr lang="ko-KR" altLang="en-US" dirty="0"/>
              <a:t>원리 강조</a:t>
            </a:r>
            <a:r>
              <a:rPr lang="en-US" altLang="ko-KR" dirty="0"/>
              <a:t> 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ko-KR" altLang="en-US" dirty="0"/>
              <a:t>사회주의 </a:t>
            </a:r>
            <a:r>
              <a:rPr lang="ko-KR" altLang="en-US" dirty="0" smtClean="0"/>
              <a:t>평화</a:t>
            </a:r>
            <a:endParaRPr lang="en-US" altLang="ko-KR" dirty="0" smtClean="0"/>
          </a:p>
          <a:p>
            <a:r>
              <a:rPr lang="ko-KR" altLang="en-US" dirty="0" smtClean="0"/>
              <a:t>소련주도</a:t>
            </a:r>
            <a:r>
              <a:rPr lang="en-US" altLang="ko-KR" dirty="0"/>
              <a:t>, </a:t>
            </a:r>
            <a:r>
              <a:rPr lang="ko-KR" altLang="en-US" dirty="0" smtClean="0"/>
              <a:t>공산권의 논리</a:t>
            </a:r>
            <a:endParaRPr lang="en-US" altLang="ko-KR" dirty="0" smtClean="0"/>
          </a:p>
          <a:p>
            <a:r>
              <a:rPr lang="ko-KR" altLang="en-US" dirty="0" smtClean="0"/>
              <a:t>제국주의 </a:t>
            </a:r>
            <a:r>
              <a:rPr lang="ko-KR" altLang="en-US" dirty="0" err="1" smtClean="0"/>
              <a:t>전쟁론</a:t>
            </a:r>
            <a:r>
              <a:rPr lang="en-US" altLang="ko-KR" dirty="0"/>
              <a:t>, </a:t>
            </a:r>
            <a:r>
              <a:rPr lang="ko-KR" altLang="en-US" dirty="0" smtClean="0"/>
              <a:t>사회주의 </a:t>
            </a:r>
            <a:r>
              <a:rPr lang="en-US" altLang="ko-KR" dirty="0"/>
              <a:t>‘</a:t>
            </a:r>
            <a:r>
              <a:rPr lang="ko-KR" altLang="en-US" dirty="0"/>
              <a:t>반전평화</a:t>
            </a:r>
            <a:r>
              <a:rPr lang="en-US" altLang="ko-KR" dirty="0"/>
              <a:t>‘ </a:t>
            </a:r>
            <a:r>
              <a:rPr lang="ko-KR" altLang="en-US" dirty="0" err="1" smtClean="0"/>
              <a:t>론의</a:t>
            </a:r>
            <a:r>
              <a:rPr lang="ko-KR" altLang="en-US" dirty="0" smtClean="0"/>
              <a:t> 대비</a:t>
            </a:r>
            <a:endParaRPr lang="en-US" altLang="ko-KR" dirty="0"/>
          </a:p>
          <a:p>
            <a:r>
              <a:rPr lang="en-US" altLang="ko-KR" dirty="0" smtClean="0"/>
              <a:t>‘</a:t>
            </a:r>
            <a:r>
              <a:rPr lang="ko-KR" altLang="en-US" dirty="0" smtClean="0"/>
              <a:t>전쟁옹호세력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평화옹호세력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대립구도 </a:t>
            </a:r>
            <a:r>
              <a:rPr lang="en-US" altLang="ko-KR" dirty="0" smtClean="0"/>
              <a:t>= </a:t>
            </a:r>
            <a:r>
              <a:rPr lang="ko-KR" altLang="en-US" dirty="0" smtClean="0"/>
              <a:t>평화개념의 정치화</a:t>
            </a:r>
            <a:endParaRPr lang="en-US" altLang="ko-KR" dirty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8F2-1C3F-4B06-A06F-2C4DE48E317D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평화를 둘러싼 상이한 개념</a:t>
            </a:r>
            <a:r>
              <a:rPr lang="en-US" altLang="ko-KR" dirty="0" smtClean="0"/>
              <a:t>,</a:t>
            </a:r>
            <a:r>
              <a:rPr lang="ko-KR" altLang="en-US" dirty="0" smtClean="0"/>
              <a:t>활용</a:t>
            </a:r>
            <a:r>
              <a:rPr lang="en-US" altLang="ko-KR" dirty="0" smtClean="0"/>
              <a:t>,</a:t>
            </a:r>
            <a:r>
              <a:rPr lang="ko-KR" altLang="en-US" dirty="0" smtClean="0"/>
              <a:t>도구화의 </a:t>
            </a:r>
            <a:r>
              <a:rPr lang="ko-KR" altLang="en-US" dirty="0" err="1" smtClean="0"/>
              <a:t>종합판</a:t>
            </a:r>
            <a:endParaRPr lang="en-US" altLang="ko-KR" dirty="0" smtClean="0"/>
          </a:p>
          <a:p>
            <a:r>
              <a:rPr lang="ko-KR" altLang="en-US" dirty="0" smtClean="0"/>
              <a:t>유엔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평화에 대한 침략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평화를 위한 파병</a:t>
            </a:r>
            <a:endParaRPr lang="en-US" altLang="ko-KR" dirty="0" smtClean="0"/>
          </a:p>
          <a:p>
            <a:r>
              <a:rPr lang="ko-KR" altLang="en-US" dirty="0" smtClean="0"/>
              <a:t>소련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전쟁옹호 세력 미국의 개전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이에 대한 평화옹호세력의 대응</a:t>
            </a:r>
            <a:endParaRPr lang="en-US" altLang="ko-KR" dirty="0"/>
          </a:p>
          <a:p>
            <a:r>
              <a:rPr lang="ko-KR" altLang="en-US" dirty="0" err="1" smtClean="0"/>
              <a:t>메를로</a:t>
            </a:r>
            <a:r>
              <a:rPr lang="ko-KR" altLang="en-US" dirty="0" smtClean="0"/>
              <a:t> </a:t>
            </a:r>
            <a:r>
              <a:rPr lang="ko-KR" altLang="en-US" dirty="0" err="1"/>
              <a:t>퐁티</a:t>
            </a:r>
            <a:r>
              <a:rPr lang="ko-KR" altLang="en-US" dirty="0"/>
              <a:t> </a:t>
            </a:r>
            <a:r>
              <a:rPr lang="en-US" altLang="ko-KR" dirty="0" smtClean="0"/>
              <a:t>/ </a:t>
            </a:r>
            <a:r>
              <a:rPr lang="ko-KR" altLang="en-US" dirty="0" err="1" smtClean="0"/>
              <a:t>사르트르</a:t>
            </a:r>
            <a:r>
              <a:rPr lang="ko-KR" altLang="en-US" dirty="0" smtClean="0"/>
              <a:t> 논쟁 </a:t>
            </a:r>
            <a:endParaRPr lang="en-US" altLang="ko-KR" dirty="0"/>
          </a:p>
          <a:p>
            <a:r>
              <a:rPr lang="ko-KR" altLang="en-US" dirty="0" smtClean="0"/>
              <a:t>현재까지 전쟁의 원인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책임에 대한 대립적 시각 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75E5-025B-4387-BC9F-6ACE72DDC2D7}" type="datetime1">
              <a:rPr lang="ko-KR" altLang="en-US" smtClean="0">
                <a:solidFill>
                  <a:prstClr val="black"/>
                </a:solidFill>
              </a:rPr>
              <a:pPr/>
              <a:t>2020-09-25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887-F47F-4C6C-BE9A-7DD2DD595AE5}" type="slidenum">
              <a:rPr lang="ko-KR" altLang="en-US" smtClean="0">
                <a:solidFill>
                  <a:prstClr val="black"/>
                </a:solidFill>
              </a:rPr>
              <a:pPr/>
              <a:t>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6.25 </a:t>
            </a:r>
            <a:r>
              <a:rPr lang="ko-KR" altLang="en-US" dirty="0" smtClean="0"/>
              <a:t>전쟁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386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12263</TotalTime>
  <Words>1186</Words>
  <Application>Microsoft Office PowerPoint</Application>
  <PresentationFormat>화면 슬라이드 쇼(4:3)</PresentationFormat>
  <Paragraphs>199</Paragraphs>
  <Slides>28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5" baseType="lpstr">
      <vt:lpstr>맑은 고딕</vt:lpstr>
      <vt:lpstr>Lucida Sans Unicode</vt:lpstr>
      <vt:lpstr>Verdana</vt:lpstr>
      <vt:lpstr>Wingdings</vt:lpstr>
      <vt:lpstr>Wingdings 2</vt:lpstr>
      <vt:lpstr>Wingdings 3</vt:lpstr>
      <vt:lpstr>광장</vt:lpstr>
      <vt:lpstr>서울대 통일평화연구원 평화포럼 제1강 (2020. 9. 25)   평화연구의 네번째 흐름과   한반도형 평화학</vt:lpstr>
      <vt:lpstr>순서</vt:lpstr>
      <vt:lpstr>PowerPoint 프레젠테이션</vt:lpstr>
      <vt:lpstr>I. 평화 – 오래된 화두, 그러나… </vt:lpstr>
      <vt:lpstr>전쟁과 평화</vt:lpstr>
      <vt:lpstr>역사 - 19세기 후반</vt:lpstr>
      <vt:lpstr>활용-침략의 명분, 저항의 명분</vt:lpstr>
      <vt:lpstr>무기 – 두 평화론</vt:lpstr>
      <vt:lpstr>6.25 전쟁 </vt:lpstr>
      <vt:lpstr>II.  평화연구</vt:lpstr>
      <vt:lpstr>1) IR 중심의 전쟁/평화연구</vt:lpstr>
      <vt:lpstr>2) “비판적 평화학”의 출현</vt:lpstr>
      <vt:lpstr>평화와 갈등해소</vt:lpstr>
      <vt:lpstr>3) 위험사회의 평화 </vt:lpstr>
      <vt:lpstr>위험</vt:lpstr>
      <vt:lpstr>4) 네번째 흐름 </vt:lpstr>
      <vt:lpstr>‘평화＇의 포괄성, 지구성   </vt:lpstr>
      <vt:lpstr>전문성, 다자주의, 책임성  </vt:lpstr>
      <vt:lpstr>평화학  </vt:lpstr>
      <vt:lpstr>III. 한국의 평화/평화의제</vt:lpstr>
      <vt:lpstr>평화인프라</vt:lpstr>
      <vt:lpstr> ‘평화 프로세스’</vt:lpstr>
      <vt:lpstr>IV. 비판적 검토 – 평화학과 관련</vt:lpstr>
      <vt:lpstr>연구의 자율성 </vt:lpstr>
      <vt:lpstr>국제적 시야</vt:lpstr>
      <vt:lpstr>전문성과 거버넌스 </vt:lpstr>
      <vt:lpstr>V. 서울대 평화포럼에의 기대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인제강좌 (2012.12.21) 21세기 한반도와 평화인문학</dc:title>
  <dc:creator>SNU</dc:creator>
  <cp:lastModifiedBy>owner</cp:lastModifiedBy>
  <cp:revision>118</cp:revision>
  <dcterms:created xsi:type="dcterms:W3CDTF">2012-12-19T00:51:28Z</dcterms:created>
  <dcterms:modified xsi:type="dcterms:W3CDTF">2020-09-25T11:00:08Z</dcterms:modified>
</cp:coreProperties>
</file>