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3"/>
  </p:notesMasterIdLst>
  <p:sldIdLst>
    <p:sldId id="299" r:id="rId3"/>
    <p:sldId id="589" r:id="rId4"/>
    <p:sldId id="603" r:id="rId5"/>
    <p:sldId id="604" r:id="rId6"/>
    <p:sldId id="605" r:id="rId7"/>
    <p:sldId id="606" r:id="rId8"/>
    <p:sldId id="607" r:id="rId9"/>
    <p:sldId id="608" r:id="rId10"/>
    <p:sldId id="609" r:id="rId11"/>
    <p:sldId id="612" r:id="rId12"/>
    <p:sldId id="613" r:id="rId13"/>
    <p:sldId id="614" r:id="rId14"/>
    <p:sldId id="615" r:id="rId15"/>
    <p:sldId id="568" r:id="rId16"/>
    <p:sldId id="580" r:id="rId17"/>
    <p:sldId id="587" r:id="rId18"/>
    <p:sldId id="601" r:id="rId19"/>
    <p:sldId id="597" r:id="rId20"/>
    <p:sldId id="598" r:id="rId21"/>
    <p:sldId id="611" r:id="rId22"/>
    <p:sldId id="610" r:id="rId23"/>
    <p:sldId id="599" r:id="rId24"/>
    <p:sldId id="600" r:id="rId25"/>
    <p:sldId id="602" r:id="rId26"/>
    <p:sldId id="430" r:id="rId27"/>
    <p:sldId id="592" r:id="rId28"/>
    <p:sldId id="593" r:id="rId29"/>
    <p:sldId id="591" r:id="rId30"/>
    <p:sldId id="595" r:id="rId31"/>
    <p:sldId id="596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17518-A4E3-4487-A257-6BE9B5DA6EB0}" type="datetimeFigureOut">
              <a:rPr lang="ko-KR" altLang="en-US" smtClean="0"/>
              <a:t>2020-11-11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E1F45-E79F-4157-93AB-CE794C0F14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53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6097B-B4E9-4B5D-8017-9D980C905DC6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9FC35-1A47-4E0C-80FE-7ED75AC3ACDF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D2082-8C77-4E21-8801-E1A125C29000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0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DEDC0-28B1-4662-9F3D-FCD919EC7412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68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4B9A-DEF2-4266-BBE6-20E08CE4027B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76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08674-9542-469D-94B2-57E9EEC5EB95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30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ED9C-DDB4-402B-AAA2-37A5DF17D375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87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1B83-80CC-4D84-9ECD-9EDA1ADC1423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2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915C0-09A9-413E-9F9B-5A1CBB1FBEE8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757F9-6A45-4566-9CF0-0703C8F582A0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47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3C30F-7658-42B5-9150-B841D3C0444A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6AC8D-F9FE-4429-ACA4-3B918C27BA3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92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91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6097B-B4E9-4B5D-8017-9D980C905DC6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9FC35-1A47-4E0C-80FE-7ED75AC3ACDF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3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5C6E-A5FE-4113-B16A-0233227E2F82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16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5C6E-A5FE-4113-B16A-0233227E2F82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22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FBC9D-A396-4185-88A8-C2848C2217B6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D4FB7-EDF7-472F-AA7D-220083EF6FDD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91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16343-F5DB-4B71-8429-CD896344420B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FF48-887F-4A31-ADA0-085B56EA9EED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835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21725-950F-4CFD-81CC-8EF58422150F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5BC0A-1EE2-49E7-8AA4-C1F7B3FACF89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27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DE030-A5B7-4224-8BCA-C6B1CEDAE4A1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D297-35D8-4B3D-A086-1B2DD9F0B3D7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5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95955-44A7-4CAB-88B9-38CF9AA2CDDE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558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E2AA5-F74F-4D1F-9461-61B8257574C0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7B9F8-A3B3-40B8-8077-8BA33FBBDEAF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1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4EEC0-81E0-41AA-9E17-F50CC12E2FFE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29047-A127-41D1-9EF4-0E19D7169CF0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08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D2082-8C77-4E21-8801-E1A125C29000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58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DEDC0-28B1-4662-9F3D-FCD919EC7412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5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FBC9D-A396-4185-88A8-C2848C2217B6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D4FB7-EDF7-472F-AA7D-220083EF6FDD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475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4B9A-DEF2-4266-BBE6-20E08CE4027B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4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08674-9542-469D-94B2-57E9EEC5EB95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9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9ED9C-DDB4-402B-AAA2-37A5DF17D375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33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1B83-80CC-4D84-9ECD-9EDA1ADC1423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8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915C0-09A9-413E-9F9B-5A1CBB1FBEE8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757F9-6A45-4566-9CF0-0703C8F582A0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0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3C30F-7658-42B5-9150-B841D3C0444A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6AC8D-F9FE-4429-ACA4-3B918C27BA3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0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16343-F5DB-4B71-8429-CD896344420B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FF48-887F-4A31-ADA0-085B56EA9EED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2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21725-950F-4CFD-81CC-8EF58422150F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5BC0A-1EE2-49E7-8AA4-C1F7B3FACF89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6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DE030-A5B7-4224-8BCA-C6B1CEDAE4A1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D297-35D8-4B3D-A086-1B2DD9F0B3D7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89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95955-44A7-4CAB-88B9-38CF9AA2CDDE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E2AA5-F74F-4D1F-9461-61B8257574C0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7B9F8-A3B3-40B8-8077-8BA33FBBDEAF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4EEC0-81E0-41AA-9E17-F50CC12E2FFE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29047-A127-41D1-9EF4-0E19D7169CF0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8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20980-63D7-4629-8E9F-4C32A577DA01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25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8" r:id="rId18"/>
  </p:sldLayoutIdLst>
  <p:hf hdr="0" ftr="0" dt="0"/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20980-63D7-4629-8E9F-4C32A577DA01}" type="datetime1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9D815-4DDA-4912-9C39-23F8602A1EF3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18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magazine/toc/2019/12/" TargetMode="External"/><Relationship Id="rId2" Type="http://schemas.openxmlformats.org/officeDocument/2006/relationships/hyperlink" Target="https://www.theatlantic.com/author/david-fru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MMe8jmdqPQ" TargetMode="Externa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8QGat1WxC1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26XPaQ3YpK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4RekBeoyA7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35189" y="2592091"/>
            <a:ext cx="7851775" cy="1050935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dirty="0" smtClean="0"/>
              <a:t>2020</a:t>
            </a:r>
            <a:r>
              <a:rPr lang="ko-KR" altLang="en-US" dirty="0" smtClean="0"/>
              <a:t>미 대선과 한반도</a:t>
            </a:r>
            <a:endParaRPr lang="ko-KR" altLang="en-US" sz="6600" dirty="0"/>
          </a:p>
        </p:txBody>
      </p:sp>
      <p:sp>
        <p:nvSpPr>
          <p:cNvPr id="6147" name="부제목 2"/>
          <p:cNvSpPr>
            <a:spLocks noGrp="1"/>
          </p:cNvSpPr>
          <p:nvPr>
            <p:ph type="subTitle" idx="1"/>
          </p:nvPr>
        </p:nvSpPr>
        <p:spPr>
          <a:xfrm>
            <a:off x="2063750" y="4292600"/>
            <a:ext cx="7854950" cy="1752600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endParaRPr lang="en-US" altLang="ko-K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서울대 국제대학원</a:t>
            </a:r>
          </a:p>
          <a:p>
            <a:pPr>
              <a:spcAft>
                <a:spcPts val="0"/>
              </a:spcAft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신성호 </a:t>
            </a:r>
          </a:p>
        </p:txBody>
      </p:sp>
    </p:spTree>
    <p:extLst>
      <p:ext uri="{BB962C8B-B14F-4D97-AF65-F5344CB8AC3E}">
        <p14:creationId xmlns:p14="http://schemas.microsoft.com/office/powerpoint/2010/main" val="964485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C804-F14E-42FE-B47E-A896AF1C5FCA}" type="slidenum">
              <a:rPr lang="en-US" altLang="ko-KR" smtClean="0"/>
              <a:pPr/>
              <a:t>10</a:t>
            </a:fld>
            <a:endParaRPr lang="en-US" altLang="ko-KR"/>
          </a:p>
        </p:txBody>
      </p:sp>
      <p:pic>
        <p:nvPicPr>
          <p:cNvPr id="3" name="그림 2" descr="https://www.washingtonpost.com/resizer/K1k1iiMi2PWFEZA-ODkdfZ73Qlk=/1484x0/arc-anglerfish-washpost-prod-washpost.s3.amazonaws.com/public/6UNGRQY4ABA25KDUXAREHYMV2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4"/>
            <a:ext cx="12192000" cy="6727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9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" y="260648"/>
            <a:ext cx="10789762" cy="6248400"/>
          </a:xfr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FA35-897B-4DAA-BB57-8DC24BA192CC}" type="slidenum">
              <a:rPr lang="en-US" altLang="ko-KR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272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C804-F14E-42FE-B47E-A896AF1C5FCA}" type="slidenum">
              <a:rPr lang="en-US" altLang="ko-KR" smtClean="0"/>
              <a:pPr/>
              <a:t>12</a:t>
            </a:fld>
            <a:endParaRPr lang="en-US" altLang="ko-KR"/>
          </a:p>
        </p:txBody>
      </p:sp>
      <p:pic>
        <p:nvPicPr>
          <p:cNvPr id="4098" name="Picture 2" descr="trump supporters by demographic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196750"/>
            <a:ext cx="59436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ump supporters by white female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87" y="1814945"/>
            <a:ext cx="617211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6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16632"/>
            <a:ext cx="9752012" cy="6501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8088" y="5604172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2018 11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월 중간선거 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트럼프 대중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연설장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샬롯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노스캐롤라이나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26597" y="4005064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기독교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보수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백인</a:t>
            </a:r>
            <a:endParaRPr kumimoji="0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여성지지자들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29" y="708879"/>
            <a:ext cx="10548779" cy="608325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FA35-897B-4DAA-BB57-8DC24BA192CC}" type="slidenum">
              <a:rPr lang="en-US" altLang="ko-KR" smtClean="0"/>
              <a:pPr/>
              <a:t>14</a:t>
            </a:fld>
            <a:endParaRPr lang="en-US" altLang="ko-KR"/>
          </a:p>
        </p:txBody>
      </p:sp>
      <p:sp>
        <p:nvSpPr>
          <p:cNvPr id="8" name="직사각형 7"/>
          <p:cNvSpPr/>
          <p:nvPr/>
        </p:nvSpPr>
        <p:spPr>
          <a:xfrm>
            <a:off x="7650996" y="994190"/>
            <a:ext cx="2190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조지 </a:t>
            </a:r>
            <a:r>
              <a:rPr lang="ko-KR" altLang="en-US" b="1" dirty="0" err="1">
                <a:solidFill>
                  <a:srgbClr val="FF0000"/>
                </a:solidFill>
              </a:rPr>
              <a:t>플로이드</a:t>
            </a:r>
            <a:r>
              <a:rPr lang="ko-KR" altLang="en-US" b="1" dirty="0">
                <a:solidFill>
                  <a:srgbClr val="FF0000"/>
                </a:solidFill>
              </a:rPr>
              <a:t> 사망 </a:t>
            </a:r>
            <a:endParaRPr lang="en-US" altLang="ko-KR" b="1" dirty="0">
              <a:solidFill>
                <a:srgbClr val="FF0000"/>
              </a:solidFill>
            </a:endParaRPr>
          </a:p>
          <a:p>
            <a:r>
              <a:rPr lang="ko-KR" altLang="en-US" b="1" dirty="0">
                <a:solidFill>
                  <a:srgbClr val="FF0000"/>
                </a:solidFill>
              </a:rPr>
              <a:t>항의 시위 </a:t>
            </a:r>
            <a:r>
              <a:rPr lang="en-US" altLang="ko-KR" b="1" dirty="0">
                <a:solidFill>
                  <a:srgbClr val="FF0000"/>
                </a:solidFill>
              </a:rPr>
              <a:t>2020.05.30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16"/>
            <a:ext cx="2519467" cy="33579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r="49792"/>
          <a:stretch/>
        </p:blipFill>
        <p:spPr>
          <a:xfrm>
            <a:off x="2519467" y="102916"/>
            <a:ext cx="2529471" cy="3327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61415" y="290668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9/21/20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70873" y="294746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9/11/01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28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5400" y="390024"/>
            <a:ext cx="9905998" cy="961040"/>
          </a:xfrm>
        </p:spPr>
        <p:txBody>
          <a:bodyPr/>
          <a:lstStyle/>
          <a:p>
            <a:r>
              <a:rPr lang="ko-KR" altLang="en-US" dirty="0" smtClean="0"/>
              <a:t>트럼프 재선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9052" y="1797445"/>
            <a:ext cx="9905998" cy="425955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ko-KR" altLang="en-US" dirty="0" smtClean="0">
                <a:effectLst/>
              </a:rPr>
              <a:t>코로나 사태</a:t>
            </a:r>
            <a:r>
              <a:rPr lang="en-US" altLang="ko-KR" dirty="0" smtClean="0">
                <a:effectLst/>
              </a:rPr>
              <a:t>: 1918</a:t>
            </a:r>
          </a:p>
          <a:p>
            <a:pPr marL="457200" indent="-457200">
              <a:buAutoNum type="arabicPeriod"/>
            </a:pPr>
            <a:r>
              <a:rPr lang="ko-KR" altLang="en-US" dirty="0" smtClean="0">
                <a:effectLst/>
              </a:rPr>
              <a:t>경제 상황</a:t>
            </a:r>
            <a:r>
              <a:rPr lang="en-US" altLang="ko-KR" dirty="0" smtClean="0">
                <a:effectLst/>
              </a:rPr>
              <a:t>: 1929</a:t>
            </a:r>
          </a:p>
          <a:p>
            <a:pPr marL="457200" indent="-457200">
              <a:buAutoNum type="arabicPeriod"/>
            </a:pPr>
            <a:r>
              <a:rPr lang="ko-KR" altLang="en-US" dirty="0" smtClean="0">
                <a:effectLst/>
              </a:rPr>
              <a:t>인권 시위</a:t>
            </a:r>
            <a:r>
              <a:rPr lang="en-US" altLang="ko-KR" dirty="0" smtClean="0">
                <a:effectLst/>
              </a:rPr>
              <a:t>: 1968</a:t>
            </a:r>
          </a:p>
          <a:p>
            <a:pPr marL="457200" indent="-457200">
              <a:buAutoNum type="arabicPeriod"/>
            </a:pPr>
            <a:r>
              <a:rPr lang="ko-KR" altLang="en-US" dirty="0" err="1" smtClean="0">
                <a:effectLst/>
              </a:rPr>
              <a:t>대선토론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연방대법관 교체</a:t>
            </a:r>
            <a:endParaRPr lang="en-US" altLang="ko-KR" dirty="0" smtClean="0">
              <a:effectLst/>
            </a:endParaRPr>
          </a:p>
          <a:p>
            <a:pPr marL="457200" indent="-457200">
              <a:buAutoNum type="arabicPeriod"/>
            </a:pPr>
            <a:r>
              <a:rPr lang="en-US" altLang="ko-KR" dirty="0" smtClean="0">
                <a:effectLst/>
              </a:rPr>
              <a:t>10</a:t>
            </a:r>
            <a:r>
              <a:rPr lang="ko-KR" altLang="en-US" dirty="0" smtClean="0">
                <a:effectLst/>
              </a:rPr>
              <a:t>월 서프라이즈</a:t>
            </a:r>
            <a:r>
              <a:rPr lang="en-US" altLang="ko-KR" dirty="0" smtClean="0">
                <a:effectLst/>
              </a:rPr>
              <a:t>: Trump </a:t>
            </a:r>
            <a:r>
              <a:rPr lang="ko-KR" altLang="en-US" dirty="0" smtClean="0">
                <a:effectLst/>
              </a:rPr>
              <a:t>코로나 확진</a:t>
            </a:r>
            <a:r>
              <a:rPr lang="en-US" altLang="ko-KR" dirty="0" smtClean="0">
                <a:effectLst/>
              </a:rPr>
              <a:t>!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4534" y="568767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알란 리치만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교수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843" y="124360"/>
            <a:ext cx="5758562" cy="32391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43" y="3358116"/>
            <a:ext cx="5741465" cy="32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410" y="137805"/>
            <a:ext cx="5439906" cy="28559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46" y="576496"/>
            <a:ext cx="3625890" cy="24172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24410" t="7962" r="25415" b="2992"/>
          <a:stretch/>
        </p:blipFill>
        <p:spPr>
          <a:xfrm>
            <a:off x="67351" y="65867"/>
            <a:ext cx="6523303" cy="65119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349" y="2993756"/>
            <a:ext cx="2762896" cy="37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https://thesocietypages.org/socimages/files/2013/05/Screen-Shot-2013-05-07-at-7.33.46-PM.png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5" y="225484"/>
            <a:ext cx="7477218" cy="64070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67" y="2226190"/>
            <a:ext cx="4876113" cy="36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59393" y="1491276"/>
            <a:ext cx="5607394" cy="392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15000"/>
              </a:lnSpc>
            </a:pPr>
            <a:r>
              <a:rPr lang="en-US" altLang="ko-KR" sz="3200" kern="1800" dirty="0" smtClean="0">
                <a:effectLst/>
                <a:latin typeface="Georgia" panose="02040502050405020303" pitchFamily="18" charset="0"/>
                <a:ea typeface="굴림" panose="020B0600000101010101" pitchFamily="50" charset="-127"/>
                <a:cs typeface="굴림" panose="020B0600000101010101" pitchFamily="50" charset="-127"/>
              </a:rPr>
              <a:t>America After Trump:</a:t>
            </a:r>
            <a:endParaRPr lang="ko-KR" altLang="ko-KR" sz="3200" kern="5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latinLnBrk="0">
              <a:lnSpc>
                <a:spcPct val="115000"/>
              </a:lnSpc>
              <a:spcAft>
                <a:spcPts val="1200"/>
              </a:spcAft>
            </a:pPr>
            <a:r>
              <a:rPr lang="en-US" altLang="ko-KR" sz="3200" kern="0" dirty="0" smtClean="0">
                <a:effectLst/>
                <a:latin typeface="Georgia" panose="02040502050405020303" pitchFamily="18" charset="0"/>
                <a:ea typeface="굴림" panose="020B0600000101010101" pitchFamily="50" charset="-127"/>
                <a:cs typeface="굴림" panose="020B0600000101010101" pitchFamily="50" charset="-127"/>
              </a:rPr>
              <a:t>Even if he loses the next election, the damage he’s done to our political system will be lasting.</a:t>
            </a:r>
            <a:endParaRPr lang="ko-KR" altLang="ko-KR" sz="3200" kern="5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R="76200" latinLnBrk="0">
              <a:lnSpc>
                <a:spcPct val="115000"/>
              </a:lnSpc>
            </a:pPr>
            <a:r>
              <a:rPr lang="en-US" altLang="ko-KR" sz="2400" b="1" u="none" strike="noStrike" kern="0" cap="all" spc="75" dirty="0" smtClean="0">
                <a:solidFill>
                  <a:srgbClr val="E7131A"/>
                </a:solidFill>
                <a:effectLst/>
                <a:latin typeface="Segoe UI" panose="020B0502040204020203" pitchFamily="34" charset="0"/>
                <a:ea typeface="굴림" panose="020B0600000101010101" pitchFamily="50" charset="-127"/>
                <a:cs typeface="Times New Roman" panose="02020603050405020304" pitchFamily="18" charset="0"/>
                <a:hlinkClick r:id="rId2"/>
              </a:rPr>
              <a:t>David </a:t>
            </a:r>
            <a:r>
              <a:rPr lang="en-US" altLang="ko-KR" sz="2400" b="1" u="none" strike="noStrike" kern="0" cap="all" spc="75" dirty="0" err="1" smtClean="0">
                <a:solidFill>
                  <a:srgbClr val="E7131A"/>
                </a:solidFill>
                <a:effectLst/>
                <a:latin typeface="Segoe UI" panose="020B0502040204020203" pitchFamily="34" charset="0"/>
                <a:ea typeface="굴림" panose="020B0600000101010101" pitchFamily="50" charset="-127"/>
                <a:cs typeface="Times New Roman" panose="02020603050405020304" pitchFamily="18" charset="0"/>
                <a:hlinkClick r:id="rId2"/>
              </a:rPr>
              <a:t>Frum</a:t>
            </a:r>
            <a:endParaRPr lang="ko-KR" altLang="ko-KR" sz="2400" kern="50" dirty="0">
              <a:solidFill>
                <a:srgbClr val="000000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latinLnBrk="0">
              <a:lnSpc>
                <a:spcPct val="115000"/>
              </a:lnSpc>
            </a:pPr>
            <a:r>
              <a:rPr lang="en-US" altLang="ko-KR" sz="2400" u="none" strike="noStrike" kern="0" dirty="0" smtClean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  <a:cs typeface="굴림" panose="020B0600000101010101" pitchFamily="50" charset="-127"/>
                <a:hlinkClick r:id="rId3"/>
              </a:rPr>
              <a:t>December 2019 Issue</a:t>
            </a:r>
            <a:r>
              <a:rPr lang="en-US" altLang="ko-KR" sz="2400" kern="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굴림" panose="020B0600000101010101" pitchFamily="50" charset="-127"/>
                <a:cs typeface="굴림" panose="020B0600000101010101" pitchFamily="50" charset="-127"/>
              </a:rPr>
              <a:t> </a:t>
            </a:r>
            <a:endParaRPr lang="ko-KR" altLang="ko-KR" sz="2400" kern="50" dirty="0">
              <a:solidFill>
                <a:srgbClr val="000000"/>
              </a:solidFill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70" y="134647"/>
            <a:ext cx="3835942" cy="6640489"/>
          </a:xfrm>
          <a:prstGeom prst="rect">
            <a:avLst/>
          </a:prstGeom>
        </p:spPr>
      </p:pic>
      <p:pic>
        <p:nvPicPr>
          <p:cNvPr id="1028" name="Picture 4" descr="David Fr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90" y="3972486"/>
            <a:ext cx="2093351" cy="209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1738" t="14675" r="1253" b="7964"/>
          <a:stretch/>
        </p:blipFill>
        <p:spPr>
          <a:xfrm>
            <a:off x="0" y="235669"/>
            <a:ext cx="12205466" cy="64856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28877" r="27824"/>
          <a:stretch/>
        </p:blipFill>
        <p:spPr>
          <a:xfrm>
            <a:off x="0" y="1030786"/>
            <a:ext cx="3419717" cy="4442579"/>
          </a:xfrm>
          <a:prstGeom prst="rect">
            <a:avLst/>
          </a:prstGeom>
        </p:spPr>
      </p:pic>
      <p:pic>
        <p:nvPicPr>
          <p:cNvPr id="2052" name="Picture 4" descr="Who are the Proud Boys? | News | DW | 30.09.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21" y="235669"/>
            <a:ext cx="5465445" cy="30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0366" y="3859767"/>
            <a:ext cx="4958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Trump Supporters: “Core America”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w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hite, rural, John Wayne, football, hunting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3935" cy="68826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272" y="501198"/>
            <a:ext cx="4937644" cy="2777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3567" y="338702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27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pic>
        <p:nvPicPr>
          <p:cNvPr id="1026" name="Picture 2" descr="In photos: Trump's first White House rally since contracting coronavirus -  Axi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4" y="148526"/>
            <a:ext cx="5227098" cy="29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5474382" y="694863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20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9106" t="8047" r="24082" b="6561"/>
          <a:stretch/>
        </p:blipFill>
        <p:spPr>
          <a:xfrm>
            <a:off x="6172346" y="41839"/>
            <a:ext cx="5961535" cy="50403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22092" t="6914" r="21233" b="9286"/>
          <a:stretch/>
        </p:blipFill>
        <p:spPr>
          <a:xfrm>
            <a:off x="178229" y="1561454"/>
            <a:ext cx="6400852" cy="53236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392" y="150327"/>
            <a:ext cx="3408527" cy="19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6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6" y="42121"/>
            <a:ext cx="11236480" cy="676845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3198" y="454617"/>
            <a:ext cx="9905998" cy="1153332"/>
          </a:xfrm>
        </p:spPr>
        <p:txBody>
          <a:bodyPr/>
          <a:lstStyle/>
          <a:p>
            <a:r>
              <a:rPr lang="en-US" altLang="ko-KR" dirty="0" smtClean="0"/>
              <a:t>2020 </a:t>
            </a:r>
            <a:r>
              <a:rPr lang="ko-KR" altLang="en-US" dirty="0" smtClean="0"/>
              <a:t>대선 결과</a:t>
            </a:r>
            <a:r>
              <a:rPr lang="en-US" altLang="ko-KR" dirty="0" smtClean="0"/>
              <a:t>: </a:t>
            </a:r>
            <a:r>
              <a:rPr lang="ko-KR" altLang="en-US" dirty="0" smtClean="0"/>
              <a:t>바이든 당선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96656" y="3486150"/>
            <a:ext cx="11236480" cy="332442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2335" y="3124199"/>
            <a:ext cx="9905998" cy="3124201"/>
          </a:xfrm>
        </p:spPr>
        <p:txBody>
          <a:bodyPr>
            <a:normAutofit/>
          </a:bodyPr>
          <a:lstStyle/>
          <a:p>
            <a:endParaRPr lang="en-US" altLang="ko-KR" dirty="0"/>
          </a:p>
          <a:p>
            <a:r>
              <a:rPr lang="ko-KR" altLang="en-US" dirty="0" smtClean="0">
                <a:solidFill>
                  <a:srgbClr val="FFC000"/>
                </a:solidFill>
              </a:rPr>
              <a:t>최대의 투표율과 최대의 표</a:t>
            </a:r>
            <a:r>
              <a:rPr lang="en-US" altLang="ko-KR" dirty="0" smtClean="0">
                <a:solidFill>
                  <a:srgbClr val="FFC000"/>
                </a:solidFill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</a:rPr>
              <a:t>바이든 </a:t>
            </a:r>
            <a:r>
              <a:rPr lang="en-US" altLang="ko-KR" dirty="0" smtClean="0">
                <a:solidFill>
                  <a:srgbClr val="FFC000"/>
                </a:solidFill>
              </a:rPr>
              <a:t>7</a:t>
            </a:r>
            <a:r>
              <a:rPr lang="ko-KR" altLang="en-US" dirty="0" smtClean="0">
                <a:solidFill>
                  <a:srgbClr val="FFC000"/>
                </a:solidFill>
              </a:rPr>
              <a:t>천</a:t>
            </a:r>
            <a:r>
              <a:rPr lang="en-US" altLang="ko-KR" dirty="0" smtClean="0">
                <a:solidFill>
                  <a:srgbClr val="FFC000"/>
                </a:solidFill>
              </a:rPr>
              <a:t>7</a:t>
            </a:r>
            <a:r>
              <a:rPr lang="ko-KR" altLang="en-US" dirty="0" smtClean="0">
                <a:solidFill>
                  <a:srgbClr val="FFC000"/>
                </a:solidFill>
              </a:rPr>
              <a:t>백만 </a:t>
            </a:r>
            <a:r>
              <a:rPr lang="en-US" altLang="ko-KR" dirty="0" smtClean="0">
                <a:solidFill>
                  <a:srgbClr val="FFC000"/>
                </a:solidFill>
              </a:rPr>
              <a:t>(</a:t>
            </a:r>
            <a:r>
              <a:rPr lang="ko-KR" altLang="en-US" dirty="0" err="1" smtClean="0">
                <a:solidFill>
                  <a:srgbClr val="FFC000"/>
                </a:solidFill>
              </a:rPr>
              <a:t>젊은층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여성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흑인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err="1" smtClean="0">
                <a:solidFill>
                  <a:srgbClr val="FFC000"/>
                </a:solidFill>
              </a:rPr>
              <a:t>교외중산층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고학력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도시 거주인 지지</a:t>
            </a:r>
            <a:r>
              <a:rPr lang="en-US" altLang="ko-KR" dirty="0" smtClean="0">
                <a:solidFill>
                  <a:srgbClr val="FFC000"/>
                </a:solidFill>
              </a:rPr>
              <a:t>)</a:t>
            </a:r>
          </a:p>
          <a:p>
            <a:r>
              <a:rPr lang="ko-KR" altLang="en-US" dirty="0" smtClean="0">
                <a:solidFill>
                  <a:srgbClr val="FFC000"/>
                </a:solidFill>
              </a:rPr>
              <a:t>정상적인 대통령</a:t>
            </a:r>
            <a:r>
              <a:rPr lang="en-US" altLang="ko-KR" dirty="0" smtClean="0">
                <a:solidFill>
                  <a:srgbClr val="FFC000"/>
                </a:solidFill>
              </a:rPr>
              <a:t>: 78</a:t>
            </a:r>
            <a:r>
              <a:rPr lang="ko-KR" altLang="en-US" dirty="0" smtClean="0">
                <a:solidFill>
                  <a:srgbClr val="FFC000"/>
                </a:solidFill>
              </a:rPr>
              <a:t>세</a:t>
            </a:r>
            <a:r>
              <a:rPr lang="en-US" altLang="ko-KR" dirty="0" smtClean="0">
                <a:solidFill>
                  <a:srgbClr val="FFC000"/>
                </a:solidFill>
              </a:rPr>
              <a:t>, Boring, Normal, but</a:t>
            </a:r>
            <a:r>
              <a:rPr lang="ko-KR" altLang="en-US" dirty="0">
                <a:solidFill>
                  <a:srgbClr val="FFC000"/>
                </a:solidFill>
              </a:rPr>
              <a:t> </a:t>
            </a:r>
            <a:r>
              <a:rPr lang="en-US" altLang="ko-KR" dirty="0" smtClean="0">
                <a:solidFill>
                  <a:srgbClr val="FFC000"/>
                </a:solidFill>
              </a:rPr>
              <a:t>Healer, </a:t>
            </a:r>
            <a:r>
              <a:rPr lang="en-US" altLang="ko-KR" dirty="0" err="1" smtClean="0">
                <a:solidFill>
                  <a:srgbClr val="FFC000"/>
                </a:solidFill>
              </a:rPr>
              <a:t>Uniter</a:t>
            </a:r>
            <a:r>
              <a:rPr lang="en-US" altLang="ko-KR" dirty="0" smtClean="0">
                <a:solidFill>
                  <a:srgbClr val="FFC000"/>
                </a:solidFill>
              </a:rPr>
              <a:t>, Deal Maker? </a:t>
            </a:r>
          </a:p>
          <a:p>
            <a:r>
              <a:rPr lang="ko-KR" altLang="en-US" dirty="0" err="1" smtClean="0">
                <a:solidFill>
                  <a:srgbClr val="FFC000"/>
                </a:solidFill>
              </a:rPr>
              <a:t>해리스</a:t>
            </a:r>
            <a:r>
              <a:rPr lang="ko-KR" altLang="en-US" dirty="0" smtClean="0">
                <a:solidFill>
                  <a:srgbClr val="FFC000"/>
                </a:solidFill>
              </a:rPr>
              <a:t> 부통령</a:t>
            </a:r>
            <a:r>
              <a:rPr lang="en-US" altLang="ko-KR" dirty="0" smtClean="0">
                <a:solidFill>
                  <a:srgbClr val="FFC000"/>
                </a:solidFill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</a:rPr>
              <a:t>최초의 여성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유색인종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이민자 가족 부통령</a:t>
            </a:r>
            <a:r>
              <a:rPr lang="en-US" altLang="ko-KR" dirty="0" smtClean="0">
                <a:solidFill>
                  <a:srgbClr val="FFC000"/>
                </a:solidFill>
              </a:rPr>
              <a:t>, and </a:t>
            </a:r>
            <a:r>
              <a:rPr lang="ko-KR" altLang="en-US" dirty="0" smtClean="0">
                <a:solidFill>
                  <a:srgbClr val="FFC000"/>
                </a:solidFill>
              </a:rPr>
              <a:t>차기 대통령</a:t>
            </a:r>
            <a:r>
              <a:rPr lang="en-US" altLang="ko-KR" dirty="0" smtClean="0">
                <a:solidFill>
                  <a:srgbClr val="FFC000"/>
                </a:solidFill>
              </a:rPr>
              <a:t>?</a:t>
            </a:r>
          </a:p>
          <a:p>
            <a:endParaRPr lang="en-US" altLang="ko-KR" dirty="0" smtClean="0">
              <a:solidFill>
                <a:srgbClr val="FFC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42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8" y="-96864"/>
            <a:ext cx="11575831" cy="6954864"/>
          </a:xfrm>
          <a:prstGeom prst="rect">
            <a:avLst/>
          </a:prstGeom>
          <a:noFill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8" y="-50630"/>
            <a:ext cx="11562904" cy="686239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2020 </a:t>
            </a:r>
            <a:r>
              <a:rPr lang="ko-KR" altLang="en-US" dirty="0" smtClean="0"/>
              <a:t>미대선 평가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42475" y="3616568"/>
            <a:ext cx="9905998" cy="3124201"/>
          </a:xfrm>
        </p:spPr>
        <p:txBody>
          <a:bodyPr/>
          <a:lstStyle/>
          <a:p>
            <a:r>
              <a:rPr lang="ko-KR" altLang="en-US" dirty="0" smtClean="0"/>
              <a:t>미국 민주주의의 위기</a:t>
            </a:r>
            <a:r>
              <a:rPr lang="en-US" altLang="ko-KR" dirty="0" smtClean="0"/>
              <a:t>: </a:t>
            </a:r>
            <a:r>
              <a:rPr lang="ko-KR" altLang="en-US" dirty="0" smtClean="0"/>
              <a:t>선거인단제도의 결함 </a:t>
            </a:r>
            <a:r>
              <a:rPr lang="en-US" altLang="ko-KR" dirty="0" smtClean="0"/>
              <a:t>(2016 </a:t>
            </a:r>
            <a:r>
              <a:rPr lang="ko-KR" altLang="en-US" dirty="0" smtClean="0"/>
              <a:t>트럼프 </a:t>
            </a:r>
            <a:r>
              <a:rPr lang="en-US" altLang="ko-KR" dirty="0" smtClean="0"/>
              <a:t>306 vs 2020 </a:t>
            </a:r>
            <a:r>
              <a:rPr lang="ko-KR" altLang="en-US" dirty="0" smtClean="0"/>
              <a:t>바이든 </a:t>
            </a:r>
            <a:r>
              <a:rPr lang="en-US" altLang="ko-KR" dirty="0" smtClean="0"/>
              <a:t>306) </a:t>
            </a:r>
            <a:r>
              <a:rPr lang="ko-KR" altLang="en-US" dirty="0" smtClean="0"/>
              <a:t>그러나 </a:t>
            </a:r>
            <a:r>
              <a:rPr lang="en-US" altLang="ko-KR" dirty="0" smtClean="0"/>
              <a:t>50</a:t>
            </a:r>
            <a:r>
              <a:rPr lang="ko-KR" altLang="en-US" dirty="0" smtClean="0"/>
              <a:t>개 주 단위 </a:t>
            </a:r>
            <a:r>
              <a:rPr lang="ko-KR" altLang="en-US" dirty="0" smtClean="0"/>
              <a:t>민주적 절차의 공고성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트럼프의 </a:t>
            </a:r>
            <a:r>
              <a:rPr lang="ko-KR" altLang="en-US" dirty="0" err="1" smtClean="0"/>
              <a:t>선거불복과</a:t>
            </a:r>
            <a:r>
              <a:rPr lang="ko-KR" altLang="en-US" dirty="0" smtClean="0"/>
              <a:t> 소송이 먹히지 않음</a:t>
            </a:r>
            <a:endParaRPr lang="en-US" altLang="ko-KR" dirty="0" smtClean="0"/>
          </a:p>
          <a:p>
            <a:r>
              <a:rPr lang="ko-KR" altLang="en-US" dirty="0" smtClean="0"/>
              <a:t>민주주의의 위기</a:t>
            </a:r>
            <a:r>
              <a:rPr lang="en-US" altLang="ko-KR" dirty="0" smtClean="0"/>
              <a:t>: 7</a:t>
            </a:r>
            <a:r>
              <a:rPr lang="ko-KR" altLang="en-US" dirty="0" smtClean="0"/>
              <a:t>천</a:t>
            </a:r>
            <a:r>
              <a:rPr lang="en-US" altLang="ko-KR" dirty="0" smtClean="0"/>
              <a:t>2</a:t>
            </a:r>
            <a:r>
              <a:rPr lang="ko-KR" altLang="en-US" dirty="0" smtClean="0"/>
              <a:t>백만이 </a:t>
            </a:r>
            <a:r>
              <a:rPr lang="ko-KR" altLang="en-US" dirty="0" smtClean="0"/>
              <a:t>넘는 미국의 절반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특히 백인 다수</a:t>
            </a:r>
            <a:r>
              <a:rPr lang="en-US" altLang="ko-KR" dirty="0" smtClean="0"/>
              <a:t>(57</a:t>
            </a:r>
            <a:r>
              <a:rPr lang="ko-KR" altLang="en-US" dirty="0" smtClean="0"/>
              <a:t>퍼센트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히스패닉</a:t>
            </a:r>
            <a:r>
              <a:rPr lang="en-US" altLang="ko-KR" dirty="0" smtClean="0"/>
              <a:t>, </a:t>
            </a:r>
            <a:r>
              <a:rPr lang="ko-KR" altLang="en-US" dirty="0" smtClean="0"/>
              <a:t>흑인 남성 주류가 여전히 트럼프 지지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트럼피즘</a:t>
            </a:r>
            <a:r>
              <a:rPr lang="en-US" altLang="ko-KR" dirty="0" smtClean="0"/>
              <a:t>), </a:t>
            </a:r>
            <a:r>
              <a:rPr lang="ko-KR" altLang="en-US" dirty="0" smtClean="0"/>
              <a:t>공화당의 건재</a:t>
            </a:r>
            <a:endParaRPr lang="en-US" altLang="ko-KR" dirty="0" smtClean="0"/>
          </a:p>
          <a:p>
            <a:r>
              <a:rPr lang="en-US" altLang="ko-KR" dirty="0" smtClean="0"/>
              <a:t>Grim Era of Demonization, Systemic Racism, Polarized America: “Opponent not enemy, Chances for Each Party” </a:t>
            </a:r>
            <a:r>
              <a:rPr lang="ko-KR" altLang="en-US" dirty="0" smtClean="0"/>
              <a:t>바이든 당선 </a:t>
            </a:r>
            <a:r>
              <a:rPr lang="ko-KR" altLang="en-US" dirty="0" smtClean="0"/>
              <a:t>연설</a:t>
            </a:r>
            <a:endParaRPr lang="en-US" altLang="ko-KR" dirty="0" smtClean="0"/>
          </a:p>
          <a:p>
            <a:r>
              <a:rPr lang="ko-KR" altLang="en-US" dirty="0" smtClean="0"/>
              <a:t>트럼프 선거 불복</a:t>
            </a:r>
            <a:r>
              <a:rPr lang="en-US" altLang="ko-KR" dirty="0" smtClean="0"/>
              <a:t>?</a:t>
            </a:r>
            <a:endParaRPr lang="en-US" altLang="ko-KR" dirty="0" smtClean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7CFA35-897B-4DAA-BB57-8DC24BA192CC}" type="slidenum">
              <a:rPr lang="en-US" altLang="ko-KR" noProof="0" smtClean="0"/>
              <a:pPr lvl="0"/>
              <a:t>22</a:t>
            </a:fld>
            <a:endParaRPr lang="en-US" altLang="ko-KR" noProof="0"/>
          </a:p>
        </p:txBody>
      </p:sp>
    </p:spTree>
    <p:extLst>
      <p:ext uri="{BB962C8B-B14F-4D97-AF65-F5344CB8AC3E}">
        <p14:creationId xmlns:p14="http://schemas.microsoft.com/office/powerpoint/2010/main" val="1483323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" y="42986"/>
            <a:ext cx="10045212" cy="67004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"/>
            <a:ext cx="11565114" cy="685859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FFFF00"/>
                </a:solidFill>
              </a:rPr>
              <a:t>대선 이후 미국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6165" y="2715329"/>
            <a:ext cx="5445367" cy="3501326"/>
          </a:xfrm>
        </p:spPr>
        <p:txBody>
          <a:bodyPr>
            <a:normAutofit fontScale="77500" lnSpcReduction="20000"/>
          </a:bodyPr>
          <a:lstStyle/>
          <a:p>
            <a:endParaRPr lang="en-US" altLang="ko-KR" dirty="0"/>
          </a:p>
          <a:p>
            <a:r>
              <a:rPr lang="en-US" altLang="ko-KR" dirty="0" smtClean="0">
                <a:solidFill>
                  <a:srgbClr val="FFC000"/>
                </a:solidFill>
              </a:rPr>
              <a:t>2</a:t>
            </a:r>
            <a:r>
              <a:rPr lang="ko-KR" altLang="en-US" dirty="0" smtClean="0">
                <a:solidFill>
                  <a:srgbClr val="FFC000"/>
                </a:solidFill>
              </a:rPr>
              <a:t>달 남은 </a:t>
            </a:r>
            <a:r>
              <a:rPr lang="ko-KR" altLang="en-US" dirty="0" smtClean="0">
                <a:solidFill>
                  <a:srgbClr val="FFC000"/>
                </a:solidFill>
              </a:rPr>
              <a:t>트럼프</a:t>
            </a:r>
            <a:r>
              <a:rPr lang="en-US" altLang="ko-KR" dirty="0" smtClean="0">
                <a:solidFill>
                  <a:srgbClr val="FFC000"/>
                </a:solidFill>
              </a:rPr>
              <a:t>: 12</a:t>
            </a:r>
            <a:r>
              <a:rPr lang="ko-KR" altLang="en-US" dirty="0" smtClean="0">
                <a:solidFill>
                  <a:srgbClr val="FFC000"/>
                </a:solidFill>
              </a:rPr>
              <a:t>월</a:t>
            </a:r>
            <a:r>
              <a:rPr lang="en-US" altLang="ko-KR" dirty="0" smtClean="0">
                <a:solidFill>
                  <a:srgbClr val="FFC000"/>
                </a:solidFill>
              </a:rPr>
              <a:t>14</a:t>
            </a:r>
            <a:r>
              <a:rPr lang="ko-KR" altLang="en-US" dirty="0" smtClean="0">
                <a:solidFill>
                  <a:srgbClr val="FFC000"/>
                </a:solidFill>
              </a:rPr>
              <a:t>일선거인단투표</a:t>
            </a:r>
            <a:r>
              <a:rPr lang="en-US" altLang="ko-KR" dirty="0" smtClean="0">
                <a:solidFill>
                  <a:srgbClr val="FFC000"/>
                </a:solidFill>
              </a:rPr>
              <a:t>, 1</a:t>
            </a:r>
            <a:r>
              <a:rPr lang="ko-KR" altLang="en-US" dirty="0" smtClean="0">
                <a:solidFill>
                  <a:srgbClr val="FFC000"/>
                </a:solidFill>
              </a:rPr>
              <a:t>월</a:t>
            </a:r>
            <a:r>
              <a:rPr lang="en-US" altLang="ko-KR" dirty="0" smtClean="0">
                <a:solidFill>
                  <a:srgbClr val="FFC000"/>
                </a:solidFill>
              </a:rPr>
              <a:t>3</a:t>
            </a:r>
            <a:r>
              <a:rPr lang="ko-KR" altLang="en-US" dirty="0" smtClean="0">
                <a:solidFill>
                  <a:srgbClr val="FFC000"/>
                </a:solidFill>
              </a:rPr>
              <a:t>일 상하의원선서</a:t>
            </a:r>
            <a:r>
              <a:rPr lang="en-US" altLang="ko-KR" dirty="0" smtClean="0">
                <a:solidFill>
                  <a:srgbClr val="FFC000"/>
                </a:solidFill>
              </a:rPr>
              <a:t>, 1</a:t>
            </a:r>
            <a:r>
              <a:rPr lang="ko-KR" altLang="en-US" dirty="0" smtClean="0">
                <a:solidFill>
                  <a:srgbClr val="FFC000"/>
                </a:solidFill>
              </a:rPr>
              <a:t>월</a:t>
            </a:r>
            <a:r>
              <a:rPr lang="en-US" altLang="ko-KR" dirty="0" smtClean="0">
                <a:solidFill>
                  <a:srgbClr val="FFC000"/>
                </a:solidFill>
              </a:rPr>
              <a:t>6</a:t>
            </a:r>
            <a:r>
              <a:rPr lang="ko-KR" altLang="en-US" dirty="0" smtClean="0">
                <a:solidFill>
                  <a:srgbClr val="FFC000"/>
                </a:solidFill>
              </a:rPr>
              <a:t>일 상하의원 대통령당선 확정</a:t>
            </a:r>
            <a:r>
              <a:rPr lang="en-US" altLang="ko-KR" dirty="0" smtClean="0">
                <a:solidFill>
                  <a:srgbClr val="FFC000"/>
                </a:solidFill>
              </a:rPr>
              <a:t>, 1</a:t>
            </a:r>
            <a:r>
              <a:rPr lang="ko-KR" altLang="en-US" dirty="0" smtClean="0">
                <a:solidFill>
                  <a:srgbClr val="FFC000"/>
                </a:solidFill>
              </a:rPr>
              <a:t>월</a:t>
            </a:r>
            <a:r>
              <a:rPr lang="en-US" altLang="ko-KR" dirty="0" smtClean="0">
                <a:solidFill>
                  <a:srgbClr val="FFC000"/>
                </a:solidFill>
              </a:rPr>
              <a:t>20</a:t>
            </a:r>
            <a:r>
              <a:rPr lang="ko-KR" altLang="en-US" dirty="0" smtClean="0">
                <a:solidFill>
                  <a:srgbClr val="FFC000"/>
                </a:solidFill>
              </a:rPr>
              <a:t>일 취임식 </a:t>
            </a:r>
            <a:r>
              <a:rPr lang="en-US" altLang="ko-KR" dirty="0" smtClean="0">
                <a:solidFill>
                  <a:srgbClr val="FFC000"/>
                </a:solidFill>
              </a:rPr>
              <a:t>(1</a:t>
            </a:r>
            <a:r>
              <a:rPr lang="ko-KR" altLang="en-US" dirty="0" smtClean="0">
                <a:solidFill>
                  <a:srgbClr val="FFC000"/>
                </a:solidFill>
              </a:rPr>
              <a:t>월</a:t>
            </a:r>
            <a:r>
              <a:rPr lang="en-US" altLang="ko-KR" dirty="0" smtClean="0">
                <a:solidFill>
                  <a:srgbClr val="FFC000"/>
                </a:solidFill>
              </a:rPr>
              <a:t>5</a:t>
            </a:r>
            <a:r>
              <a:rPr lang="ko-KR" altLang="en-US" dirty="0" smtClean="0">
                <a:solidFill>
                  <a:srgbClr val="FFC000"/>
                </a:solidFill>
              </a:rPr>
              <a:t>일 조지아 상원 결선 투표</a:t>
            </a:r>
            <a:r>
              <a:rPr lang="en-US" altLang="ko-KR" dirty="0" smtClean="0">
                <a:solidFill>
                  <a:srgbClr val="FFC000"/>
                </a:solidFill>
              </a:rPr>
              <a:t>)</a:t>
            </a:r>
            <a:endParaRPr lang="en-US" altLang="ko-KR" dirty="0" smtClean="0">
              <a:solidFill>
                <a:srgbClr val="FFC000"/>
              </a:solidFill>
            </a:endParaRPr>
          </a:p>
          <a:p>
            <a:r>
              <a:rPr lang="ko-KR" altLang="en-US" dirty="0" smtClean="0">
                <a:solidFill>
                  <a:srgbClr val="FFC000"/>
                </a:solidFill>
              </a:rPr>
              <a:t>코로나 위기 악화</a:t>
            </a:r>
            <a:r>
              <a:rPr lang="en-US" altLang="ko-KR" dirty="0" smtClean="0">
                <a:solidFill>
                  <a:srgbClr val="FFC000"/>
                </a:solidFill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</a:rPr>
              <a:t>천만 확진</a:t>
            </a:r>
            <a:r>
              <a:rPr lang="en-US" altLang="ko-KR" dirty="0" smtClean="0">
                <a:solidFill>
                  <a:srgbClr val="FFC000"/>
                </a:solidFill>
              </a:rPr>
              <a:t>, 24</a:t>
            </a:r>
            <a:r>
              <a:rPr lang="ko-KR" altLang="en-US" dirty="0" smtClean="0">
                <a:solidFill>
                  <a:srgbClr val="FFC000"/>
                </a:solidFill>
              </a:rPr>
              <a:t>만 사망 </a:t>
            </a:r>
            <a:endParaRPr lang="en-US" altLang="ko-KR" dirty="0" smtClean="0">
              <a:solidFill>
                <a:srgbClr val="FFC000"/>
              </a:solidFill>
            </a:endParaRPr>
          </a:p>
          <a:p>
            <a:r>
              <a:rPr lang="ko-KR" altLang="en-US" dirty="0" smtClean="0">
                <a:solidFill>
                  <a:srgbClr val="FFC000"/>
                </a:solidFill>
              </a:rPr>
              <a:t>경제위기와</a:t>
            </a:r>
            <a:r>
              <a:rPr lang="en-US" altLang="ko-KR" dirty="0" smtClean="0">
                <a:solidFill>
                  <a:srgbClr val="FFC000"/>
                </a:solidFill>
              </a:rPr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실업난 </a:t>
            </a:r>
            <a:endParaRPr lang="en-US" altLang="ko-KR" dirty="0" smtClean="0">
              <a:solidFill>
                <a:srgbClr val="FFC000"/>
              </a:solidFill>
            </a:endParaRPr>
          </a:p>
          <a:p>
            <a:r>
              <a:rPr lang="ko-KR" altLang="en-US" dirty="0" smtClean="0">
                <a:solidFill>
                  <a:srgbClr val="FFC000"/>
                </a:solidFill>
              </a:rPr>
              <a:t>사회분열극복</a:t>
            </a:r>
            <a:r>
              <a:rPr lang="en-US" altLang="ko-KR" dirty="0" smtClean="0">
                <a:solidFill>
                  <a:srgbClr val="FFC000"/>
                </a:solidFill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</a:rPr>
              <a:t>뿌리깊은 인종주의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err="1" smtClean="0">
                <a:solidFill>
                  <a:srgbClr val="FFC000"/>
                </a:solidFill>
              </a:rPr>
              <a:t>음모론과</a:t>
            </a:r>
            <a:r>
              <a:rPr lang="ko-KR" altLang="en-US" dirty="0" smtClean="0">
                <a:solidFill>
                  <a:srgbClr val="FFC000"/>
                </a:solidFill>
              </a:rPr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선거불복  </a:t>
            </a:r>
            <a:r>
              <a:rPr lang="en-US" altLang="ko-KR" dirty="0">
                <a:solidFill>
                  <a:srgbClr val="FFC000"/>
                </a:solidFill>
              </a:rPr>
              <a:t>https://www.youtube.com/watch?v=RP0a9EocVBo</a:t>
            </a:r>
            <a:endParaRPr lang="en-US" altLang="ko-KR" dirty="0" smtClean="0">
              <a:solidFill>
                <a:srgbClr val="FFC000"/>
              </a:solidFill>
            </a:endParaRPr>
          </a:p>
          <a:p>
            <a:r>
              <a:rPr lang="ko-KR" altLang="en-US" dirty="0" err="1" smtClean="0">
                <a:solidFill>
                  <a:srgbClr val="FFC000"/>
                </a:solidFill>
              </a:rPr>
              <a:t>기후위기와</a:t>
            </a:r>
            <a:r>
              <a:rPr lang="ko-KR" altLang="en-US" dirty="0" smtClean="0">
                <a:solidFill>
                  <a:srgbClr val="FFC000"/>
                </a:solidFill>
              </a:rPr>
              <a:t> 다자외교</a:t>
            </a:r>
            <a:r>
              <a:rPr lang="en-US" altLang="ko-KR" dirty="0" smtClean="0">
                <a:solidFill>
                  <a:srgbClr val="FFC000"/>
                </a:solidFill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</a:rPr>
              <a:t>자유주의 세계질서 복구</a:t>
            </a:r>
            <a:r>
              <a:rPr lang="en-US" altLang="ko-KR" dirty="0" smtClean="0">
                <a:solidFill>
                  <a:srgbClr val="FFC000"/>
                </a:solidFill>
              </a:rPr>
              <a:t>?</a:t>
            </a:r>
          </a:p>
          <a:p>
            <a:r>
              <a:rPr lang="ko-KR" altLang="en-US" dirty="0" smtClean="0">
                <a:solidFill>
                  <a:srgbClr val="FFC000"/>
                </a:solidFill>
              </a:rPr>
              <a:t>미국의 지도력 회복</a:t>
            </a:r>
            <a:r>
              <a:rPr lang="en-US" altLang="ko-KR" dirty="0" smtClean="0">
                <a:solidFill>
                  <a:srgbClr val="FFC000"/>
                </a:solidFill>
              </a:rPr>
              <a:t>?: “Power of Inspiration and Power of Intimidation”</a:t>
            </a:r>
          </a:p>
          <a:p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046" y="-297"/>
            <a:ext cx="4700954" cy="30006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l="22090" t="19620" r="23220" b="6255"/>
          <a:stretch/>
        </p:blipFill>
        <p:spPr>
          <a:xfrm>
            <a:off x="6290409" y="2216258"/>
            <a:ext cx="5901591" cy="449946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l="38450" t="23213" r="29923" b="26134"/>
          <a:stretch/>
        </p:blipFill>
        <p:spPr>
          <a:xfrm>
            <a:off x="4609842" y="16145"/>
            <a:ext cx="3049292" cy="27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0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b="14354"/>
          <a:stretch/>
        </p:blipFill>
        <p:spPr>
          <a:xfrm>
            <a:off x="706865" y="57665"/>
            <a:ext cx="4715690" cy="67047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27162" t="9730" r="28649" b="3903"/>
          <a:stretch/>
        </p:blipFill>
        <p:spPr>
          <a:xfrm>
            <a:off x="6094412" y="609600"/>
            <a:ext cx="5387547" cy="59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C804-F14E-42FE-B47E-A896AF1C5FCA}" type="slidenum">
              <a:rPr lang="en-US" altLang="ko-KR" smtClean="0"/>
              <a:pPr/>
              <a:t>25</a:t>
            </a:fld>
            <a:endParaRPr lang="en-US" altLang="ko-KR"/>
          </a:p>
        </p:txBody>
      </p:sp>
      <p:pic>
        <p:nvPicPr>
          <p:cNvPr id="6146" name="Picture 2" descr="peace on the korean peninsula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692696"/>
            <a:ext cx="5790456" cy="57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76120" y="3233981"/>
            <a:ext cx="4060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/>
              <a:t>미 대선과 한반도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168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A2C57-AA7A-49E9-A549-CF2EBCA4A94E}" type="slidenum">
              <a:rPr lang="en-US" altLang="ko-KR" smtClean="0">
                <a:solidFill>
                  <a:prstClr val="white">
                    <a:lumMod val="75000"/>
                  </a:prstClr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3" name="YMMe8jmdqP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721" y="46495"/>
            <a:ext cx="11571906" cy="650919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74" y="3422076"/>
            <a:ext cx="6828112" cy="313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4833" y="5934489"/>
            <a:ext cx="4560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08/25/19 G7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트럼프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아베 회담 시 발언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34139"/>
          </a:xfrm>
        </p:spPr>
        <p:txBody>
          <a:bodyPr/>
          <a:lstStyle/>
          <a:p>
            <a:r>
              <a:rPr lang="ko-KR" altLang="en-US" dirty="0" err="1" smtClean="0"/>
              <a:t>바이든과</a:t>
            </a:r>
            <a:r>
              <a:rPr lang="ko-KR" altLang="en-US" dirty="0" smtClean="0"/>
              <a:t> 북한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46868" y="4968767"/>
            <a:ext cx="11006379" cy="1618280"/>
          </a:xfrm>
        </p:spPr>
        <p:txBody>
          <a:bodyPr>
            <a:normAutofit/>
          </a:bodyPr>
          <a:lstStyle/>
          <a:p>
            <a:r>
              <a:rPr lang="en-US" altLang="ko-KR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ko-KR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North Korea, I will empower our negotiators and jump-start a sustained, coordinated campaign with our allies and others, including China, to advance our shared objective of a denuclearized North Korea</a:t>
            </a:r>
            <a:r>
              <a:rPr lang="en-US" altLang="ko-KR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– Foreign Affairs  (Mar/Apr 2020)</a:t>
            </a:r>
            <a:endParaRPr lang="ko-KR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25840" t="32744" r="40706" b="18132"/>
          <a:stretch/>
        </p:blipFill>
        <p:spPr>
          <a:xfrm>
            <a:off x="7140843" y="866271"/>
            <a:ext cx="4738606" cy="3915770"/>
          </a:xfrm>
          <a:prstGeom prst="rect">
            <a:avLst/>
          </a:prstGeom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278969" y="1617192"/>
            <a:ext cx="6861874" cy="2978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보다 신중하고 원칙적인 입장</a:t>
            </a:r>
            <a:r>
              <a:rPr lang="en-US" altLang="ko-KR" dirty="0" smtClean="0"/>
              <a:t>: </a:t>
            </a:r>
            <a:r>
              <a:rPr lang="ko-KR" altLang="en-US" dirty="0" smtClean="0"/>
              <a:t>북핵 협상 리뷰</a:t>
            </a:r>
            <a:endParaRPr lang="en-US" altLang="ko-KR" dirty="0" smtClean="0"/>
          </a:p>
          <a:p>
            <a:r>
              <a:rPr lang="ko-KR" altLang="en-US" dirty="0" smtClean="0"/>
              <a:t>트럼프 식의 정상외교 회의적</a:t>
            </a:r>
            <a:r>
              <a:rPr lang="en-US" altLang="ko-KR" dirty="0" smtClean="0"/>
              <a:t>: </a:t>
            </a:r>
            <a:r>
              <a:rPr lang="ko-KR" altLang="en-US" dirty="0" smtClean="0"/>
              <a:t>북한에게 어려운 상대</a:t>
            </a:r>
            <a:endParaRPr lang="en-US" altLang="ko-KR" dirty="0" smtClean="0"/>
          </a:p>
          <a:p>
            <a:r>
              <a:rPr lang="ko-KR" altLang="en-US" dirty="0" smtClean="0"/>
              <a:t>결국은 외교적 해법 시도</a:t>
            </a:r>
            <a:endParaRPr lang="en-US" altLang="ko-KR" dirty="0" smtClean="0"/>
          </a:p>
          <a:p>
            <a:pPr>
              <a:buFontTx/>
              <a:buChar char="-"/>
            </a:pPr>
            <a:r>
              <a:rPr lang="ko-KR" altLang="en-US" dirty="0" smtClean="0"/>
              <a:t>산적한 국내 현안</a:t>
            </a:r>
            <a:r>
              <a:rPr lang="en-US" altLang="ko-KR" dirty="0" smtClean="0"/>
              <a:t>: </a:t>
            </a:r>
            <a:r>
              <a:rPr lang="ko-KR" altLang="en-US" dirty="0" smtClean="0"/>
              <a:t>경제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코로나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정치</a:t>
            </a:r>
            <a:r>
              <a:rPr lang="en-US" altLang="ko-KR" dirty="0" smtClean="0"/>
              <a:t>/</a:t>
            </a:r>
            <a:r>
              <a:rPr lang="ko-KR" altLang="en-US" dirty="0" smtClean="0"/>
              <a:t>사회 갈등</a:t>
            </a:r>
            <a:endParaRPr lang="en-US" altLang="ko-KR" dirty="0" smtClean="0"/>
          </a:p>
          <a:p>
            <a:pPr>
              <a:buFontTx/>
              <a:buChar char="-"/>
            </a:pPr>
            <a:r>
              <a:rPr lang="ko-KR" altLang="en-US" dirty="0" smtClean="0"/>
              <a:t>더 시급한 외교현안</a:t>
            </a:r>
            <a:r>
              <a:rPr lang="en-US" altLang="ko-KR" dirty="0" smtClean="0"/>
              <a:t>: 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미중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유럽 등등</a:t>
            </a:r>
            <a:endParaRPr lang="en-US" altLang="ko-KR" dirty="0" smtClean="0"/>
          </a:p>
          <a:p>
            <a:pPr>
              <a:buFontTx/>
              <a:buChar char="-"/>
            </a:pPr>
            <a:r>
              <a:rPr lang="ko-KR" altLang="en-US" dirty="0" smtClean="0"/>
              <a:t>아시아의 다른 현안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남중국해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동중국해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인도</a:t>
            </a:r>
            <a:r>
              <a:rPr lang="en-US" altLang="ko-KR" dirty="0" smtClean="0"/>
              <a:t>-</a:t>
            </a:r>
            <a:r>
              <a:rPr lang="ko-KR" altLang="en-US" dirty="0" smtClean="0"/>
              <a:t>중국</a:t>
            </a:r>
            <a:endParaRPr lang="en-US" altLang="ko-KR" dirty="0" smtClean="0"/>
          </a:p>
          <a:p>
            <a:pPr>
              <a:buFontTx/>
              <a:buChar char="-"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5736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41" y="546316"/>
            <a:ext cx="5879396" cy="61379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26082" t="8292" r="25462" b="13101"/>
          <a:stretch/>
        </p:blipFill>
        <p:spPr>
          <a:xfrm>
            <a:off x="627681" y="2371240"/>
            <a:ext cx="4916837" cy="4486760"/>
          </a:xfrm>
          <a:prstGeom prst="rect">
            <a:avLst/>
          </a:prstGeom>
        </p:spPr>
      </p:pic>
      <p:pic>
        <p:nvPicPr>
          <p:cNvPr id="3074" name="Picture 2" descr="마이클 오핸론 대타협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1" y="39061"/>
            <a:ext cx="4862594" cy="27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89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21" y="85858"/>
            <a:ext cx="10073072" cy="6703904"/>
          </a:xfrm>
          <a:prstGeom prst="rect">
            <a:avLst/>
          </a:prstGeom>
        </p:spPr>
      </p:pic>
      <p:sp>
        <p:nvSpPr>
          <p:cNvPr id="4" name="내용 개체 틀 1"/>
          <p:cNvSpPr txBox="1">
            <a:spLocks/>
          </p:cNvSpPr>
          <p:nvPr/>
        </p:nvSpPr>
        <p:spPr>
          <a:xfrm>
            <a:off x="904021" y="2747492"/>
            <a:ext cx="10073072" cy="4042269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tx1"/>
                </a:solidFill>
              </a:rPr>
              <a:t>바이든 대중 정책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effectLst/>
              </a:rPr>
              <a:t>중국지도층과의 폭넓은 경험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: 1979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년 이후 등소평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장쩌민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시진핑 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(2011-2012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년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 8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회</a:t>
            </a:r>
            <a:r>
              <a:rPr lang="en-US" altLang="ko-KR" dirty="0">
                <a:solidFill>
                  <a:schemeClr val="tx1"/>
                </a:solidFill>
                <a:effectLst/>
              </a:rPr>
              <a:t>)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등 면담</a:t>
            </a:r>
            <a:endParaRPr lang="en-US" altLang="ko-KR" dirty="0" smtClean="0">
              <a:solidFill>
                <a:schemeClr val="tx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effectLst/>
              </a:rPr>
              <a:t>전통 </a:t>
            </a:r>
            <a:r>
              <a:rPr lang="ko-KR" altLang="en-US" dirty="0" err="1" smtClean="0">
                <a:solidFill>
                  <a:schemeClr val="tx1"/>
                </a:solidFill>
                <a:effectLst/>
              </a:rPr>
              <a:t>지중파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중국의 부상 환영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협력 강조</a:t>
            </a:r>
            <a:endParaRPr lang="en-US" altLang="ko-KR" dirty="0" smtClean="0">
              <a:solidFill>
                <a:schemeClr val="tx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effectLst/>
              </a:rPr>
              <a:t>최근 중국의 부상과 행태에 대한 전략적 경쟁 인식</a:t>
            </a:r>
            <a:endParaRPr lang="en-US" altLang="ko-KR" dirty="0" smtClean="0">
              <a:solidFill>
                <a:schemeClr val="tx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effectLst/>
              </a:rPr>
              <a:t>중국에 대한 보다 강경한 자세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: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신장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위구르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홍콩 인권 문제</a:t>
            </a:r>
            <a:endParaRPr lang="en-US" altLang="ko-KR" dirty="0" smtClean="0">
              <a:solidFill>
                <a:schemeClr val="tx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effectLst/>
              </a:rPr>
              <a:t>경제 및 무역문제에서 트럼프와 </a:t>
            </a:r>
            <a:r>
              <a:rPr lang="ko-KR" altLang="en-US" dirty="0" err="1" smtClean="0">
                <a:solidFill>
                  <a:schemeClr val="tx1"/>
                </a:solidFill>
                <a:effectLst/>
              </a:rPr>
              <a:t>샌더스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 </a:t>
            </a:r>
            <a:r>
              <a:rPr lang="ko-KR" altLang="en-US" dirty="0" err="1" smtClean="0">
                <a:solidFill>
                  <a:schemeClr val="tx1"/>
                </a:solidFill>
                <a:effectLst/>
              </a:rPr>
              <a:t>지지층의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 압박</a:t>
            </a:r>
            <a:endParaRPr lang="en-US" altLang="ko-KR" dirty="0" smtClean="0">
              <a:solidFill>
                <a:schemeClr val="tx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effectLst/>
              </a:rPr>
              <a:t>But,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중국과의 무역전쟁보다 국내 경쟁력 강조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과학기술투자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미래산업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동맹강화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)</a:t>
            </a: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effectLst/>
              </a:rPr>
              <a:t>기후변화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이란</a:t>
            </a:r>
            <a:r>
              <a:rPr lang="en-US" altLang="ko-KR" dirty="0" smtClean="0">
                <a:solidFill>
                  <a:schemeClr val="tx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effectLst/>
              </a:rPr>
              <a:t>북한 문제에서는 중국과 협력</a:t>
            </a:r>
            <a:endParaRPr lang="en-US" altLang="ko-KR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5591" y="507828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</a:rPr>
              <a:t>(2011</a:t>
            </a:r>
            <a:r>
              <a:rPr lang="ko-KR" altLang="en-US" dirty="0" smtClean="0">
                <a:solidFill>
                  <a:srgbClr val="000000"/>
                </a:solidFill>
              </a:rPr>
              <a:t>년 </a:t>
            </a:r>
            <a:r>
              <a:rPr lang="ko-KR" altLang="en-US" dirty="0" err="1" smtClean="0">
                <a:solidFill>
                  <a:srgbClr val="000000"/>
                </a:solidFill>
              </a:rPr>
              <a:t>두장옌</a:t>
            </a:r>
            <a:r>
              <a:rPr lang="en-US" altLang="ko-KR" dirty="0" smtClean="0">
                <a:solidFill>
                  <a:srgbClr val="000000"/>
                </a:solidFill>
              </a:rPr>
              <a:t>, </a:t>
            </a:r>
            <a:r>
              <a:rPr lang="ko-KR" altLang="en-US" dirty="0" smtClean="0">
                <a:solidFill>
                  <a:srgbClr val="000000"/>
                </a:solidFill>
              </a:rPr>
              <a:t>쓰촨</a:t>
            </a:r>
            <a:r>
              <a:rPr lang="en-US" altLang="ko-KR" dirty="0" smtClean="0">
                <a:solidFill>
                  <a:srgbClr val="000000"/>
                </a:solidFill>
              </a:rPr>
              <a:t>)</a:t>
            </a:r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D297-35D8-4B3D-A086-1B2DD9F0B3D7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8QGat1WxC1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6682" y="256975"/>
            <a:ext cx="11412784" cy="64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b="10532"/>
          <a:stretch/>
        </p:blipFill>
        <p:spPr>
          <a:xfrm>
            <a:off x="387456" y="39565"/>
            <a:ext cx="11506200" cy="67663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EC804-F14E-42FE-B47E-A896AF1C5FCA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87456" y="81180"/>
            <a:ext cx="9152198" cy="236218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kern="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바이든의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클린에너지 공약</a:t>
            </a:r>
            <a:endParaRPr lang="en-US" altLang="ko-KR" kern="0" dirty="0" smtClean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endParaRPr lang="en-US" altLang="ko-KR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향후 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10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년간 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$</a:t>
            </a:r>
            <a:r>
              <a:rPr lang="en-US" altLang="ko-KR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1.7 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 달러에서 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4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년간 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$</a:t>
            </a:r>
            <a:r>
              <a:rPr lang="en-US" altLang="ko-KR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 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 달러로 기후변화 대응 예산 대폭 상향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교통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전기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건설 부분의 </a:t>
            </a:r>
            <a:r>
              <a:rPr lang="ko-KR" altLang="en-US" kern="0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클린</a:t>
            </a:r>
            <a:r>
              <a:rPr lang="ko-KR" altLang="en-US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에너지 관련 산업</a:t>
            </a:r>
            <a:r>
              <a:rPr lang="en-US" altLang="ko-KR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  <a:p>
            <a:endParaRPr lang="en-US" altLang="ko-KR" kern="0" dirty="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atinLnBrk="0">
              <a:lnSpc>
                <a:spcPts val="2250"/>
              </a:lnSpc>
              <a:spcAft>
                <a:spcPts val="1000"/>
              </a:spcAft>
            </a:pP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2020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민주당 정강 정책 중 기후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공약</a:t>
            </a:r>
            <a:r>
              <a:rPr lang="en-US" altLang="ko-KR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: 1) 2040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년까지 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“near-zero”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가스배출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2) 2030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년경 신규 </a:t>
            </a:r>
            <a:r>
              <a:rPr lang="ko-KR" altLang="en-US" sz="1200" kern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세일가스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추출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금지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석유와 디젤 차 판매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종료 </a:t>
            </a:r>
            <a:r>
              <a:rPr lang="en-US" altLang="ko-KR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3)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신규 </a:t>
            </a:r>
            <a:r>
              <a:rPr lang="ko-KR" altLang="en-US" sz="1200" kern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화석연로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인프라 프로젝트에 대한 연방 허가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불허 </a:t>
            </a:r>
            <a:r>
              <a:rPr lang="en-US" altLang="ko-KR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4) 2030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 경 </a:t>
            </a:r>
            <a:r>
              <a:rPr lang="ko-KR" altLang="en-US" sz="1200" kern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전기생산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건축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교통 분야 </a:t>
            </a:r>
            <a:r>
              <a:rPr lang="en-US" altLang="ko-KR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100% </a:t>
            </a:r>
            <a:r>
              <a:rPr lang="ko-KR" altLang="en-US" sz="1200" kern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클린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재생산 에너지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사용 </a:t>
            </a:r>
            <a:r>
              <a:rPr lang="en-US" altLang="ko-KR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5)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미국산 </a:t>
            </a:r>
            <a:r>
              <a:rPr lang="ko-KR" altLang="en-US" sz="12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원유와 천연가스 수출 금지 </a:t>
            </a:r>
            <a:r>
              <a:rPr lang="ko-KR" altLang="en-US" sz="1200" kern="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재개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363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4" name="26XPaQ3YpK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5400" y="366066"/>
            <a:ext cx="11205854" cy="63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4" name="4RekBeoyA7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7828" y="188640"/>
            <a:ext cx="11344583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7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485"/>
            <a:ext cx="11791178" cy="627595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007768" y="224404"/>
            <a:ext cx="7258843" cy="1235224"/>
          </a:xfrm>
        </p:spPr>
        <p:txBody>
          <a:bodyPr/>
          <a:lstStyle/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  <a:latin typeface="+mn-ea"/>
                <a:ea typeface="+mn-ea"/>
              </a:rPr>
              <a:t>2016 </a:t>
            </a:r>
            <a:r>
              <a:rPr lang="ko-KR" altLang="en-US" b="1" dirty="0" smtClean="0">
                <a:solidFill>
                  <a:schemeClr val="bg1"/>
                </a:solidFill>
                <a:latin typeface="+mn-ea"/>
                <a:ea typeface="+mn-ea"/>
              </a:rPr>
              <a:t>대선과 미국 </a:t>
            </a:r>
            <a:endParaRPr lang="ko-KR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8674" name="내용 개체 틀 1"/>
          <p:cNvSpPr>
            <a:spLocks noGrp="1"/>
          </p:cNvSpPr>
          <p:nvPr>
            <p:ph idx="1"/>
          </p:nvPr>
        </p:nvSpPr>
        <p:spPr>
          <a:xfrm>
            <a:off x="269196" y="3607911"/>
            <a:ext cx="6546884" cy="3124201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pPr eaLnBrk="1" hangingPunct="1">
              <a:buSzPct val="90000"/>
              <a:buFont typeface="Arial" panose="020B0604020202020204" pitchFamily="34" charset="0"/>
              <a:buChar char="•"/>
            </a:pPr>
            <a:r>
              <a:rPr lang="ko-KR" altLang="en-US" dirty="0"/>
              <a:t>벌어지는 양극화에 대한 백인 중산층의 분노</a:t>
            </a:r>
            <a:endParaRPr lang="en-US" altLang="ko-KR" dirty="0"/>
          </a:p>
          <a:p>
            <a:pPr eaLnBrk="1" hangingPunct="1">
              <a:buSzPct val="90000"/>
              <a:buFont typeface="Arial" panose="020B0604020202020204" pitchFamily="34" charset="0"/>
              <a:buChar char="•"/>
            </a:pPr>
            <a:r>
              <a:rPr lang="ko-KR" altLang="en-US" dirty="0"/>
              <a:t>히스패닉을 포함한 유색인종의 증가에 대한 불안</a:t>
            </a:r>
            <a:endParaRPr lang="en-US" altLang="ko-KR" dirty="0"/>
          </a:p>
          <a:p>
            <a:pPr eaLnBrk="1" hangingPunct="1">
              <a:buSzPct val="90000"/>
              <a:buFont typeface="Arial" panose="020B0604020202020204" pitchFamily="34" charset="0"/>
              <a:buChar char="•"/>
            </a:pPr>
            <a:r>
              <a:rPr lang="ko-KR" altLang="en-US" dirty="0"/>
              <a:t>미국이 여전히 압도적이지만 지배적이지 못한 상황에 대한 피곤과 회의</a:t>
            </a:r>
            <a:endParaRPr lang="en-US" altLang="ko-KR" dirty="0"/>
          </a:p>
          <a:p>
            <a:pPr eaLnBrk="1" hangingPunct="1">
              <a:buSzPct val="90000"/>
              <a:buFont typeface="Arial" panose="020B0604020202020204" pitchFamily="34" charset="0"/>
              <a:buChar char="•"/>
            </a:pPr>
            <a:r>
              <a:rPr lang="ko-KR" altLang="en-US" dirty="0" smtClean="0"/>
              <a:t>정치권과 언론을 비롯한 지배층에 </a:t>
            </a:r>
            <a:r>
              <a:rPr lang="ko-KR" altLang="en-US" dirty="0"/>
              <a:t>대한 전반적 회의와 정치권의 양극화 </a:t>
            </a:r>
            <a:endParaRPr lang="en-US" altLang="ko-KR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FA35-897B-4DAA-BB57-8DC24BA192CC}" type="slidenum">
              <a:rPr lang="en-US" altLang="ko-KR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5012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0" y="188641"/>
            <a:ext cx="11327989" cy="6688832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63216"/>
          </a:xfrm>
        </p:spPr>
        <p:txBody>
          <a:bodyPr/>
          <a:lstStyle/>
          <a:p>
            <a:pPr>
              <a:defRPr/>
            </a:pPr>
            <a:r>
              <a:rPr lang="ko-KR" altLang="en-US" b="1" dirty="0" smtClean="0">
                <a:latin typeface="+mn-ea"/>
                <a:ea typeface="+mn-ea"/>
              </a:rPr>
              <a:t>불안한 미국 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28674" name="내용 개체 틀 1"/>
          <p:cNvSpPr>
            <a:spLocks noGrp="1"/>
          </p:cNvSpPr>
          <p:nvPr>
            <p:ph idx="1"/>
          </p:nvPr>
        </p:nvSpPr>
        <p:spPr>
          <a:xfrm>
            <a:off x="3719736" y="1761640"/>
            <a:ext cx="6480720" cy="4041162"/>
          </a:xfr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/>
          <a:p>
            <a:pPr eaLnBrk="1" hangingPunct="1">
              <a:buSzPct val="90000"/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총기사고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SzPct val="90000"/>
              <a:buFontTx/>
              <a:buChar char="-"/>
            </a:pPr>
            <a:r>
              <a:rPr lang="en-US" altLang="ko-KR" dirty="0" smtClean="0">
                <a:solidFill>
                  <a:schemeClr val="bg1"/>
                </a:solidFill>
                <a:effectLst/>
              </a:rPr>
              <a:t>2015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372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건의 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mass </a:t>
            </a:r>
            <a:r>
              <a:rPr lang="en-US" altLang="ko-KR" dirty="0">
                <a:solidFill>
                  <a:schemeClr val="bg1"/>
                </a:solidFill>
                <a:effectLst/>
              </a:rPr>
              <a:t>shootings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이 벌어져 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475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명이 사망하고 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1,870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부상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같은 해 총기로 인해 총 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13,286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이 사망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, 26,819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명 부상</a:t>
            </a:r>
            <a:endParaRPr lang="en-US" altLang="ko-KR" dirty="0" smtClean="0">
              <a:solidFill>
                <a:schemeClr val="bg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en-US" altLang="ko-KR" dirty="0" smtClean="0">
                <a:solidFill>
                  <a:schemeClr val="bg1"/>
                </a:solidFill>
                <a:effectLst/>
              </a:rPr>
              <a:t>1968-2011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년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미국 건국이래 총 전사자 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120</a:t>
            </a:r>
            <a:r>
              <a:rPr lang="ko-KR" altLang="en-US" dirty="0" err="1" smtClean="0">
                <a:solidFill>
                  <a:schemeClr val="bg1"/>
                </a:solidFill>
                <a:effectLst/>
              </a:rPr>
              <a:t>만명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 보다 많은 </a:t>
            </a:r>
            <a:r>
              <a:rPr lang="en-US" altLang="ko-KR" dirty="0">
                <a:solidFill>
                  <a:schemeClr val="bg1"/>
                </a:solidFill>
                <a:effectLst/>
              </a:rPr>
              <a:t>140</a:t>
            </a:r>
            <a:r>
              <a:rPr lang="ko-KR" altLang="en-US" dirty="0" err="1">
                <a:solidFill>
                  <a:schemeClr val="bg1"/>
                </a:solidFill>
                <a:effectLst/>
              </a:rPr>
              <a:t>만명이</a:t>
            </a:r>
            <a:r>
              <a:rPr lang="ko-KR" altLang="en-US" dirty="0">
                <a:solidFill>
                  <a:schemeClr val="bg1"/>
                </a:solidFill>
                <a:effectLst/>
              </a:rPr>
              <a:t> 총기로 사망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altLang="ko-KR" dirty="0" smtClean="0">
              <a:solidFill>
                <a:schemeClr val="bg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en-US" altLang="ko-KR" dirty="0" smtClean="0">
                <a:solidFill>
                  <a:schemeClr val="bg1"/>
                </a:solidFill>
                <a:effectLst/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억 정의 총기류 소지</a:t>
            </a:r>
            <a:endParaRPr lang="en-US" altLang="ko-KR" dirty="0" smtClean="0">
              <a:solidFill>
                <a:schemeClr val="bg1"/>
              </a:solidFill>
              <a:effectLst/>
            </a:endParaRPr>
          </a:p>
          <a:p>
            <a:pPr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bg1"/>
                </a:solidFill>
                <a:effectLst/>
              </a:rPr>
              <a:t>그러나</a:t>
            </a:r>
            <a:r>
              <a:rPr lang="en-US" altLang="ko-KR" dirty="0" smtClean="0">
                <a:solidFill>
                  <a:schemeClr val="bg1"/>
                </a:solidFill>
                <a:effectLst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effectLst/>
              </a:rPr>
              <a:t>정치권과 사회의 분열로 정작 총기규제에 대한 논의 불가 </a:t>
            </a:r>
            <a:endParaRPr lang="en-US" altLang="ko-KR" dirty="0" smtClean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FA35-897B-4DAA-BB57-8DC24BA192CC}" type="slidenum">
              <a:rPr lang="en-US" altLang="ko-KR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4300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" y="332656"/>
            <a:ext cx="11789214" cy="6336704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97496"/>
          </a:xfrm>
        </p:spPr>
        <p:txBody>
          <a:bodyPr/>
          <a:lstStyle/>
          <a:p>
            <a:pPr>
              <a:defRPr/>
            </a:pPr>
            <a:r>
              <a:rPr lang="ko-KR" altLang="en-US" b="1" dirty="0" smtClean="0">
                <a:solidFill>
                  <a:schemeClr val="bg1"/>
                </a:solidFill>
                <a:latin typeface="+mn-ea"/>
                <a:ea typeface="+mn-ea"/>
              </a:rPr>
              <a:t>불안한 미국 </a:t>
            </a:r>
            <a:endParaRPr lang="ko-KR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8674" name="내용 개체 틀 1"/>
          <p:cNvSpPr>
            <a:spLocks noGrp="1"/>
          </p:cNvSpPr>
          <p:nvPr>
            <p:ph idx="1"/>
          </p:nvPr>
        </p:nvSpPr>
        <p:spPr>
          <a:xfrm>
            <a:off x="1559496" y="1836929"/>
            <a:ext cx="6147357" cy="4041162"/>
          </a:xfrm>
        </p:spPr>
        <p:txBody>
          <a:bodyPr>
            <a:normAutofit/>
          </a:bodyPr>
          <a:lstStyle/>
          <a:p>
            <a:pPr eaLnBrk="1" hangingPunct="1">
              <a:buSzPct val="90000"/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약물중독 </a:t>
            </a:r>
            <a:r>
              <a:rPr lang="en-US" altLang="ko-KR" dirty="0" smtClean="0">
                <a:solidFill>
                  <a:schemeClr val="bg1"/>
                </a:solidFill>
              </a:rPr>
              <a:t>(opioid)</a:t>
            </a:r>
          </a:p>
          <a:p>
            <a:pPr eaLnBrk="1" hangingPunct="1">
              <a:buSzPct val="90000"/>
              <a:buFontTx/>
              <a:buChar char="-"/>
            </a:pPr>
            <a:r>
              <a:rPr lang="en-US" altLang="ko-KR" dirty="0" smtClean="0">
                <a:solidFill>
                  <a:schemeClr val="bg1"/>
                </a:solidFill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</a:rPr>
              <a:t>백만 중독자</a:t>
            </a:r>
            <a:r>
              <a:rPr lang="en-US" altLang="ko-KR" dirty="0" smtClean="0">
                <a:solidFill>
                  <a:schemeClr val="bg1"/>
                </a:solidFill>
              </a:rPr>
              <a:t>, 2016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5</a:t>
            </a:r>
            <a:r>
              <a:rPr lang="ko-KR" altLang="en-US" dirty="0" smtClean="0">
                <a:solidFill>
                  <a:schemeClr val="bg1"/>
                </a:solidFill>
              </a:rPr>
              <a:t>만</a:t>
            </a:r>
            <a:r>
              <a:rPr lang="en-US" altLang="ko-KR" dirty="0" smtClean="0">
                <a:solidFill>
                  <a:schemeClr val="bg1"/>
                </a:solidFill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</a:rPr>
              <a:t>천 사망</a:t>
            </a:r>
            <a:r>
              <a:rPr lang="en-US" altLang="ko-KR" dirty="0" smtClean="0">
                <a:solidFill>
                  <a:schemeClr val="bg1"/>
                </a:solidFill>
              </a:rPr>
              <a:t>,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2001</a:t>
            </a:r>
            <a:r>
              <a:rPr lang="ko-KR" altLang="en-US" dirty="0" smtClean="0">
                <a:solidFill>
                  <a:schemeClr val="bg1"/>
                </a:solidFill>
              </a:rPr>
              <a:t>년 이후 이라크와 </a:t>
            </a:r>
            <a:r>
              <a:rPr lang="ko-KR" altLang="en-US" dirty="0" err="1" smtClean="0">
                <a:solidFill>
                  <a:schemeClr val="bg1"/>
                </a:solidFill>
              </a:rPr>
              <a:t>아프카니스탄에서</a:t>
            </a:r>
            <a:r>
              <a:rPr lang="ko-KR" altLang="en-US" dirty="0" smtClean="0">
                <a:solidFill>
                  <a:schemeClr val="bg1"/>
                </a:solidFill>
              </a:rPr>
              <a:t> 전사한 병사의 </a:t>
            </a:r>
            <a:r>
              <a:rPr lang="en-US" altLang="ko-KR" dirty="0" smtClean="0">
                <a:solidFill>
                  <a:schemeClr val="bg1"/>
                </a:solidFill>
              </a:rPr>
              <a:t>8</a:t>
            </a:r>
            <a:r>
              <a:rPr lang="ko-KR" altLang="en-US" dirty="0" smtClean="0">
                <a:solidFill>
                  <a:schemeClr val="bg1"/>
                </a:solidFill>
              </a:rPr>
              <a:t>배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eaLnBrk="1" hangingPunct="1"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bg1"/>
                </a:solidFill>
              </a:rPr>
              <a:t>주로 낙후 내륙지역의 백인 하류층이 </a:t>
            </a:r>
            <a:r>
              <a:rPr lang="en-US" altLang="ko-KR" dirty="0" smtClean="0">
                <a:solidFill>
                  <a:schemeClr val="bg1"/>
                </a:solidFill>
              </a:rPr>
              <a:t>80</a:t>
            </a:r>
            <a:r>
              <a:rPr lang="ko-KR" altLang="en-US" dirty="0" smtClean="0">
                <a:solidFill>
                  <a:schemeClr val="bg1"/>
                </a:solidFill>
              </a:rPr>
              <a:t>퍼센트 차지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eaLnBrk="1" hangingPunct="1"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bg1"/>
                </a:solidFill>
              </a:rPr>
              <a:t>희망을 잃은 이들은 정치권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언론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지식인을 포함한 기득권 층은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물론 미국의 기본 신념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원칙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제도 자체에 대한 불신과 거부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eaLnBrk="1" hangingPunct="1">
              <a:buSzPct val="90000"/>
              <a:buFontTx/>
              <a:buChar char="-"/>
            </a:pPr>
            <a:r>
              <a:rPr lang="ko-KR" altLang="en-US" dirty="0" smtClean="0">
                <a:solidFill>
                  <a:schemeClr val="bg1"/>
                </a:solidFill>
              </a:rPr>
              <a:t>트럼프는 이러한 대중의 분노와 좌절을 교묘히 반영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FA35-897B-4DAA-BB57-8DC24BA192CC}" type="slidenum">
              <a:rPr lang="en-US" altLang="ko-KR" smtClean="0">
                <a:solidFill>
                  <a:prstClr val="white">
                    <a:lumMod val="75000"/>
                  </a:prstClr>
                </a:solidFill>
              </a:rPr>
              <a:pPr/>
              <a:t>8</a:t>
            </a:fld>
            <a:endParaRPr lang="en-US" altLang="ko-KR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9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FA35-897B-4DAA-BB57-8DC24BA192CC}" type="slidenum">
              <a:rPr kumimoji="0" lang="en-US" altLang="ko-KR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63" y="-594"/>
            <a:ext cx="5145470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2456" y="868488"/>
            <a:ext cx="417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맑은 고딕" panose="020B0503020000020004" pitchFamily="50" charset="-127"/>
                <a:cs typeface="+mn-cs"/>
              </a:rPr>
              <a:t>양극화와 중산층의 몰락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96" y="1868851"/>
            <a:ext cx="7401460" cy="38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그물">
  <a:themeElements>
    <a:clrScheme name="그물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그물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그물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1_그물">
  <a:themeElements>
    <a:clrScheme name="그물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그물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그물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10658</TotalTime>
  <Words>846</Words>
  <Application>Microsoft Office PowerPoint</Application>
  <PresentationFormat>와이드스크린</PresentationFormat>
  <Paragraphs>120</Paragraphs>
  <Slides>30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30</vt:i4>
      </vt:variant>
    </vt:vector>
  </HeadingPairs>
  <TitlesOfParts>
    <vt:vector size="39" baseType="lpstr">
      <vt:lpstr>굴림</vt:lpstr>
      <vt:lpstr>맑은 고딕</vt:lpstr>
      <vt:lpstr>Arial</vt:lpstr>
      <vt:lpstr>Century Gothic</vt:lpstr>
      <vt:lpstr>Georgia</vt:lpstr>
      <vt:lpstr>Segoe UI</vt:lpstr>
      <vt:lpstr>Times New Roman</vt:lpstr>
      <vt:lpstr>그물</vt:lpstr>
      <vt:lpstr>1_그물</vt:lpstr>
      <vt:lpstr>2020미 대선과 한반도</vt:lpstr>
      <vt:lpstr>PowerPoint 프레젠테이션</vt:lpstr>
      <vt:lpstr>PowerPoint 프레젠테이션</vt:lpstr>
      <vt:lpstr>PowerPoint 프레젠테이션</vt:lpstr>
      <vt:lpstr>PowerPoint 프레젠테이션</vt:lpstr>
      <vt:lpstr>2016 대선과 미국 </vt:lpstr>
      <vt:lpstr>불안한 미국 </vt:lpstr>
      <vt:lpstr>불안한 미국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트럼프 재선?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2020 대선 결과: 바이든 당선</vt:lpstr>
      <vt:lpstr>2020 미대선 평가</vt:lpstr>
      <vt:lpstr>대선 이후 미국</vt:lpstr>
      <vt:lpstr>PowerPoint 프레젠테이션</vt:lpstr>
      <vt:lpstr>PowerPoint 프레젠테이션</vt:lpstr>
      <vt:lpstr>PowerPoint 프레젠테이션</vt:lpstr>
      <vt:lpstr>바이든과 북한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트럼프 미국과 한반도</dc:title>
  <dc:creator>Windows User</dc:creator>
  <cp:lastModifiedBy>user</cp:lastModifiedBy>
  <cp:revision>117</cp:revision>
  <dcterms:created xsi:type="dcterms:W3CDTF">2019-11-13T00:00:13Z</dcterms:created>
  <dcterms:modified xsi:type="dcterms:W3CDTF">2020-11-12T03:41:40Z</dcterms:modified>
</cp:coreProperties>
</file>