
<file path=[Content_Types].xml><?xml version="1.0" encoding="utf-8"?>
<Types xmlns="http://schemas.openxmlformats.org/package/2006/content-types">
  <Default Extension="pdf" ContentType="application/pdf"/>
  <Default Extension="rels" ContentType="application/vnd.openxmlformats-package.relationships+xml"/>
  <Override PartName="/ppt/slides/slide14.xml" ContentType="application/vnd.openxmlformats-officedocument.presentationml.slide+xml"/>
  <Override PartName="/ppt/notesSlides/notesSlide16.xml" ContentType="application/vnd.openxmlformats-officedocument.presentationml.notesSlide+xml"/>
  <Default Extension="xml" ContentType="application/xml"/>
  <Override PartName="/ppt/tableStyles.xml" ContentType="application/vnd.openxmlformats-officedocument.presentationml.tableStyles+xml"/>
  <Override PartName="/ppt/notesSlides/notesSlide31.xml" ContentType="application/vnd.openxmlformats-officedocument.presentationml.notesSlide+xml"/>
  <Override PartName="/ppt/notesSlides/notesSlide1.xml" ContentType="application/vnd.openxmlformats-officedocument.presentationml.notesSlide+xml"/>
  <Override PartName="/ppt/slides/slide28.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notesSlides/notesSlide23.xml" ContentType="application/vnd.openxmlformats-officedocument.presentationml.notesSlide+xml"/>
  <Override PartName="/ppt/slides/slide5.xml" ContentType="application/vnd.openxmlformats-officedocument.presentationml.slide+xml"/>
  <Override PartName="/ppt/notesSlides/notesSlide9.xml" ContentType="application/vnd.openxmlformats-officedocument.presentationml.notesSlide+xml"/>
  <Override PartName="/ppt/slideLayouts/slideLayout5.xml" ContentType="application/vnd.openxmlformats-officedocument.presentationml.slideLayout+xml"/>
  <Override PartName="/ppt/slides/slide30.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notesSlides/notesSlide15.xml" ContentType="application/vnd.openxmlformats-officedocument.presentationml.notesSlide+xml"/>
  <Override PartName="/docProps/core.xml" ContentType="application/vnd.openxmlformats-package.core-properties+xml"/>
  <Override PartName="/ppt/notesSlides/notesSlide7.xml" ContentType="application/vnd.openxmlformats-officedocument.presentationml.notesSlide+xml"/>
  <Override PartName="/ppt/notesSlides/notesSlide30.xml" ContentType="application/vnd.openxmlformats-officedocument.presentationml.notesSlide+xml"/>
  <Override PartName="/ppt/slides/slide27.xml" ContentType="application/vnd.openxmlformats-officedocument.presentationml.slide+xml"/>
  <Override PartName="/ppt/notesSlides/notesSlide29.xml" ContentType="application/vnd.openxmlformats-officedocument.presentationml.notesSlide+xml"/>
  <Override PartName="/ppt/slides/slide20.xml" ContentType="application/vnd.openxmlformats-officedocument.presentationml.slide+xml"/>
  <Override PartName="/ppt/slides/slide36.xml" ContentType="application/vnd.openxmlformats-officedocument.presentationml.slide+xml"/>
  <Override PartName="/ppt/notesSlides/notesSlide22.xml" ContentType="application/vnd.openxmlformats-officedocument.presentationml.notesSlide+xml"/>
  <Override PartName="/ppt/slides/slide4.xml" ContentType="application/vnd.openxmlformats-officedocument.presentationml.slide+xml"/>
  <Override PartName="/ppt/slides/slide19.xml" ContentType="application/vnd.openxmlformats-officedocument.presentationml.slide+xml"/>
  <Override PartName="/ppt/notesSlides/notesSlide8.xml" ContentType="application/vnd.openxmlformats-officedocument.presentationml.notesSlide+xml"/>
  <Default Extension="png" ContentType="image/png"/>
  <Override PartName="/ppt/slideLayouts/slideLayout4.xml" ContentType="application/vnd.openxmlformats-officedocument.presentationml.slideLayout+xml"/>
  <Override PartName="/ppt/slides/slide12.xml" ContentType="application/vnd.openxmlformats-officedocument.presentationml.slide+xml"/>
  <Override PartName="/ppt/notesSlides/notesSlide14.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slides/slide26.xml" ContentType="application/vnd.openxmlformats-officedocument.presentationml.slide+xml"/>
  <Override PartName="/ppt/notesSlides/notesSlide28.xml" ContentType="application/vnd.openxmlformats-officedocument.presentationml.notesSlide+xml"/>
  <Override PartName="/ppt/slides/slide35.xml" ContentType="application/vnd.openxmlformats-officedocument.presentationml.slide+xml"/>
  <Override PartName="/ppt/notesSlides/notesSlide21.xml" ContentType="application/vnd.openxmlformats-officedocument.presentationml.notesSlide+xml"/>
  <Override PartName="/ppt/slides/slide3.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5.xml" ContentType="application/vnd.openxmlformats-officedocument.presentationml.notesSlide+xml"/>
  <Override PartName="/ppt/slides/slide25.xml" ContentType="application/vnd.openxmlformats-officedocument.presentationml.slide+xml"/>
  <Override PartName="/ppt/notesSlides/notesSlide27.xml" ContentType="application/vnd.openxmlformats-officedocument.presentationml.notesSlide+xml"/>
  <Override PartName="/ppt/slides/slide9.xml" ContentType="application/vnd.openxmlformats-officedocument.presentationml.slide+xml"/>
  <Override PartName="/ppt/slideLayouts/slideLayout9.xml" ContentType="application/vnd.openxmlformats-officedocument.presentationml.slideLayout+xml"/>
  <Override PartName="/ppt/slides/slide34.xml" ContentType="application/vnd.openxmlformats-officedocument.presentationml.slide+xml"/>
  <Override PartName="/ppt/notesSlides/notesSlide20.xml" ContentType="application/vnd.openxmlformats-officedocument.presentationml.notesSlide+xml"/>
  <Override PartName="/ppt/slides/slide2.xml" ContentType="application/vnd.openxmlformats-officedocument.presentationml.slide+xml"/>
  <Override PartName="/ppt/slideLayouts/slideLayout2.xml" ContentType="application/vnd.openxmlformats-officedocument.presentationml.slideLayout+xml"/>
  <Override PartName="/ppt/slides/slide17.xml" ContentType="application/vnd.openxmlformats-officedocument.presentationml.slide+xml"/>
  <Override PartName="/ppt/notesSlides/notesSlide19.xml" ContentType="application/vnd.openxmlformats-officedocument.presentationml.notesSlide+xml"/>
  <Override PartName="/ppt/slides/slide10.xml" ContentType="application/vnd.openxmlformats-officedocument.presentationml.slide+xml"/>
  <Override PartName="/ppt/notesSlides/notesSlide12.xml" ContentType="application/vnd.openxmlformats-officedocument.presentationml.notesSlide+xml"/>
  <Override PartName="/docProps/app.xml" ContentType="application/vnd.openxmlformats-officedocument.extended-properties+xml"/>
  <Override PartName="/ppt/notesSlides/notesSlide4.xml" ContentType="application/vnd.openxmlformats-officedocument.presentationml.notesSlide+xml"/>
  <Override PartName="/ppt/slideLayouts/slideLayout12.xml" ContentType="application/vnd.openxmlformats-officedocument.presentationml.slideLayout+xml"/>
  <Override PartName="/ppt/slides/slide24.xml" ContentType="application/vnd.openxmlformats-officedocument.presentationml.slide+xml"/>
  <Override PartName="/ppt/notesSlides/notesSlide10.xml" ContentType="application/vnd.openxmlformats-officedocument.presentationml.notesSlide+xml"/>
  <Override PartName="/ppt/slides/slide8.xml" ContentType="application/vnd.openxmlformats-officedocument.presentationml.slide+xml"/>
  <Override PartName="/ppt/notesSlides/notesSlide26.xml" ContentType="application/vnd.openxmlformats-officedocument.presentationml.notesSlide+xml"/>
  <Override PartName="/ppt/slideLayouts/slideLayout8.xml" ContentType="application/vnd.openxmlformats-officedocument.presentationml.slideLayout+xml"/>
  <Override PartName="/ppt/slides/slide33.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notesSlides/notesSlide18.xml" ContentType="application/vnd.openxmlformats-officedocument.presentationml.notesSlide+xml"/>
  <Default Extension="jpeg" ContentType="image/jpeg"/>
  <Override PartName="/ppt/viewProps.xml" ContentType="application/vnd.openxmlformats-officedocument.presentationml.viewProps+xml"/>
  <Override PartName="/ppt/notesSlides/notesSlide11.xml" ContentType="application/vnd.openxmlformats-officedocument.presentationml.notesSlide+xml"/>
  <Override PartName="/ppt/notesSlides/notesSlide33.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slideLayouts/slideLayout11.xml" ContentType="application/vnd.openxmlformats-officedocument.presentationml.slideLayout+xml"/>
  <Override PartName="/ppt/slides/slide23.xml" ContentType="application/vnd.openxmlformats-officedocument.presentationml.slide+xml"/>
  <Override PartName="/ppt/notesSlides/notesSlide25.xml" ContentType="application/vnd.openxmlformats-officedocument.presentationml.notesSlide+xml"/>
  <Override PartName="/ppt/slides/slide7.xml" ContentType="application/vnd.openxmlformats-officedocument.presentationml.slide+xml"/>
  <Override PartName="/ppt/slideLayouts/slideLayout7.xml" ContentType="application/vnd.openxmlformats-officedocument.presentationml.slideLayout+xml"/>
  <Override PartName="/ppt/slides/slide32.xml" ContentType="application/vnd.openxmlformats-officedocument.presentationml.slide+xml"/>
  <Override PartName="/ppt/notesMasters/notesMaster1.xml" ContentType="application/vnd.openxmlformats-officedocument.presentationml.notesMaster+xml"/>
  <Override PartName="/ppt/slides/slide15.xml" ContentType="application/vnd.openxmlformats-officedocument.presentationml.slide+xml"/>
  <Override PartName="/ppt/notesSlides/notesSlide17.xml" ContentType="application/vnd.openxmlformats-officedocument.presentationml.notesSlide+xml"/>
  <Override PartName="/ppt/notesSlides/notesSlide32.xml" ContentType="application/vnd.openxmlformats-officedocument.presentationml.notesSlide+xml"/>
  <Override PartName="/ppt/notesSlides/notesSlide2.xml" ContentType="application/vnd.openxmlformats-officedocument.presentationml.notesSlide+xml"/>
  <Override PartName="/ppt/slides/slide29.xml" ContentType="application/vnd.openxmlformats-officedocument.presentationml.slide+xml"/>
  <Override PartName="/ppt/theme/theme1.xml" ContentType="application/vnd.openxmlformats-officedocument.theme+xml"/>
  <Override PartName="/ppt/slides/slide22.xml" ContentType="application/vnd.openxmlformats-officedocument.presentationml.slide+xml"/>
  <Override PartName="/ppt/presentation.xml" ContentType="application/vnd.openxmlformats-officedocument.presentationml.presentation.main+xml"/>
  <Override PartName="/ppt/notesSlides/notesSlide24.xml" ContentType="application/vnd.openxmlformats-officedocument.presentationml.notesSlide+xml"/>
  <Override PartName="/ppt/slides/slide6.xml" ContentType="application/vnd.openxmlformats-officedocument.presentationml.slide+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s/slide31.xml" ContentType="application/vnd.openxmlformats-officedocument.presentationml.slide+xml"/>
  <Default Extension="bin" ContentType="application/vnd.openxmlformats-officedocument.presentationml.printerSettings"/>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39"/>
  </p:notesMasterIdLst>
  <p:sldIdLst>
    <p:sldId id="258" r:id="rId2"/>
    <p:sldId id="257" r:id="rId3"/>
    <p:sldId id="265" r:id="rId4"/>
    <p:sldId id="266" r:id="rId5"/>
    <p:sldId id="268" r:id="rId6"/>
    <p:sldId id="269" r:id="rId7"/>
    <p:sldId id="263" r:id="rId8"/>
    <p:sldId id="297" r:id="rId9"/>
    <p:sldId id="298" r:id="rId10"/>
    <p:sldId id="299" r:id="rId11"/>
    <p:sldId id="300" r:id="rId12"/>
    <p:sldId id="304" r:id="rId13"/>
    <p:sldId id="302" r:id="rId14"/>
    <p:sldId id="303" r:id="rId15"/>
    <p:sldId id="305" r:id="rId16"/>
    <p:sldId id="306" r:id="rId17"/>
    <p:sldId id="316" r:id="rId18"/>
    <p:sldId id="310" r:id="rId19"/>
    <p:sldId id="311" r:id="rId20"/>
    <p:sldId id="313" r:id="rId21"/>
    <p:sldId id="314" r:id="rId22"/>
    <p:sldId id="308" r:id="rId23"/>
    <p:sldId id="309" r:id="rId24"/>
    <p:sldId id="317" r:id="rId25"/>
    <p:sldId id="318" r:id="rId26"/>
    <p:sldId id="273" r:id="rId27"/>
    <p:sldId id="274" r:id="rId28"/>
    <p:sldId id="275" r:id="rId29"/>
    <p:sldId id="278" r:id="rId30"/>
    <p:sldId id="279" r:id="rId31"/>
    <p:sldId id="280" r:id="rId32"/>
    <p:sldId id="281" r:id="rId33"/>
    <p:sldId id="282" r:id="rId34"/>
    <p:sldId id="289" r:id="rId35"/>
    <p:sldId id="290" r:id="rId36"/>
    <p:sldId id="292" r:id="rId37"/>
    <p:sldId id="296"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snapToGrid="0" snapToObjects="1">
      <p:cViewPr varScale="1">
        <p:scale>
          <a:sx n="84" d="100"/>
          <a:sy n="84" d="100"/>
        </p:scale>
        <p:origin x="-1032" y="-1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notesMaster" Target="notesMasters/notesMaster1.xml"/><Relationship Id="rId40" Type="http://schemas.openxmlformats.org/officeDocument/2006/relationships/printerSettings" Target="printerSettings/printerSettings1.bin"/><Relationship Id="rId41" Type="http://schemas.openxmlformats.org/officeDocument/2006/relationships/presProps" Target="presProps.xml"/><Relationship Id="rId42" Type="http://schemas.openxmlformats.org/officeDocument/2006/relationships/viewProps" Target="viewProps.xml"/><Relationship Id="rId43" Type="http://schemas.openxmlformats.org/officeDocument/2006/relationships/theme" Target="theme/theme1.xml"/><Relationship Id="rId4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2E3A8E-2FDF-CF41-90E4-4E74A7F7933B}" type="datetimeFigureOut">
              <a:rPr lang="en-US" smtClean="0"/>
              <a:pPr/>
              <a:t>1/1/01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C08E6F7-A281-354B-9A3F-8FA0C989D25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 Id="rId3" Type="http://schemas.openxmlformats.org/officeDocument/2006/relationships/hyperlink" Target="http://www.democracynow.org/2014/4/2/un_climate_panel_issues_dire_warning" TargetMode="Externa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 Id="rId3" Type="http://schemas.openxmlformats.org/officeDocument/2006/relationships/hyperlink" Target="http://www.democracynow.org/2014/4/2/un_climate_panel_issues_dire_warning"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sourcewatch.org/index.php?title=Mexican_Agricultural_Program" TargetMode="External"/><Relationship Id="rId4" Type="http://schemas.openxmlformats.org/officeDocument/2006/relationships/hyperlink" Target="http://www.sourcewatch.org/index.php?title=Rockefeller_Foundation" TargetMode="External"/><Relationship Id="rId5" Type="http://schemas.openxmlformats.org/officeDocument/2006/relationships/hyperlink" Target="http://www.sourcewatch.org/index.php?title=Henry_A._Wallace" TargetMode="External"/><Relationship Id="rId6" Type="http://schemas.openxmlformats.org/officeDocument/2006/relationships/hyperlink" Target="http://www.sourcewatch.org/index.php?title=Gunnar_Myrdal" TargetMode="External"/><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 Id="rId3" Type="http://schemas.openxmlformats.org/officeDocument/2006/relationships/hyperlink" Target="http://www.nature.com/ngeo/journal/v5/n4/full/ngeo1421.html%23ref2" TargetMode="Externa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Perhaps a image of</a:t>
            </a:r>
            <a:r>
              <a:rPr lang="en-US" baseline="0" dirty="0" smtClean="0"/>
              <a:t> 1 or more</a:t>
            </a:r>
            <a:r>
              <a:rPr lang="en-US" dirty="0" smtClean="0"/>
              <a:t> DFS here to give people</a:t>
            </a:r>
            <a:r>
              <a:rPr lang="en-US" baseline="0" dirty="0" smtClean="0"/>
              <a:t> a few ideas of what an DFS looks like?</a:t>
            </a:r>
            <a:endParaRPr lang="en-US" dirty="0"/>
          </a:p>
        </p:txBody>
      </p:sp>
      <p:sp>
        <p:nvSpPr>
          <p:cNvPr id="4" name="Slide Number Placeholder 3"/>
          <p:cNvSpPr>
            <a:spLocks noGrp="1"/>
          </p:cNvSpPr>
          <p:nvPr>
            <p:ph type="sldNum" sz="quarter" idx="10"/>
          </p:nvPr>
        </p:nvSpPr>
        <p:spPr/>
        <p:txBody>
          <a:bodyPr/>
          <a:lstStyle/>
          <a:p>
            <a:fld id="{5C70A0CD-592D-4755-8619-CC504E52277F}"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Source NOAA: http://</a:t>
            </a:r>
            <a:r>
              <a:rPr lang="en-US" baseline="0" dirty="0" err="1" smtClean="0"/>
              <a:t>www.esrl.noaa.gov/gmd/ccgg/trends/weekly.html</a:t>
            </a:r>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44F8155D-49E3-5F4D-A95F-F47A46530CF5}"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1" dirty="0"/>
          </a:p>
        </p:txBody>
      </p:sp>
      <p:sp>
        <p:nvSpPr>
          <p:cNvPr id="4" name="Slide Number Placeholder 3"/>
          <p:cNvSpPr>
            <a:spLocks noGrp="1"/>
          </p:cNvSpPr>
          <p:nvPr>
            <p:ph type="sldNum" sz="quarter" idx="10"/>
          </p:nvPr>
        </p:nvSpPr>
        <p:spPr/>
        <p:txBody>
          <a:bodyPr/>
          <a:lstStyle/>
          <a:p>
            <a:fld id="{44F8155D-49E3-5F4D-A95F-F47A46530CF5}" type="slidenum">
              <a:rPr lang="en-US" smtClean="0"/>
              <a:pPr/>
              <a:t>4</a:t>
            </a:fld>
            <a:endParaRPr lang="en-US" dirty="0"/>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008517175"/>
      </p:ext>
    </p:extLst>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smtClean="0"/>
              <a:t>U.N. Climate Panel Issues Dire Warning of Threat to Global Food Supply, Calls for Action &amp; Adaption: </a:t>
            </a:r>
            <a:r>
              <a:rPr lang="en-US" u="sng" dirty="0" smtClean="0">
                <a:hlinkClick r:id="rId3"/>
              </a:rPr>
              <a:t>http://www.democracynow.org/2014/4/2/un_climate_panel_issues_dire_warning</a:t>
            </a:r>
            <a:r>
              <a:rPr lang="en-US" dirty="0" smtClean="0"/>
              <a:t> </a:t>
            </a:r>
          </a:p>
          <a:p>
            <a:endParaRPr lang="en-US" dirty="0"/>
          </a:p>
        </p:txBody>
      </p:sp>
      <p:sp>
        <p:nvSpPr>
          <p:cNvPr id="4" name="Slide Number Placeholder 3"/>
          <p:cNvSpPr>
            <a:spLocks noGrp="1"/>
          </p:cNvSpPr>
          <p:nvPr>
            <p:ph type="sldNum" sz="quarter" idx="10"/>
          </p:nvPr>
        </p:nvSpPr>
        <p:spPr/>
        <p:txBody>
          <a:bodyPr/>
          <a:lstStyle/>
          <a:p>
            <a:fld id="{CC08E6F7-A281-354B-9A3F-8FA0C989D250}"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smtClean="0"/>
              <a:t>U.N. Climate Panel Issues Dire Warning of Threat to Global Food Supply, Calls for Action &amp; Adaption: </a:t>
            </a:r>
            <a:r>
              <a:rPr lang="en-US" u="sng" dirty="0" smtClean="0">
                <a:hlinkClick r:id="rId3"/>
              </a:rPr>
              <a:t>http://www.democracynow.org/2014/4/2/un_climate_panel_issues_dire_warning</a:t>
            </a:r>
            <a:r>
              <a:rPr lang="en-US" dirty="0" smtClean="0"/>
              <a:t> </a:t>
            </a:r>
          </a:p>
          <a:p>
            <a:endParaRPr lang="en-US" dirty="0"/>
          </a:p>
        </p:txBody>
      </p:sp>
      <p:sp>
        <p:nvSpPr>
          <p:cNvPr id="4" name="Slide Number Placeholder 3"/>
          <p:cNvSpPr>
            <a:spLocks noGrp="1"/>
          </p:cNvSpPr>
          <p:nvPr>
            <p:ph type="sldNum" sz="quarter" idx="10"/>
          </p:nvPr>
        </p:nvSpPr>
        <p:spPr/>
        <p:txBody>
          <a:bodyPr/>
          <a:lstStyle/>
          <a:p>
            <a:fld id="{CC08E6F7-A281-354B-9A3F-8FA0C989D250}"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US EPA:</a:t>
            </a:r>
            <a:r>
              <a:rPr lang="en-US" baseline="0" dirty="0" smtClean="0"/>
              <a:t> http://</a:t>
            </a:r>
            <a:r>
              <a:rPr lang="en-US" baseline="0" dirty="0" err="1" smtClean="0"/>
              <a:t>www.epa.gov/climatechange/ghgemissions/global.html</a:t>
            </a:r>
            <a:endParaRPr lang="en-US" dirty="0"/>
          </a:p>
        </p:txBody>
      </p:sp>
      <p:sp>
        <p:nvSpPr>
          <p:cNvPr id="4" name="Slide Number Placeholder 3"/>
          <p:cNvSpPr>
            <a:spLocks noGrp="1"/>
          </p:cNvSpPr>
          <p:nvPr>
            <p:ph type="sldNum" sz="quarter" idx="10"/>
          </p:nvPr>
        </p:nvSpPr>
        <p:spPr/>
        <p:txBody>
          <a:bodyPr/>
          <a:lstStyle/>
          <a:p>
            <a:fld id="{5C70A0CD-592D-4755-8619-CC504E52277F}"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sz="1200" kern="1200" dirty="0" smtClean="0">
                <a:solidFill>
                  <a:schemeClr val="tx1"/>
                </a:solidFill>
                <a:latin typeface="+mn-lt"/>
                <a:ea typeface="+mn-ea"/>
                <a:cs typeface="+mn-cs"/>
              </a:rPr>
              <a:t>Growing</a:t>
            </a:r>
            <a:r>
              <a:rPr lang="en-US" sz="1200" kern="1200" baseline="0" dirty="0" smtClean="0">
                <a:solidFill>
                  <a:schemeClr val="tx1"/>
                </a:solidFill>
                <a:latin typeface="+mn-lt"/>
                <a:ea typeface="+mn-ea"/>
                <a:cs typeface="+mn-cs"/>
              </a:rPr>
              <a:t> out of the concerns of overpopulation, hunger and the American strategy of Cold War containment, h</a:t>
            </a:r>
            <a:r>
              <a:rPr lang="en-US" sz="1200" kern="1200" dirty="0" smtClean="0">
                <a:solidFill>
                  <a:schemeClr val="tx1"/>
                </a:solidFill>
                <a:latin typeface="+mn-lt"/>
                <a:ea typeface="+mn-ea"/>
                <a:cs typeface="+mn-cs"/>
              </a:rPr>
              <a:t>igh rates of investment from the Rockefeller and Ford foundations were</a:t>
            </a:r>
            <a:r>
              <a:rPr lang="en-US" sz="1200" kern="1200" baseline="0" dirty="0" smtClean="0">
                <a:solidFill>
                  <a:schemeClr val="tx1"/>
                </a:solidFill>
                <a:latin typeface="+mn-lt"/>
                <a:ea typeface="+mn-ea"/>
                <a:cs typeface="+mn-cs"/>
              </a:rPr>
              <a:t> channeled </a:t>
            </a:r>
            <a:r>
              <a:rPr lang="en-US" sz="1200" kern="1200" dirty="0" smtClean="0">
                <a:solidFill>
                  <a:schemeClr val="tx1"/>
                </a:solidFill>
                <a:latin typeface="+mn-lt"/>
                <a:ea typeface="+mn-ea"/>
                <a:cs typeface="+mn-cs"/>
              </a:rPr>
              <a:t>into agricultural</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research</a:t>
            </a:r>
            <a:r>
              <a:rPr lang="en-US" sz="1200" kern="1200" baseline="0" dirty="0" smtClean="0">
                <a:solidFill>
                  <a:schemeClr val="tx1"/>
                </a:solidFill>
                <a:latin typeface="+mn-lt"/>
                <a:ea typeface="+mn-ea"/>
                <a:cs typeface="+mn-cs"/>
              </a:rPr>
              <a:t> driving the innovations in technology that came to be know as the Green Revolution. First in Mexico (1941) then later in India (1956), agricultural technologies were developed and integrated as necessary technological packages that included HYV, synthetic chemical N and P, pesticides, mechanical tillage and irrigation. These initial innovation were further developed and deployed through a vast network of international agriculture research centers and the American LGU system.</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Early History: The Mexican Agricultural Program: What would later be called the Green Revolution began as the </a:t>
            </a:r>
            <a:r>
              <a:rPr lang="en-US" sz="1200" kern="1200" dirty="0" smtClean="0">
                <a:solidFill>
                  <a:schemeClr val="tx1"/>
                </a:solidFill>
                <a:latin typeface="+mn-lt"/>
                <a:ea typeface="+mn-ea"/>
                <a:cs typeface="+mn-cs"/>
                <a:hlinkClick r:id="rId3"/>
              </a:rPr>
              <a:t>Mexican Agricultural Program (MAP), which was started by the </a:t>
            </a:r>
            <a:r>
              <a:rPr lang="en-US" sz="1200" kern="1200" dirty="0" smtClean="0">
                <a:solidFill>
                  <a:schemeClr val="tx1"/>
                </a:solidFill>
                <a:latin typeface="+mn-lt"/>
                <a:ea typeface="+mn-ea"/>
                <a:cs typeface="+mn-cs"/>
                <a:hlinkClick r:id="rId4"/>
              </a:rPr>
              <a:t>Rockefeller Foundation at the suggestion of then U.S. Vice President </a:t>
            </a:r>
            <a:r>
              <a:rPr lang="en-US" sz="1200" kern="1200" dirty="0" smtClean="0">
                <a:solidFill>
                  <a:schemeClr val="tx1"/>
                </a:solidFill>
                <a:latin typeface="+mn-lt"/>
                <a:ea typeface="+mn-ea"/>
                <a:cs typeface="+mn-cs"/>
                <a:hlinkClick r:id="rId5"/>
              </a:rPr>
              <a:t>Henry A. Wallace in early 1941.[3] Wallace suggested Mexico needed "greater agricultural production."[4] MAP was a joint effort by the Rockefeller Foundation and the Mexican government for two decades, during the 1940's and 1950's. The program set up research stations around Mexico for corn, wheat, sorghum, barley, livestock, beans, potatoes, and feed grains. Of these crops, only corn and beans were a major staple in Mexican diets. For more information, see the article on the </a:t>
            </a:r>
            <a:r>
              <a:rPr lang="en-US" sz="1200" kern="1200" dirty="0" smtClean="0">
                <a:solidFill>
                  <a:schemeClr val="tx1"/>
                </a:solidFill>
                <a:latin typeface="+mn-lt"/>
                <a:ea typeface="+mn-ea"/>
                <a:cs typeface="+mn-cs"/>
                <a:hlinkClick r:id="rId3"/>
              </a:rPr>
              <a:t>Mexican Agricultural Program.CriticismIn 1970, Dr. </a:t>
            </a:r>
            <a:r>
              <a:rPr lang="en-US" sz="1200" kern="1200" dirty="0" smtClean="0">
                <a:solidFill>
                  <a:schemeClr val="tx1"/>
                </a:solidFill>
                <a:latin typeface="+mn-lt"/>
                <a:ea typeface="+mn-ea"/>
                <a:cs typeface="+mn-cs"/>
                <a:hlinkClick r:id="rId6"/>
              </a:rPr>
              <a:t>Gunnar Myrdal, a Swedish economist and social scientist, said:"Measures to improve yields in agriculture in underdeveloped countries will not be effective without radical reforms [chiefly redistribution of land ownership and tenancy," he said, yet "even the discussion of land reform has been toned down and has almost disappeared from agricultural planning.""A bigger problem, he continued, is that in underdeveloped countries - where the farm population runs as high as 70 per cent - the introduction of labor-saving technology to spur crop production would greatly increase unemployment and thereby aggravate poverty and malnutrition."Even foreign aid, by obviating increased local agricultural production, he said, "could make political, social and economic conditions still more precarious and indeed, unbearable.""The solution, he suggested, is for such countries to promote high-yield agriculture that would also require much man-power, adding that in India, for one, "It is a disquieting fact that there are no indications of either policy or research being directed toward this combined objective."[5]</a:t>
            </a: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Rockefeller Foundation and the green revolution, 1941–1956: </a:t>
            </a:r>
            <a:r>
              <a:rPr lang="en-US" sz="1200" kern="1200" baseline="0" dirty="0" smtClean="0">
                <a:solidFill>
                  <a:schemeClr val="tx1"/>
                </a:solidFill>
                <a:latin typeface="+mn-lt"/>
                <a:ea typeface="+mn-ea"/>
                <a:cs typeface="+mn-cs"/>
              </a:rPr>
              <a:t>http://www.springerlink.com/content/h537072505l37466/</a:t>
            </a:r>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344002DA-CCBB-294F-B753-52D55DCF7F5A}"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1400736" y="914977"/>
            <a:ext cx="4055129" cy="3134591"/>
          </a:xfrm>
          <a:prstGeom prst="rect">
            <a:avLst/>
          </a:prstGeom>
          <a:solidFill>
            <a:srgbClr val="FFFFFF"/>
          </a:solidFill>
          <a:ln w="9525">
            <a:solidFill>
              <a:srgbClr val="000000"/>
            </a:solidFill>
            <a:miter lim="800000"/>
            <a:headEnd/>
            <a:tailEnd/>
          </a:ln>
          <a:effectLst/>
        </p:spPr>
        <p:txBody>
          <a:bodyPr wrap="none" lIns="82058" tIns="41029" rIns="82058" bIns="41029" anchor="ctr">
            <a:prstTxWarp prst="textNoShape">
              <a:avLst/>
            </a:prstTxWarp>
          </a:bodyPr>
          <a:lstStyle/>
          <a:p>
            <a:endParaRPr lang="en-US"/>
          </a:p>
        </p:txBody>
      </p:sp>
      <p:sp>
        <p:nvSpPr>
          <p:cNvPr id="4098" name="Text Box 2"/>
          <p:cNvSpPr txBox="1">
            <a:spLocks noGrp="1" noChangeArrowheads="1"/>
          </p:cNvSpPr>
          <p:nvPr>
            <p:ph type="body"/>
          </p:nvPr>
        </p:nvSpPr>
        <p:spPr bwMode="auto">
          <a:xfrm>
            <a:off x="1046350" y="4352637"/>
            <a:ext cx="4770904" cy="3478068"/>
          </a:xfrm>
          <a:prstGeom prst="rect">
            <a:avLst/>
          </a:prstGeom>
          <a:noFill/>
          <a:ln>
            <a:round/>
            <a:headEnd/>
            <a:tailEnd/>
          </a:ln>
        </p:spPr>
        <p:txBody>
          <a:bodyPr lIns="0" tIns="0" rIns="0" bIns="0">
            <a:prstTxWarp prst="textNoShape">
              <a:avLst/>
            </a:prstTxWarp>
          </a:bodyPr>
          <a:lstStyle/>
          <a:p>
            <a:pPr marL="76930" indent="-76930">
              <a:lnSpc>
                <a:spcPct val="93000"/>
              </a:lnSpc>
              <a:spcBef>
                <a:spcPct val="0"/>
              </a:spcBef>
              <a:buSzPct val="45000"/>
              <a:tabLst>
                <a:tab pos="649628" algn="l"/>
                <a:tab pos="1299256" algn="l"/>
                <a:tab pos="1948884" algn="l"/>
                <a:tab pos="2598511" algn="l"/>
                <a:tab pos="3248139" algn="l"/>
                <a:tab pos="3897767" algn="l"/>
                <a:tab pos="4547395" algn="l"/>
              </a:tabLst>
            </a:pPr>
            <a:r>
              <a:rPr lang="en-GB" dirty="0">
                <a:latin typeface="Arial" charset="0"/>
                <a:ea typeface="msgothic" charset="0"/>
                <a:cs typeface="msgothic" charset="0"/>
              </a:rPr>
              <a:t>Based on FAO data (1), world food production, measured as the sum of cereals, coarse grains and root crops, almost doubled from 1961 to 1996. A linear regression, and 95% and 99% confidence intervals for the regression, are shown.</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1400736" y="914977"/>
            <a:ext cx="4055129" cy="3134591"/>
          </a:xfrm>
          <a:prstGeom prst="rect">
            <a:avLst/>
          </a:prstGeom>
          <a:solidFill>
            <a:srgbClr val="FFFFFF"/>
          </a:solidFill>
          <a:ln w="9525">
            <a:solidFill>
              <a:srgbClr val="000000"/>
            </a:solidFill>
            <a:miter lim="800000"/>
            <a:headEnd/>
            <a:tailEnd/>
          </a:ln>
          <a:effectLst/>
        </p:spPr>
        <p:txBody>
          <a:bodyPr wrap="none" lIns="82058" tIns="41029" rIns="82058" bIns="41029" anchor="ctr">
            <a:prstTxWarp prst="textNoShape">
              <a:avLst/>
            </a:prstTxWarp>
          </a:bodyPr>
          <a:lstStyle/>
          <a:p>
            <a:endParaRPr lang="en-US"/>
          </a:p>
        </p:txBody>
      </p:sp>
      <p:sp>
        <p:nvSpPr>
          <p:cNvPr id="4098" name="Text Box 2"/>
          <p:cNvSpPr txBox="1">
            <a:spLocks noGrp="1" noChangeArrowheads="1"/>
          </p:cNvSpPr>
          <p:nvPr>
            <p:ph type="body"/>
          </p:nvPr>
        </p:nvSpPr>
        <p:spPr bwMode="auto">
          <a:xfrm>
            <a:off x="1046350" y="4352637"/>
            <a:ext cx="4770904" cy="3478068"/>
          </a:xfrm>
          <a:prstGeom prst="rect">
            <a:avLst/>
          </a:prstGeom>
          <a:noFill/>
          <a:ln>
            <a:round/>
            <a:headEnd/>
            <a:tailEnd/>
          </a:ln>
        </p:spPr>
        <p:txBody>
          <a:bodyPr lIns="0" tIns="0" rIns="0" bIns="0">
            <a:prstTxWarp prst="textNoShape">
              <a:avLst/>
            </a:prstTxWarp>
          </a:bodyPr>
          <a:lstStyle/>
          <a:p>
            <a:pPr marL="76930" indent="-76930">
              <a:lnSpc>
                <a:spcPct val="93000"/>
              </a:lnSpc>
              <a:spcBef>
                <a:spcPct val="0"/>
              </a:spcBef>
              <a:buSzPct val="45000"/>
              <a:tabLst>
                <a:tab pos="649628" algn="l"/>
                <a:tab pos="1299256" algn="l"/>
                <a:tab pos="1948884" algn="l"/>
                <a:tab pos="2598511" algn="l"/>
                <a:tab pos="3248139" algn="l"/>
                <a:tab pos="3897767" algn="l"/>
                <a:tab pos="4547395" algn="l"/>
              </a:tabLst>
            </a:pPr>
            <a:r>
              <a:rPr lang="en-GB" dirty="0">
                <a:latin typeface="Arial" charset="0"/>
                <a:ea typeface="msgothic" charset="0"/>
                <a:cs typeface="msgothic" charset="0"/>
              </a:rPr>
              <a:t>The relationship between annual global food production (cereals + coarse grains + root crops) and agricultural inputs, based on FAO data (1). (A) Global annual nitrogen fertilization rate. (B) Global annual phosphorus fertilization rate. (C) Proportion of arable lands that are irrigated. (D) Total land surface in agricultural crop production.</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1400736" y="914977"/>
            <a:ext cx="4055129" cy="3134591"/>
          </a:xfrm>
          <a:prstGeom prst="rect">
            <a:avLst/>
          </a:prstGeom>
          <a:solidFill>
            <a:srgbClr val="FFFFFF"/>
          </a:solidFill>
          <a:ln w="9525">
            <a:solidFill>
              <a:srgbClr val="000000"/>
            </a:solidFill>
            <a:miter lim="800000"/>
            <a:headEnd/>
            <a:tailEnd/>
          </a:ln>
          <a:effectLst/>
        </p:spPr>
        <p:txBody>
          <a:bodyPr wrap="none" lIns="82058" tIns="41029" rIns="82058" bIns="41029" anchor="ctr">
            <a:prstTxWarp prst="textNoShape">
              <a:avLst/>
            </a:prstTxWarp>
          </a:bodyPr>
          <a:lstStyle/>
          <a:p>
            <a:endParaRPr lang="en-US"/>
          </a:p>
        </p:txBody>
      </p:sp>
      <p:sp>
        <p:nvSpPr>
          <p:cNvPr id="4098" name="Text Box 2"/>
          <p:cNvSpPr txBox="1">
            <a:spLocks noGrp="1" noChangeArrowheads="1"/>
          </p:cNvSpPr>
          <p:nvPr>
            <p:ph type="body"/>
          </p:nvPr>
        </p:nvSpPr>
        <p:spPr bwMode="auto">
          <a:xfrm>
            <a:off x="1046350" y="4352637"/>
            <a:ext cx="4770904" cy="3478068"/>
          </a:xfrm>
          <a:prstGeom prst="rect">
            <a:avLst/>
          </a:prstGeom>
          <a:noFill/>
          <a:ln>
            <a:round/>
            <a:headEnd/>
            <a:tailEnd/>
          </a:ln>
        </p:spPr>
        <p:txBody>
          <a:bodyPr lIns="0" tIns="0" rIns="0" bIns="0">
            <a:prstTxWarp prst="textNoShape">
              <a:avLst/>
            </a:prstTxWarp>
          </a:bodyPr>
          <a:lstStyle/>
          <a:p>
            <a:pPr marL="76930" indent="-76930">
              <a:lnSpc>
                <a:spcPct val="93000"/>
              </a:lnSpc>
              <a:spcBef>
                <a:spcPct val="0"/>
              </a:spcBef>
              <a:buSzPct val="45000"/>
              <a:tabLst>
                <a:tab pos="649628" algn="l"/>
                <a:tab pos="1299256" algn="l"/>
                <a:tab pos="1948884" algn="l"/>
                <a:tab pos="2598511" algn="l"/>
                <a:tab pos="3248139" algn="l"/>
                <a:tab pos="3897767" algn="l"/>
                <a:tab pos="4547395" algn="l"/>
              </a:tabLst>
            </a:pPr>
            <a:r>
              <a:rPr lang="en-GB" dirty="0">
                <a:latin typeface="Arial" charset="0"/>
                <a:ea typeface="msgothic" charset="0"/>
                <a:cs typeface="msgothic" charset="0"/>
              </a:rPr>
              <a:t>Based on FAO data (1), world food production, measured as the sum of cereals, coarse grains and root crops, almost doubled from 1961 to 1996. A linear regression, and 95% and 99% confidence intervals for the regression, are shown.</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M</a:t>
            </a:r>
            <a:r>
              <a:rPr lang="en-US" dirty="0" smtClean="0"/>
              <a:t>onoculture are</a:t>
            </a:r>
            <a:r>
              <a:rPr lang="en-US" baseline="0" dirty="0" smtClean="0"/>
              <a:t> defined by the planting of a single crop species over extensive tracks of land, and characterized by an absence of crop rotation though time. A regional example might be the large tracks of alfalfa grown as fodder throughout the arid south west.</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Largely in the north, and increasingly in the global south,</a:t>
            </a:r>
            <a:r>
              <a:rPr lang="en-US" sz="1200" kern="1200" baseline="0" dirty="0" smtClean="0">
                <a:solidFill>
                  <a:schemeClr val="tx1"/>
                </a:solidFill>
                <a:latin typeface="+mn-lt"/>
                <a:ea typeface="+mn-ea"/>
                <a:cs typeface="+mn-cs"/>
              </a:rPr>
              <a:t> traditional and </a:t>
            </a:r>
            <a:r>
              <a:rPr lang="en-US" sz="1200" kern="1200" dirty="0" smtClean="0">
                <a:solidFill>
                  <a:schemeClr val="tx1"/>
                </a:solidFill>
                <a:latin typeface="+mn-lt"/>
                <a:ea typeface="+mn-ea"/>
                <a:cs typeface="+mn-cs"/>
              </a:rPr>
              <a:t>DFS have been replaced with highly simplified industrial monocultures</a:t>
            </a:r>
            <a:r>
              <a:rPr lang="en-US" sz="1200" kern="1200" baseline="0" dirty="0" smtClean="0">
                <a:solidFill>
                  <a:schemeClr val="tx1"/>
                </a:solidFill>
                <a:latin typeface="+mn-lt"/>
                <a:ea typeface="+mn-ea"/>
                <a:cs typeface="+mn-cs"/>
              </a:rPr>
              <a:t> for a number of economic reasons.</a:t>
            </a: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endParaRPr lang="en-US" baseline="0" dirty="0" smtClean="0"/>
          </a:p>
        </p:txBody>
      </p:sp>
      <p:sp>
        <p:nvSpPr>
          <p:cNvPr id="4" name="Slide Number Placeholder 3"/>
          <p:cNvSpPr>
            <a:spLocks noGrp="1"/>
          </p:cNvSpPr>
          <p:nvPr>
            <p:ph type="sldNum" sz="quarter" idx="10"/>
          </p:nvPr>
        </p:nvSpPr>
        <p:spPr/>
        <p:txBody>
          <a:bodyPr/>
          <a:lstStyle/>
          <a:p>
            <a:fld id="{8FF71210-8152-E540-9F06-8744F5226F70}"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M</a:t>
            </a:r>
            <a:r>
              <a:rPr lang="en-US" dirty="0" smtClean="0"/>
              <a:t>onoculture are</a:t>
            </a:r>
            <a:r>
              <a:rPr lang="en-US" baseline="0" dirty="0" smtClean="0"/>
              <a:t> defined by the planting of a single crop species over extensive tracks of land, and characterized by an absence of crop rotation though time. A regional example might be the large tracks of alfalfa grown as fodder throughout the arid south west.</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Largely in the north, and increasingly in the global south,</a:t>
            </a:r>
            <a:r>
              <a:rPr lang="en-US" sz="1200" kern="1200" baseline="0" dirty="0" smtClean="0">
                <a:solidFill>
                  <a:schemeClr val="tx1"/>
                </a:solidFill>
                <a:latin typeface="+mn-lt"/>
                <a:ea typeface="+mn-ea"/>
                <a:cs typeface="+mn-cs"/>
              </a:rPr>
              <a:t> traditional and </a:t>
            </a:r>
            <a:r>
              <a:rPr lang="en-US" sz="1200" kern="1200" dirty="0" smtClean="0">
                <a:solidFill>
                  <a:schemeClr val="tx1"/>
                </a:solidFill>
                <a:latin typeface="+mn-lt"/>
                <a:ea typeface="+mn-ea"/>
                <a:cs typeface="+mn-cs"/>
              </a:rPr>
              <a:t>DFS have been replaced with highly simplified industrial monocultures</a:t>
            </a:r>
            <a:r>
              <a:rPr lang="en-US" sz="1200" kern="1200" baseline="0" dirty="0" smtClean="0">
                <a:solidFill>
                  <a:schemeClr val="tx1"/>
                </a:solidFill>
                <a:latin typeface="+mn-lt"/>
                <a:ea typeface="+mn-ea"/>
                <a:cs typeface="+mn-cs"/>
              </a:rPr>
              <a:t> for a number of economic reasons.</a:t>
            </a: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a:p>
            <a:endParaRPr lang="en-US" baseline="0" dirty="0" smtClean="0"/>
          </a:p>
        </p:txBody>
      </p:sp>
      <p:sp>
        <p:nvSpPr>
          <p:cNvPr id="4" name="Slide Number Placeholder 3"/>
          <p:cNvSpPr>
            <a:spLocks noGrp="1"/>
          </p:cNvSpPr>
          <p:nvPr>
            <p:ph type="sldNum" sz="quarter" idx="10"/>
          </p:nvPr>
        </p:nvSpPr>
        <p:spPr/>
        <p:txBody>
          <a:bodyPr/>
          <a:lstStyle/>
          <a:p>
            <a:fld id="{8FF71210-8152-E540-9F06-8744F5226F70}"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The agro-ecological consequences of monoculture</a:t>
            </a:r>
            <a:r>
              <a:rPr lang="en-US" sz="1200" baseline="0" dirty="0" smtClean="0"/>
              <a:t> are the following: </a:t>
            </a:r>
          </a:p>
          <a:p>
            <a:endParaRPr lang="en-US" sz="1200" baseline="0" dirty="0" smtClean="0"/>
          </a:p>
          <a:p>
            <a:r>
              <a:rPr lang="en-US" sz="1200" dirty="0" smtClean="0"/>
              <a:t>concentration of plant host resources for specialist herbivores;</a:t>
            </a:r>
          </a:p>
          <a:p>
            <a:r>
              <a:rPr lang="en-US" sz="1200" dirty="0" smtClean="0"/>
              <a:t>loss of habitat for natural enemies of arthropod pests;</a:t>
            </a:r>
          </a:p>
          <a:p>
            <a:r>
              <a:rPr lang="en-US" sz="1200" dirty="0" smtClean="0"/>
              <a:t>decreased diversity and abundance of beneficial arthropods;</a:t>
            </a:r>
          </a:p>
          <a:p>
            <a:r>
              <a:rPr lang="en-US" sz="1200" dirty="0" smtClean="0"/>
              <a:t>decreased biological control of pests;</a:t>
            </a:r>
          </a:p>
          <a:p>
            <a:r>
              <a:rPr lang="en-US" sz="1200" dirty="0" smtClean="0"/>
              <a:t>increase density of pests and crop damage.</a:t>
            </a:r>
          </a:p>
          <a:p>
            <a:endParaRPr lang="en-US" sz="1200" dirty="0" smtClean="0"/>
          </a:p>
          <a:p>
            <a:r>
              <a:rPr lang="en-US" sz="1200" dirty="0" smtClean="0"/>
              <a:t>Simultaneously</a:t>
            </a:r>
            <a:r>
              <a:rPr lang="en-US" sz="1200" baseline="0" dirty="0" smtClean="0"/>
              <a:t>, the absence of crop rotation through time allows for the build up of both specialized weeds and plant pathogens.</a:t>
            </a:r>
          </a:p>
          <a:p>
            <a:endParaRPr lang="en-US" sz="1200" baseline="0" dirty="0" smtClean="0"/>
          </a:p>
        </p:txBody>
      </p:sp>
      <p:sp>
        <p:nvSpPr>
          <p:cNvPr id="4" name="Slide Number Placeholder 3"/>
          <p:cNvSpPr>
            <a:spLocks noGrp="1"/>
          </p:cNvSpPr>
          <p:nvPr>
            <p:ph type="sldNum" sz="quarter" idx="10"/>
          </p:nvPr>
        </p:nvSpPr>
        <p:spPr/>
        <p:txBody>
          <a:bodyPr/>
          <a:lstStyle/>
          <a:p>
            <a:fld id="{8FF71210-8152-E540-9F06-8744F5226F70}"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With the advent of the</a:t>
            </a:r>
            <a:r>
              <a:rPr lang="en-US" baseline="0" dirty="0" smtClean="0"/>
              <a:t> Haber-Bosh process (1910), humans were able to utilize the reservoirs of fossil energy for the production of limiting plant nutrients for agriculture.</a:t>
            </a:r>
          </a:p>
          <a:p>
            <a:endParaRPr lang="en-US" baseline="0" dirty="0" smtClean="0"/>
          </a:p>
          <a:p>
            <a:r>
              <a:rPr lang="en-US" baseline="0" dirty="0" smtClean="0"/>
              <a:t>Again, for a range of economic reasons, namely the due to the advise of extension agents and to maximize profits, farmers frequently apply more fertilizer than is needed to produce a successful crop.</a:t>
            </a:r>
          </a:p>
          <a:p>
            <a:endParaRPr lang="en-US" dirty="0" smtClean="0"/>
          </a:p>
        </p:txBody>
      </p:sp>
      <p:sp>
        <p:nvSpPr>
          <p:cNvPr id="4" name="Slide Number Placeholder 3"/>
          <p:cNvSpPr>
            <a:spLocks noGrp="1"/>
          </p:cNvSpPr>
          <p:nvPr>
            <p:ph type="sldNum" sz="quarter" idx="10"/>
          </p:nvPr>
        </p:nvSpPr>
        <p:spPr/>
        <p:txBody>
          <a:bodyPr/>
          <a:lstStyle/>
          <a:p>
            <a:fld id="{8FF71210-8152-E540-9F06-8744F5226F70}"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University of California, Berkeley, chemists have found a smoking gun proving that increased fertilizer use over the past 50 years is responsible for a dramatic rise in atmospheric nitrous oxide, a</a:t>
            </a:r>
            <a:r>
              <a:rPr lang="en-US" sz="1200" kern="1200" baseline="0" dirty="0" smtClean="0">
                <a:solidFill>
                  <a:schemeClr val="tx1"/>
                </a:solidFill>
                <a:latin typeface="+mn-lt"/>
                <a:ea typeface="+mn-ea"/>
                <a:cs typeface="+mn-cs"/>
              </a:rPr>
              <a:t> potent (300x) </a:t>
            </a:r>
            <a:r>
              <a:rPr lang="en-US" sz="1200" kern="1200" dirty="0" smtClean="0">
                <a:solidFill>
                  <a:schemeClr val="tx1"/>
                </a:solidFill>
                <a:latin typeface="+mn-lt"/>
                <a:ea typeface="+mn-ea"/>
                <a:cs typeface="+mn-cs"/>
              </a:rPr>
              <a:t>greenhouse gas contributing to global climate change.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 report, published in </a:t>
            </a:r>
            <a:r>
              <a:rPr lang="en-US" sz="1200" i="1" kern="1200" dirty="0" smtClean="0">
                <a:solidFill>
                  <a:schemeClr val="tx1"/>
                </a:solidFill>
                <a:latin typeface="+mn-lt"/>
                <a:ea typeface="+mn-ea"/>
                <a:cs typeface="+mn-cs"/>
              </a:rPr>
              <a:t>Nature </a:t>
            </a:r>
            <a:r>
              <a:rPr lang="en-US" sz="1200" i="1" kern="1200" dirty="0" err="1" smtClean="0">
                <a:solidFill>
                  <a:schemeClr val="tx1"/>
                </a:solidFill>
                <a:latin typeface="+mn-lt"/>
                <a:ea typeface="+mn-ea"/>
                <a:cs typeface="+mn-cs"/>
              </a:rPr>
              <a:t>Geoscience</a:t>
            </a:r>
            <a:r>
              <a:rPr lang="en-US" sz="1200" i="1" kern="1200" dirty="0" smtClean="0">
                <a:solidFill>
                  <a:schemeClr val="tx1"/>
                </a:solidFill>
                <a:latin typeface="+mn-lt"/>
                <a:ea typeface="+mn-ea"/>
                <a:cs typeface="+mn-cs"/>
              </a:rPr>
              <a:t>, confirms previous assumptions about the role of nitrogen-based fertilizers in the sharp increase in </a:t>
            </a:r>
            <a:r>
              <a:rPr lang="en-US" sz="1200" i="1" kern="1200" dirty="0" err="1" smtClean="0">
                <a:solidFill>
                  <a:schemeClr val="tx1"/>
                </a:solidFill>
                <a:latin typeface="+mn-lt"/>
                <a:ea typeface="+mn-ea"/>
                <a:cs typeface="+mn-cs"/>
              </a:rPr>
              <a:t>NOx</a:t>
            </a:r>
            <a:r>
              <a:rPr lang="en-US" sz="1200" i="1" kern="1200" dirty="0" smtClean="0">
                <a:solidFill>
                  <a:schemeClr val="tx1"/>
                </a:solidFill>
                <a:latin typeface="+mn-lt"/>
                <a:ea typeface="+mn-ea"/>
                <a:cs typeface="+mn-cs"/>
              </a:rPr>
              <a:t> and climate change. Since 1750, atmospheric </a:t>
            </a:r>
            <a:r>
              <a:rPr lang="en-US" sz="1200" i="1" kern="1200" dirty="0" err="1" smtClean="0">
                <a:solidFill>
                  <a:schemeClr val="tx1"/>
                </a:solidFill>
                <a:latin typeface="+mn-lt"/>
                <a:ea typeface="+mn-ea"/>
                <a:cs typeface="+mn-cs"/>
              </a:rPr>
              <a:t>NOx</a:t>
            </a:r>
            <a:r>
              <a:rPr lang="en-US" sz="1200" i="1" kern="1200" dirty="0" smtClean="0">
                <a:solidFill>
                  <a:schemeClr val="tx1"/>
                </a:solidFill>
                <a:latin typeface="+mn-lt"/>
                <a:ea typeface="+mn-ea"/>
                <a:cs typeface="+mn-cs"/>
              </a:rPr>
              <a:t> levels have increased 20 percent, from below 270 ppb to over 320 ppb.</a:t>
            </a: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Ozone</a:t>
            </a:r>
            <a:r>
              <a:rPr lang="en-US" sz="1200" kern="1200" baseline="0" dirty="0" smtClean="0">
                <a:solidFill>
                  <a:schemeClr val="tx1"/>
                </a:solidFill>
                <a:latin typeface="+mn-lt"/>
                <a:ea typeface="+mn-ea"/>
                <a:cs typeface="+mn-cs"/>
              </a:rPr>
              <a:t> depletion: </a:t>
            </a:r>
            <a:r>
              <a:rPr lang="en-US" sz="1200" kern="1200" dirty="0" smtClean="0">
                <a:solidFill>
                  <a:schemeClr val="tx1"/>
                </a:solidFill>
                <a:latin typeface="+mn-lt"/>
                <a:ea typeface="+mn-ea"/>
                <a:cs typeface="+mn-cs"/>
              </a:rPr>
              <a:t>nitrous oxide is both a long-lived greenhouse gas</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hlinkClick r:id="rId3"/>
              </a:rPr>
              <a:t>and a stratospheric ozone-depleting substance</a:t>
            </a: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Nitrogen-based fertilizer</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stimulates microbes in the soil to convert nitrogen to nitrous oxide at a faster rate than normal.</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“Our study is the first to show empirically from the data at hand that the nitrogen isotope ratio in the atmosphere and how it has changed over time is a fingerprint of fertilizer use,”</a:t>
            </a:r>
          </a:p>
        </p:txBody>
      </p:sp>
      <p:sp>
        <p:nvSpPr>
          <p:cNvPr id="4" name="Slide Number Placeholder 3"/>
          <p:cNvSpPr>
            <a:spLocks noGrp="1"/>
          </p:cNvSpPr>
          <p:nvPr>
            <p:ph type="sldNum" sz="quarter" idx="10"/>
          </p:nvPr>
        </p:nvSpPr>
        <p:spPr/>
        <p:txBody>
          <a:bodyPr/>
          <a:lstStyle/>
          <a:p>
            <a:fld id="{8FF71210-8152-E540-9F06-8744F5226F70}"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latin typeface="+mn-lt"/>
                <a:ea typeface="+mn-ea"/>
                <a:cs typeface="+mn-cs"/>
              </a:rPr>
              <a:t>Further compounding the problems associated with monoculture, the e</a:t>
            </a:r>
            <a:r>
              <a:rPr lang="en-US" sz="1200" kern="1200" dirty="0" smtClean="0">
                <a:solidFill>
                  <a:schemeClr val="tx1"/>
                </a:solidFill>
                <a:latin typeface="+mn-lt"/>
                <a:ea typeface="+mn-ea"/>
                <a:cs typeface="+mn-cs"/>
              </a:rPr>
              <a:t>xcessive use of concentrated inorganic N</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fertilizers,</a:t>
            </a:r>
            <a:r>
              <a:rPr lang="en-US" sz="1200" kern="1200" baseline="0" dirty="0" smtClean="0">
                <a:solidFill>
                  <a:schemeClr val="tx1"/>
                </a:solidFill>
                <a:latin typeface="+mn-lt"/>
                <a:ea typeface="+mn-ea"/>
                <a:cs typeface="+mn-cs"/>
              </a:rPr>
              <a:t> has been shown to change the </a:t>
            </a:r>
            <a:r>
              <a:rPr lang="en-US" sz="1200" kern="1200" dirty="0" smtClean="0">
                <a:solidFill>
                  <a:schemeClr val="tx1"/>
                </a:solidFill>
                <a:latin typeface="+mn-lt"/>
                <a:ea typeface="+mn-ea"/>
                <a:cs typeface="+mn-cs"/>
              </a:rPr>
              <a:t>nutrient composition of crops</a:t>
            </a:r>
            <a:r>
              <a:rPr lang="en-US" sz="1200" kern="1200" baseline="0" dirty="0" smtClean="0">
                <a:solidFill>
                  <a:schemeClr val="tx1"/>
                </a:solidFill>
                <a:latin typeface="+mn-lt"/>
                <a:ea typeface="+mn-ea"/>
                <a:cs typeface="+mn-cs"/>
              </a:rPr>
              <a:t> - change plant growth rates, cell wall composition, i</a:t>
            </a:r>
            <a:r>
              <a:rPr lang="en-US" sz="1200" kern="1200" dirty="0" smtClean="0">
                <a:solidFill>
                  <a:schemeClr val="tx1"/>
                </a:solidFill>
                <a:latin typeface="+mn-lt"/>
                <a:ea typeface="+mn-ea"/>
                <a:cs typeface="+mn-cs"/>
              </a:rPr>
              <a:t>ncreased soluble N levels in plant tissue</a:t>
            </a:r>
            <a:r>
              <a:rPr lang="en-US" sz="1200" kern="1200" baseline="0" dirty="0" smtClean="0">
                <a:solidFill>
                  <a:schemeClr val="tx1"/>
                </a:solidFill>
                <a:latin typeface="+mn-lt"/>
                <a:ea typeface="+mn-ea"/>
                <a:cs typeface="+mn-cs"/>
              </a:rPr>
              <a:t> – and </a:t>
            </a:r>
            <a:r>
              <a:rPr lang="en-US" sz="1200" kern="1200" dirty="0" smtClean="0">
                <a:solidFill>
                  <a:schemeClr val="tx1"/>
                </a:solidFill>
                <a:latin typeface="+mn-lt"/>
                <a:ea typeface="+mn-ea"/>
                <a:cs typeface="+mn-cs"/>
              </a:rPr>
              <a:t>generally decrease herbivore pest resistance.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8FF71210-8152-E540-9F06-8744F5226F70}"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Associated with declines in soil quality leads to increase rates of erosion carrying with it N and P fertilizer. </a:t>
            </a:r>
          </a:p>
          <a:p>
            <a:endParaRPr lang="en-US" baseline="0" dirty="0" smtClean="0"/>
          </a:p>
          <a:p>
            <a:r>
              <a:rPr lang="en-US" dirty="0" smtClean="0"/>
              <a:t>Concentrated N and P fertilizer is easily</a:t>
            </a:r>
            <a:r>
              <a:rPr lang="en-US" baseline="0" dirty="0" smtClean="0"/>
              <a:t> lost from system through leaching and can enter aquatic ecosystems causing </a:t>
            </a:r>
            <a:r>
              <a:rPr lang="en-US" baseline="0" dirty="0" err="1" smtClean="0"/>
              <a:t>eutrophication</a:t>
            </a:r>
            <a:r>
              <a:rPr lang="en-US" baseline="0" dirty="0" smtClean="0"/>
              <a:t>, increased BOD, hypoxia and loss of aquatic biodiversity. </a:t>
            </a:r>
          </a:p>
          <a:p>
            <a:endParaRPr lang="en-US" baseline="0" dirty="0" smtClean="0"/>
          </a:p>
          <a:p>
            <a:r>
              <a:rPr lang="en-US" baseline="0" dirty="0" smtClean="0"/>
              <a:t>N pollution in ground water sources is also a important environmental health issues especially with infants and children. </a:t>
            </a:r>
            <a:endParaRPr lang="en-US" dirty="0"/>
          </a:p>
        </p:txBody>
      </p:sp>
      <p:sp>
        <p:nvSpPr>
          <p:cNvPr id="4" name="Slide Number Placeholder 3"/>
          <p:cNvSpPr>
            <a:spLocks noGrp="1"/>
          </p:cNvSpPr>
          <p:nvPr>
            <p:ph type="sldNum" sz="quarter" idx="10"/>
          </p:nvPr>
        </p:nvSpPr>
        <p:spPr/>
        <p:txBody>
          <a:bodyPr/>
          <a:lstStyle/>
          <a:p>
            <a:fld id="{8FF71210-8152-E540-9F06-8744F5226F70}" type="slidenum">
              <a:rPr lang="en-US" smtClean="0"/>
              <a:pPr/>
              <a:t>18</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Dead zones have now been reported from more than 400 systems, affecting a total area of more than 245,000 square kilometers, and are probably a key stressor on marine ecosystems.</a:t>
            </a:r>
            <a:endParaRPr lang="en-US" baseline="0" dirty="0" smtClean="0"/>
          </a:p>
          <a:p>
            <a:endParaRPr lang="en-US" baseline="0" dirty="0" smtClean="0"/>
          </a:p>
          <a:p>
            <a:r>
              <a:rPr lang="en-US" baseline="0" dirty="0" smtClean="0"/>
              <a:t>N pollution in ground water sources is also a important environmental health issues especially with infants and children. </a:t>
            </a:r>
            <a:endParaRPr lang="en-US" dirty="0"/>
          </a:p>
        </p:txBody>
      </p:sp>
      <p:sp>
        <p:nvSpPr>
          <p:cNvPr id="4" name="Slide Number Placeholder 3"/>
          <p:cNvSpPr>
            <a:spLocks noGrp="1"/>
          </p:cNvSpPr>
          <p:nvPr>
            <p:ph type="sldNum" sz="quarter" idx="10"/>
          </p:nvPr>
        </p:nvSpPr>
        <p:spPr/>
        <p:txBody>
          <a:bodyPr/>
          <a:lstStyle/>
          <a:p>
            <a:fld id="{8FF71210-8152-E540-9F06-8744F5226F70}" type="slidenum">
              <a:rPr lang="en-US" smtClean="0"/>
              <a:pPr/>
              <a:t>19</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baseline="0" dirty="0" smtClean="0">
                <a:solidFill>
                  <a:schemeClr val="tx1"/>
                </a:solidFill>
                <a:latin typeface="+mn-lt"/>
                <a:ea typeface="+mn-ea"/>
                <a:cs typeface="+mn-cs"/>
              </a:rPr>
              <a:t>Frequently associated with the use of monoculture, excessive chemical fertilizer and the degradation of soil quality is the </a:t>
            </a:r>
            <a:r>
              <a:rPr lang="en-US" sz="1200" kern="1200" dirty="0" smtClean="0">
                <a:solidFill>
                  <a:schemeClr val="tx1"/>
                </a:solidFill>
                <a:latin typeface="+mn-lt"/>
                <a:ea typeface="+mn-ea"/>
                <a:cs typeface="+mn-cs"/>
              </a:rPr>
              <a:t>build-up of pests and pathogens.</a:t>
            </a:r>
            <a:r>
              <a:rPr lang="en-US" sz="1200" kern="1200" baseline="0" dirty="0" smtClean="0">
                <a:solidFill>
                  <a:schemeClr val="tx1"/>
                </a:solidFill>
                <a:latin typeface="+mn-lt"/>
                <a:ea typeface="+mn-ea"/>
                <a:cs typeface="+mn-cs"/>
              </a:rPr>
              <a:t> In response, </a:t>
            </a:r>
            <a:r>
              <a:rPr lang="en-US" sz="1200" kern="1200" dirty="0" smtClean="0">
                <a:solidFill>
                  <a:schemeClr val="tx1"/>
                </a:solidFill>
                <a:latin typeface="+mn-lt"/>
                <a:ea typeface="+mn-ea"/>
                <a:cs typeface="+mn-cs"/>
              </a:rPr>
              <a:t>growers must purchase and apply pesticides</a:t>
            </a:r>
            <a:r>
              <a:rPr lang="en-US" sz="1200" kern="1200" baseline="0" dirty="0" smtClean="0">
                <a:solidFill>
                  <a:schemeClr val="tx1"/>
                </a:solidFill>
                <a:latin typeface="+mn-lt"/>
                <a:ea typeface="+mn-ea"/>
                <a:cs typeface="+mn-cs"/>
              </a:rPr>
              <a:t> to control pest populations.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This has a number of important </a:t>
            </a:r>
            <a:r>
              <a:rPr lang="en-US" sz="1200" kern="1200" baseline="0" dirty="0" err="1" smtClean="0">
                <a:solidFill>
                  <a:schemeClr val="tx1"/>
                </a:solidFill>
                <a:latin typeface="+mn-lt"/>
                <a:ea typeface="+mn-ea"/>
                <a:cs typeface="+mn-cs"/>
              </a:rPr>
              <a:t>agroe-cological</a:t>
            </a:r>
            <a:r>
              <a:rPr lang="en-US" sz="1200" kern="1200" baseline="0" dirty="0" smtClean="0">
                <a:solidFill>
                  <a:schemeClr val="tx1"/>
                </a:solidFill>
                <a:latin typeface="+mn-lt"/>
                <a:ea typeface="+mn-ea"/>
                <a:cs typeface="+mn-cs"/>
              </a:rPr>
              <a:t> consequences.</a:t>
            </a:r>
            <a:endParaRPr lang="en-US" dirty="0"/>
          </a:p>
        </p:txBody>
      </p:sp>
      <p:sp>
        <p:nvSpPr>
          <p:cNvPr id="4" name="Slide Number Placeholder 3"/>
          <p:cNvSpPr>
            <a:spLocks noGrp="1"/>
          </p:cNvSpPr>
          <p:nvPr>
            <p:ph type="sldNum" sz="quarter" idx="10"/>
          </p:nvPr>
        </p:nvSpPr>
        <p:spPr/>
        <p:txBody>
          <a:bodyPr/>
          <a:lstStyle/>
          <a:p>
            <a:fld id="{8FF71210-8152-E540-9F06-8744F5226F70}"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Pesticide</a:t>
            </a:r>
            <a:r>
              <a:rPr lang="en-US" baseline="0" dirty="0" smtClean="0"/>
              <a:t> r</a:t>
            </a:r>
            <a:r>
              <a:rPr lang="en-US" dirty="0" smtClean="0"/>
              <a:t>esistance</a:t>
            </a:r>
            <a:r>
              <a:rPr lang="en-US" baseline="0" dirty="0" smtClean="0"/>
              <a:t> is one of the most well documented examples of evolution through natural selection. The process leads to the what has been referred to as the </a:t>
            </a:r>
            <a:r>
              <a:rPr lang="en-US" dirty="0" smtClean="0"/>
              <a:t>“Pesticide treadmill.”</a:t>
            </a:r>
          </a:p>
          <a:p>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Impacts on Non-target Organisms</a:t>
            </a:r>
            <a:r>
              <a:rPr lang="en-US" baseline="0" dirty="0" smtClean="0"/>
              <a:t> and pest </a:t>
            </a:r>
            <a:r>
              <a:rPr lang="en-US" dirty="0" smtClean="0"/>
              <a:t>Resurgence </a:t>
            </a:r>
            <a:r>
              <a:rPr lang="en-US" baseline="0" dirty="0" smtClean="0"/>
              <a:t>occurs simultaneously. </a:t>
            </a:r>
          </a:p>
          <a:p>
            <a:endParaRPr lang="en-US" baseline="0" dirty="0" smtClean="0"/>
          </a:p>
          <a:p>
            <a:endParaRPr lang="en-US" dirty="0" smtClean="0"/>
          </a:p>
        </p:txBody>
      </p:sp>
      <p:sp>
        <p:nvSpPr>
          <p:cNvPr id="4" name="Slide Number Placeholder 3"/>
          <p:cNvSpPr>
            <a:spLocks noGrp="1"/>
          </p:cNvSpPr>
          <p:nvPr>
            <p:ph type="sldNum" sz="quarter" idx="10"/>
          </p:nvPr>
        </p:nvSpPr>
        <p:spPr/>
        <p:txBody>
          <a:bodyPr/>
          <a:lstStyle/>
          <a:p>
            <a:fld id="{512BA2E3-9FC4-634B-9CEB-B79853240B54}" type="slidenum">
              <a:rPr lang="en-US" smtClean="0"/>
              <a:pPr/>
              <a:t>21</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Another key characteristic of industrial agriculture is the intensive us of tillage and bare soil fallow periods.</a:t>
            </a:r>
          </a:p>
          <a:p>
            <a:endParaRPr lang="en-US" dirty="0" smtClean="0"/>
          </a:p>
          <a:p>
            <a:endParaRPr lang="en-US" dirty="0" smtClean="0"/>
          </a:p>
        </p:txBody>
      </p:sp>
      <p:sp>
        <p:nvSpPr>
          <p:cNvPr id="4" name="Slide Number Placeholder 3"/>
          <p:cNvSpPr>
            <a:spLocks noGrp="1"/>
          </p:cNvSpPr>
          <p:nvPr>
            <p:ph type="sldNum" sz="quarter" idx="10"/>
          </p:nvPr>
        </p:nvSpPr>
        <p:spPr/>
        <p:txBody>
          <a:bodyPr/>
          <a:lstStyle/>
          <a:p>
            <a:fld id="{8FF71210-8152-E540-9F06-8744F5226F70}" type="slidenum">
              <a:rPr lang="en-US" smtClean="0"/>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The soil degradation process: </a:t>
            </a:r>
          </a:p>
          <a:p>
            <a:r>
              <a:rPr lang="en-US" sz="1200" dirty="0" smtClean="0"/>
              <a:t>The combination of over-reliance</a:t>
            </a:r>
            <a:r>
              <a:rPr lang="en-US" sz="1200" baseline="0" dirty="0" smtClean="0"/>
              <a:t> on chemical fertilizer, intensive tillage and bare soil fallow has set into motion the following processes in soil ecosystems affecting both environmental quality and the long-term sustainability of the system. </a:t>
            </a:r>
            <a:endParaRPr lang="en-US" sz="1200" dirty="0" smtClean="0"/>
          </a:p>
          <a:p>
            <a:endParaRPr lang="en-US" sz="1200" dirty="0" smtClean="0"/>
          </a:p>
        </p:txBody>
      </p:sp>
      <p:sp>
        <p:nvSpPr>
          <p:cNvPr id="4" name="Slide Number Placeholder 3"/>
          <p:cNvSpPr>
            <a:spLocks noGrp="1"/>
          </p:cNvSpPr>
          <p:nvPr>
            <p:ph type="sldNum" sz="quarter" idx="10"/>
          </p:nvPr>
        </p:nvSpPr>
        <p:spPr/>
        <p:txBody>
          <a:bodyPr/>
          <a:lstStyle/>
          <a:p>
            <a:fld id="{8FF71210-8152-E540-9F06-8744F5226F70}" type="slidenum">
              <a:rPr lang="en-US" smtClean="0"/>
              <a:pPr/>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Conceptual frameworks</a:t>
            </a:r>
            <a:r>
              <a:rPr lang="en-US" baseline="0" dirty="0" smtClean="0"/>
              <a:t> emerge from </a:t>
            </a:r>
            <a:r>
              <a:rPr lang="en-US" baseline="0" dirty="0" err="1" smtClean="0"/>
              <a:t>agroecological</a:t>
            </a:r>
            <a:r>
              <a:rPr lang="en-US" baseline="0" dirty="0" smtClean="0"/>
              <a:t> research describing principles of </a:t>
            </a:r>
            <a:r>
              <a:rPr lang="en-US" baseline="0" dirty="0" err="1" smtClean="0"/>
              <a:t>agroecosystem</a:t>
            </a:r>
            <a:r>
              <a:rPr lang="en-US" baseline="0" dirty="0" smtClean="0"/>
              <a:t> design and management. A key issue: How to allocated biodiversity and space and time to consistent provide ecological services in specific </a:t>
            </a:r>
            <a:r>
              <a:rPr lang="en-US" baseline="0" dirty="0" err="1" smtClean="0"/>
              <a:t>agroecological</a:t>
            </a:r>
            <a:r>
              <a:rPr lang="en-US" baseline="0" dirty="0" smtClean="0"/>
              <a:t> contexts.</a:t>
            </a:r>
          </a:p>
          <a:p>
            <a:endParaRPr lang="en-US" baseline="0" dirty="0" smtClean="0"/>
          </a:p>
          <a:p>
            <a:r>
              <a:rPr lang="en-US" baseline="0" dirty="0" smtClean="0"/>
              <a:t>Drawing upon the understanding of the functioning of traditional and diversified farming system the idea of functional diversity.</a:t>
            </a:r>
            <a:endParaRPr lang="en-US" dirty="0"/>
          </a:p>
        </p:txBody>
      </p:sp>
      <p:sp>
        <p:nvSpPr>
          <p:cNvPr id="4" name="Slide Number Placeholder 3"/>
          <p:cNvSpPr>
            <a:spLocks noGrp="1"/>
          </p:cNvSpPr>
          <p:nvPr>
            <p:ph type="sldNum" sz="quarter" idx="10"/>
          </p:nvPr>
        </p:nvSpPr>
        <p:spPr/>
        <p:txBody>
          <a:bodyPr/>
          <a:lstStyle/>
          <a:p>
            <a:fld id="{8FF71210-8152-E540-9F06-8744F5226F70}" type="slidenum">
              <a:rPr lang="en-US" smtClean="0"/>
              <a:pPr/>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Researchers worked in East Africa for the last fifteen years to develop an </a:t>
            </a:r>
            <a:r>
              <a:rPr lang="en-US" sz="1200" kern="1200" dirty="0" err="1" smtClean="0">
                <a:solidFill>
                  <a:schemeClr val="tx1"/>
                </a:solidFill>
                <a:latin typeface="+mn-lt"/>
                <a:ea typeface="+mn-ea"/>
                <a:cs typeface="+mn-cs"/>
              </a:rPr>
              <a:t>agroecological</a:t>
            </a:r>
            <a:r>
              <a:rPr lang="en-US" sz="1200" kern="1200" dirty="0" smtClean="0">
                <a:solidFill>
                  <a:schemeClr val="tx1"/>
                </a:solidFill>
                <a:latin typeface="+mn-lt"/>
                <a:ea typeface="+mn-ea"/>
                <a:cs typeface="+mn-cs"/>
              </a:rPr>
              <a:t> pest management solution for stem borers and </a:t>
            </a:r>
            <a:r>
              <a:rPr lang="en-US" sz="1200" kern="1200" dirty="0" err="1" smtClean="0">
                <a:solidFill>
                  <a:schemeClr val="tx1"/>
                </a:solidFill>
                <a:latin typeface="+mn-lt"/>
                <a:ea typeface="+mn-ea"/>
                <a:cs typeface="+mn-cs"/>
              </a:rPr>
              <a:t>striga</a:t>
            </a:r>
            <a:r>
              <a:rPr lang="en-US" sz="1200" kern="1200" dirty="0" smtClean="0">
                <a:solidFill>
                  <a:schemeClr val="tx1"/>
                </a:solidFill>
                <a:latin typeface="+mn-lt"/>
                <a:ea typeface="+mn-ea"/>
                <a:cs typeface="+mn-cs"/>
              </a:rPr>
              <a:t> weed, two major pests of maize and sorghum, crops on which millions of the poorest people in eastern and southern Africa rely (Khan et al. 2011).  Yield losses to stem borers typically range from 20-40% but can reach 80% while losses from </a:t>
            </a:r>
            <a:r>
              <a:rPr lang="en-US" sz="1200" kern="1200" dirty="0" err="1" smtClean="0">
                <a:solidFill>
                  <a:schemeClr val="tx1"/>
                </a:solidFill>
                <a:latin typeface="+mn-lt"/>
                <a:ea typeface="+mn-ea"/>
                <a:cs typeface="+mn-cs"/>
              </a:rPr>
              <a:t>striga</a:t>
            </a:r>
            <a:r>
              <a:rPr lang="en-US" sz="1200" kern="1200" dirty="0" smtClean="0">
                <a:solidFill>
                  <a:schemeClr val="tx1"/>
                </a:solidFill>
                <a:latin typeface="+mn-lt"/>
                <a:ea typeface="+mn-ea"/>
                <a:cs typeface="+mn-cs"/>
              </a:rPr>
              <a:t> are even higher, and when these pests co-occur, farmers can lose their entire crop (Khan et al. 2000).  The push-pull method (PP) developed by researchers manages stem borer pests through a </a:t>
            </a:r>
            <a:r>
              <a:rPr lang="en-US" sz="1200" kern="1200" dirty="0" err="1" smtClean="0">
                <a:solidFill>
                  <a:schemeClr val="tx1"/>
                </a:solidFill>
                <a:latin typeface="+mn-lt"/>
                <a:ea typeface="+mn-ea"/>
                <a:cs typeface="+mn-cs"/>
              </a:rPr>
              <a:t>stimulo</a:t>
            </a:r>
            <a:r>
              <a:rPr lang="en-US" sz="1200" kern="1200" dirty="0" smtClean="0">
                <a:solidFill>
                  <a:schemeClr val="tx1"/>
                </a:solidFill>
                <a:latin typeface="+mn-lt"/>
                <a:ea typeface="+mn-ea"/>
                <a:cs typeface="+mn-cs"/>
              </a:rPr>
              <a:t>-deterrent chemical ecology strategy.  Selected fodder species (</a:t>
            </a:r>
            <a:r>
              <a:rPr lang="en-US" sz="1200" i="1" kern="1200" dirty="0" err="1" smtClean="0">
                <a:solidFill>
                  <a:schemeClr val="tx1"/>
                </a:solidFill>
                <a:latin typeface="+mn-lt"/>
                <a:ea typeface="+mn-ea"/>
                <a:cs typeface="+mn-cs"/>
              </a:rPr>
              <a:t>Desmodium</a:t>
            </a:r>
            <a:r>
              <a:rPr lang="en-US" sz="1200" i="0" kern="1200" baseline="0" dirty="0" smtClean="0">
                <a:solidFill>
                  <a:schemeClr val="tx1"/>
                </a:solidFill>
                <a:latin typeface="+mn-lt"/>
                <a:ea typeface="+mn-ea"/>
                <a:cs typeface="+mn-cs"/>
              </a:rPr>
              <a:t> </a:t>
            </a:r>
            <a:r>
              <a:rPr lang="en-US" sz="1200" kern="1200" dirty="0" err="1" smtClean="0">
                <a:solidFill>
                  <a:schemeClr val="tx1"/>
                </a:solidFill>
                <a:latin typeface="+mn-lt"/>
                <a:ea typeface="+mn-ea"/>
                <a:cs typeface="+mn-cs"/>
              </a:rPr>
              <a:t>spp</a:t>
            </a:r>
            <a:r>
              <a:rPr lang="en-US" sz="1200" kern="1200" dirty="0" smtClean="0">
                <a:solidFill>
                  <a:schemeClr val="tx1"/>
                </a:solidFill>
                <a:latin typeface="+mn-lt"/>
                <a:ea typeface="+mn-ea"/>
                <a:cs typeface="+mn-cs"/>
              </a:rPr>
              <a:t>) and wild grasses are intercropped in maize fields to “push” stem borer pests from the system, while other grasses are used as trap crops to “pull” the </a:t>
            </a:r>
            <a:r>
              <a:rPr lang="en-US" sz="1200" kern="1200" dirty="0" err="1" smtClean="0">
                <a:solidFill>
                  <a:schemeClr val="tx1"/>
                </a:solidFill>
                <a:latin typeface="+mn-lt"/>
                <a:ea typeface="+mn-ea"/>
                <a:cs typeface="+mn-cs"/>
              </a:rPr>
              <a:t>stemborers</a:t>
            </a:r>
            <a:r>
              <a:rPr lang="en-US" sz="1200" kern="1200" dirty="0" smtClean="0">
                <a:solidFill>
                  <a:schemeClr val="tx1"/>
                </a:solidFill>
                <a:latin typeface="+mn-lt"/>
                <a:ea typeface="+mn-ea"/>
                <a:cs typeface="+mn-cs"/>
              </a:rPr>
              <a:t> away, protecting the crop from infestation (Shelton and </a:t>
            </a:r>
            <a:r>
              <a:rPr lang="en-US" sz="1200" kern="1200" dirty="0" err="1" smtClean="0">
                <a:solidFill>
                  <a:schemeClr val="tx1"/>
                </a:solidFill>
                <a:latin typeface="+mn-lt"/>
                <a:ea typeface="+mn-ea"/>
                <a:cs typeface="+mn-cs"/>
              </a:rPr>
              <a:t>Badenes</a:t>
            </a:r>
            <a:r>
              <a:rPr lang="en-US" sz="1200" kern="1200" dirty="0" smtClean="0">
                <a:solidFill>
                  <a:schemeClr val="tx1"/>
                </a:solidFill>
                <a:latin typeface="+mn-lt"/>
                <a:ea typeface="+mn-ea"/>
                <a:cs typeface="+mn-cs"/>
              </a:rPr>
              <a:t>-Perez 2006).  Intercropped plants not only repel </a:t>
            </a:r>
            <a:r>
              <a:rPr lang="en-US" sz="1200" kern="1200" dirty="0" err="1" smtClean="0">
                <a:solidFill>
                  <a:schemeClr val="tx1"/>
                </a:solidFill>
                <a:latin typeface="+mn-lt"/>
                <a:ea typeface="+mn-ea"/>
                <a:cs typeface="+mn-cs"/>
              </a:rPr>
              <a:t>stemborers</a:t>
            </a:r>
            <a:r>
              <a:rPr lang="en-US" sz="1200" kern="1200" dirty="0" smtClean="0">
                <a:solidFill>
                  <a:schemeClr val="tx1"/>
                </a:solidFill>
                <a:latin typeface="+mn-lt"/>
                <a:ea typeface="+mn-ea"/>
                <a:cs typeface="+mn-cs"/>
              </a:rPr>
              <a:t> but also attract natural enemies can further decrease stem borer densities by enhancing parasitism rates (Khan et al. 1997). Two leguminous plants, </a:t>
            </a:r>
            <a:r>
              <a:rPr lang="en-US" sz="1200" i="1" kern="1200" dirty="0" err="1" smtClean="0">
                <a:solidFill>
                  <a:schemeClr val="tx1"/>
                </a:solidFill>
                <a:latin typeface="+mn-lt"/>
                <a:ea typeface="+mn-ea"/>
                <a:cs typeface="+mn-cs"/>
              </a:rPr>
              <a:t>Desmodium</a:t>
            </a:r>
            <a:r>
              <a:rPr lang="en-US" sz="1200" i="1" kern="1200" dirty="0" smtClean="0">
                <a:solidFill>
                  <a:schemeClr val="tx1"/>
                </a:solidFill>
                <a:latin typeface="+mn-lt"/>
                <a:ea typeface="+mn-ea"/>
                <a:cs typeface="+mn-cs"/>
              </a:rPr>
              <a:t> </a:t>
            </a:r>
            <a:r>
              <a:rPr lang="en-US" sz="1200" i="1" kern="1200" dirty="0" err="1" smtClean="0">
                <a:solidFill>
                  <a:schemeClr val="tx1"/>
                </a:solidFill>
                <a:latin typeface="+mn-lt"/>
                <a:ea typeface="+mn-ea"/>
                <a:cs typeface="+mn-cs"/>
              </a:rPr>
              <a:t>uncinatum</a:t>
            </a:r>
            <a:r>
              <a:rPr lang="en-US" sz="1200" kern="1200" dirty="0" smtClean="0">
                <a:solidFill>
                  <a:schemeClr val="tx1"/>
                </a:solidFill>
                <a:latin typeface="+mn-lt"/>
                <a:ea typeface="+mn-ea"/>
                <a:cs typeface="+mn-cs"/>
              </a:rPr>
              <a:t> and </a:t>
            </a:r>
            <a:r>
              <a:rPr lang="en-US" sz="1200" i="1" kern="1200" dirty="0" smtClean="0">
                <a:solidFill>
                  <a:schemeClr val="tx1"/>
                </a:solidFill>
                <a:latin typeface="+mn-lt"/>
                <a:ea typeface="+mn-ea"/>
                <a:cs typeface="+mn-cs"/>
              </a:rPr>
              <a:t>D. </a:t>
            </a:r>
            <a:r>
              <a:rPr lang="en-US" sz="1200" i="1" kern="1200" dirty="0" err="1" smtClean="0">
                <a:solidFill>
                  <a:schemeClr val="tx1"/>
                </a:solidFill>
                <a:latin typeface="+mn-lt"/>
                <a:ea typeface="+mn-ea"/>
                <a:cs typeface="+mn-cs"/>
              </a:rPr>
              <a:t>intortum</a:t>
            </a:r>
            <a:r>
              <a:rPr lang="en-US" sz="1200" kern="1200" dirty="0" smtClean="0">
                <a:solidFill>
                  <a:schemeClr val="tx1"/>
                </a:solidFill>
                <a:latin typeface="+mn-lt"/>
                <a:ea typeface="+mn-ea"/>
                <a:cs typeface="+mn-cs"/>
              </a:rPr>
              <a:t>, are also intercropped; these fix nitrogen and produce root exudates that limit the reproductive success of </a:t>
            </a:r>
            <a:r>
              <a:rPr lang="en-US" sz="1200" kern="1200" dirty="0" err="1" smtClean="0">
                <a:solidFill>
                  <a:schemeClr val="tx1"/>
                </a:solidFill>
                <a:latin typeface="+mn-lt"/>
                <a:ea typeface="+mn-ea"/>
                <a:cs typeface="+mn-cs"/>
              </a:rPr>
              <a:t>striga</a:t>
            </a:r>
            <a:r>
              <a:rPr lang="en-US" sz="1200" kern="1200" dirty="0" smtClean="0">
                <a:solidFill>
                  <a:schemeClr val="tx1"/>
                </a:solidFill>
                <a:latin typeface="+mn-lt"/>
                <a:ea typeface="+mn-ea"/>
                <a:cs typeface="+mn-cs"/>
              </a:rPr>
              <a:t> weed (Khan et al. 2000). In addition to enhancing crop yields, the PP strategy has been shown to improve small livestock production, conserve soil resources, enhance functional biodiversity, and increase incomes and women’s empowerment (Khan and Pickett 2004). As of 2010, the push-pull system has been adopted by over 30,000 smallholder farmers in east Africa, where maize yields have increased by 1-3.5 </a:t>
            </a:r>
            <a:r>
              <a:rPr lang="en-US" sz="1200" kern="1200" dirty="0" err="1" smtClean="0">
                <a:solidFill>
                  <a:schemeClr val="tx1"/>
                </a:solidFill>
                <a:latin typeface="+mn-lt"/>
                <a:ea typeface="+mn-ea"/>
                <a:cs typeface="+mn-cs"/>
              </a:rPr>
              <a:t>t</a:t>
            </a:r>
            <a:r>
              <a:rPr lang="en-US" sz="1200" kern="1200" dirty="0" smtClean="0">
                <a:solidFill>
                  <a:schemeClr val="tx1"/>
                </a:solidFill>
                <a:latin typeface="+mn-lt"/>
                <a:ea typeface="+mn-ea"/>
                <a:cs typeface="+mn-cs"/>
              </a:rPr>
              <a:t>/ha, on average, with minimal external inputs (Khan et al. 2011).</a:t>
            </a:r>
          </a:p>
          <a:p>
            <a:endParaRPr lang="en-US" dirty="0"/>
          </a:p>
        </p:txBody>
      </p:sp>
      <p:sp>
        <p:nvSpPr>
          <p:cNvPr id="4" name="Slide Number Placeholder 3"/>
          <p:cNvSpPr>
            <a:spLocks noGrp="1"/>
          </p:cNvSpPr>
          <p:nvPr>
            <p:ph type="sldNum" sz="quarter" idx="10"/>
          </p:nvPr>
        </p:nvSpPr>
        <p:spPr/>
        <p:txBody>
          <a:bodyPr/>
          <a:lstStyle/>
          <a:p>
            <a:fld id="{8FF71210-8152-E540-9F06-8744F5226F70}" type="slidenum">
              <a:rPr lang="en-US" smtClean="0"/>
              <a:pPr/>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There is a need to clearly ID which types or</a:t>
            </a:r>
            <a:r>
              <a:rPr lang="en-US" baseline="0" dirty="0" smtClean="0"/>
              <a:t> farming systems will produce the greatest amount of mitigation and allow the greatest amount of adaptation to climate change. </a:t>
            </a:r>
          </a:p>
          <a:p>
            <a:endParaRPr lang="en-US" baseline="0" dirty="0" smtClean="0"/>
          </a:p>
          <a:p>
            <a:r>
              <a:rPr lang="en-US" dirty="0" smtClean="0"/>
              <a:t>I would</a:t>
            </a:r>
            <a:r>
              <a:rPr lang="en-US" baseline="0" dirty="0" smtClean="0"/>
              <a:t> therefore like to present a summary of our recent paper in Ecology and Society measuring the environmental performance of organic and biologically diversified farming systems and conventional systems. </a:t>
            </a:r>
          </a:p>
          <a:p>
            <a:endParaRPr lang="en-US" baseline="0" dirty="0" smtClean="0"/>
          </a:p>
          <a:p>
            <a:r>
              <a:rPr lang="en-US" sz="1200" kern="1200" dirty="0" smtClean="0">
                <a:solidFill>
                  <a:schemeClr val="tx1"/>
                </a:solidFill>
                <a:latin typeface="+mn-lt"/>
                <a:ea typeface="+mn-ea"/>
                <a:cs typeface="+mn-cs"/>
              </a:rPr>
              <a:t>Here we examine the ecological benefits of using biologically diversified farming systems, as well as their potential to mitigate environmental externalities of conventional farming systems and their ability to contribute to global food security as world population rises to 9 billion.</a:t>
            </a:r>
            <a:r>
              <a:rPr lang="en-US" sz="1200" kern="1200" dirty="0" smtClean="0">
                <a:solidFill>
                  <a:schemeClr val="tx1"/>
                </a:solidFill>
                <a:latin typeface="+mn-lt"/>
                <a:ea typeface="+mn-ea"/>
                <a:cs typeface="+mn-cs"/>
              </a:rPr>
              <a:t> </a:t>
            </a:r>
          </a:p>
          <a:p>
            <a:endParaRPr lang="en-US" sz="12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103CB65-22F7-2A4F-A54B-AFDFA08CDEF4}" type="slidenum">
              <a:rPr lang="en-US" smtClean="0"/>
              <a:pPr/>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p:txBody>
      </p:sp>
      <p:sp>
        <p:nvSpPr>
          <p:cNvPr id="4" name="Slide Number Placeholder 3"/>
          <p:cNvSpPr>
            <a:spLocks noGrp="1"/>
          </p:cNvSpPr>
          <p:nvPr>
            <p:ph type="sldNum" sz="quarter" idx="10"/>
          </p:nvPr>
        </p:nvSpPr>
        <p:spPr/>
        <p:txBody>
          <a:bodyPr/>
          <a:lstStyle/>
          <a:p>
            <a:fld id="{8FF71210-8152-E540-9F06-8744F5226F70}" type="slidenum">
              <a:rPr lang="en-US" smtClean="0"/>
              <a:pPr/>
              <a:t>28</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C70A0CD-592D-4755-8619-CC504E52277F}" type="slidenum">
              <a:rPr lang="en-US" smtClean="0"/>
              <a:pPr/>
              <a:t>30</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C70A0CD-592D-4755-8619-CC504E52277F}" type="slidenum">
              <a:rPr lang="en-US" smtClean="0"/>
              <a:pPr/>
              <a:t>31</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C70A0CD-592D-4755-8619-CC504E52277F}" type="slidenum">
              <a:rPr lang="en-US" smtClean="0"/>
              <a:pPr/>
              <a:t>32</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C70A0CD-592D-4755-8619-CC504E52277F}" type="slidenum">
              <a:rPr lang="en-US" smtClean="0"/>
              <a:pPr/>
              <a:t>33</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FE8C5F5-FA08-8247-BC84-2D44E1B8537E}" type="slidenum">
              <a:rPr lang="en-US" smtClean="0"/>
              <a:pPr/>
              <a:t>35</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Doing</a:t>
            </a:r>
            <a:r>
              <a:rPr lang="en-US" sz="1200" baseline="0" dirty="0" smtClean="0"/>
              <a:t> so would </a:t>
            </a:r>
            <a:r>
              <a:rPr lang="en-US" sz="1200" dirty="0" smtClean="0"/>
              <a:t>bringing us closer to the realization of global food security while preserving biodiversity and other ES essential to the health and well being of all.</a:t>
            </a:r>
            <a:endParaRPr lang="en-US" dirty="0"/>
          </a:p>
        </p:txBody>
      </p:sp>
      <p:sp>
        <p:nvSpPr>
          <p:cNvPr id="4" name="Slide Number Placeholder 3"/>
          <p:cNvSpPr>
            <a:spLocks noGrp="1"/>
          </p:cNvSpPr>
          <p:nvPr>
            <p:ph type="sldNum" sz="quarter" idx="10"/>
          </p:nvPr>
        </p:nvSpPr>
        <p:spPr/>
        <p:txBody>
          <a:bodyPr/>
          <a:lstStyle/>
          <a:p>
            <a:fld id="{35AD42B8-C7D0-A240-B52C-F3AA77A88AE2}" type="slidenum">
              <a:rPr lang="en-US" smtClean="0"/>
              <a:pPr/>
              <a:t>36</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i="1" dirty="0" smtClean="0"/>
              <a:t>Citizens United </a:t>
            </a:r>
            <a:r>
              <a:rPr lang="en-US" b="1" i="1" dirty="0" err="1" smtClean="0"/>
              <a:t>v</a:t>
            </a:r>
            <a:r>
              <a:rPr lang="en-US" b="1" i="1" dirty="0" smtClean="0"/>
              <a:t>. Federal Election Commission (2010) Campaign Finance Law - </a:t>
            </a:r>
            <a:r>
              <a:rPr lang="en-US" dirty="0" smtClean="0"/>
              <a:t> a US constitutional law case, in which the United States Supreme Court held that the First Amendment prohibits the government from restricting political independent expenditures by corporations, associations, or labor unions.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1" i="1"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b="1" i="1"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1" i="1" dirty="0" smtClean="0"/>
              <a:t>McCutcheon </a:t>
            </a:r>
            <a:r>
              <a:rPr lang="en-US" b="1" i="1" dirty="0" err="1" smtClean="0"/>
              <a:t>v</a:t>
            </a:r>
            <a:r>
              <a:rPr lang="en-US" b="1" i="1" dirty="0" smtClean="0"/>
              <a:t>. Federal Election Commission Campaign Finance Law (April 2, 2014)</a:t>
            </a:r>
            <a:r>
              <a:rPr lang="en-US" dirty="0" smtClean="0"/>
              <a:t> - The Supreme Court on Wednesday continued its abolition of limits on election spending, striking down a decades-old cap on the total amount any individual can contribute to federal candidates in a two-year election cycle </a:t>
            </a:r>
            <a:endParaRPr lang="en-US" i="1" dirty="0" smtClean="0"/>
          </a:p>
          <a:p>
            <a:endParaRPr lang="en-US" dirty="0"/>
          </a:p>
        </p:txBody>
      </p:sp>
      <p:sp>
        <p:nvSpPr>
          <p:cNvPr id="4" name="Slide Number Placeholder 3"/>
          <p:cNvSpPr>
            <a:spLocks noGrp="1"/>
          </p:cNvSpPr>
          <p:nvPr>
            <p:ph type="sldNum" sz="quarter" idx="10"/>
          </p:nvPr>
        </p:nvSpPr>
        <p:spPr/>
        <p:txBody>
          <a:bodyPr/>
          <a:lstStyle/>
          <a:p>
            <a:fld id="{CC08E6F7-A281-354B-9A3F-8FA0C989D250}" type="slidenum">
              <a:rPr lang="en-US" smtClean="0"/>
              <a:pPr/>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7BC692C-5753-E14D-984A-DC9936E98F1D}" type="datetimeFigureOut">
              <a:rPr lang="en-US" smtClean="0"/>
              <a:pPr/>
              <a:t>1/1/01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BC692C-5753-E14D-984A-DC9936E98F1D}" type="datetimeFigureOut">
              <a:rPr lang="en-US" smtClean="0"/>
              <a:pPr/>
              <a:t>1/1/01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BC692C-5753-E14D-984A-DC9936E98F1D}" type="datetimeFigureOut">
              <a:rPr lang="en-US" smtClean="0"/>
              <a:pPr/>
              <a:t>1/1/01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7BC692C-5753-E14D-984A-DC9936E98F1D}" type="datetimeFigureOut">
              <a:rPr lang="en-US" smtClean="0"/>
              <a:pPr/>
              <a:t>1/1/01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7BC692C-5753-E14D-984A-DC9936E98F1D}" type="datetimeFigureOut">
              <a:rPr lang="en-US" smtClean="0"/>
              <a:pPr/>
              <a:t>1/1/01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7BC692C-5753-E14D-984A-DC9936E98F1D}" type="datetimeFigureOut">
              <a:rPr lang="en-US" smtClean="0"/>
              <a:pPr/>
              <a:t>1/1/01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BC692C-5753-E14D-984A-DC9936E98F1D}" type="datetimeFigureOut">
              <a:rPr lang="en-US" smtClean="0"/>
              <a:pPr/>
              <a:t>1/1/01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BC692C-5753-E14D-984A-DC9936E98F1D}" type="datetimeFigureOut">
              <a:rPr lang="en-US" smtClean="0"/>
              <a:pPr/>
              <a:t>1/1/01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BC692C-5753-E14D-984A-DC9936E98F1D}" type="datetimeFigureOut">
              <a:rPr lang="en-US" smtClean="0"/>
              <a:pPr/>
              <a:t>1/1/01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BC692C-5753-E14D-984A-DC9936E98F1D}" type="datetimeFigureOut">
              <a:rPr lang="en-US" smtClean="0"/>
              <a:pPr/>
              <a:t>1/1/01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BC692C-5753-E14D-984A-DC9936E98F1D}" type="datetimeFigureOut">
              <a:rPr lang="en-US" smtClean="0"/>
              <a:pPr/>
              <a:t>1/1/01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B11F8C-E020-6C45-8706-7A19FACC071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85800" y="4114800"/>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85800" y="6248400"/>
            <a:ext cx="19050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8400"/>
            <a:ext cx="1905000" cy="457200"/>
          </a:xfrm>
        </p:spPr>
        <p:txBody>
          <a:bodyPr/>
          <a:lstStyle>
            <a:lvl1pPr>
              <a:defRPr smtClean="0"/>
            </a:lvl1pPr>
          </a:lstStyle>
          <a:p>
            <a:fld id="{925D5489-EA48-444B-AE0E-467BF4F967E0}"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BC692C-5753-E14D-984A-DC9936E98F1D}" type="datetimeFigureOut">
              <a:rPr lang="en-US" smtClean="0"/>
              <a:pPr/>
              <a:t>1/1/01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B11F8C-E020-6C45-8706-7A19FACC071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albie@hawaii.edu" TargetMode="External"/><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www.ipcc.ch/" TargetMode="External"/><Relationship Id="rId4"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jpe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4.jpeg"/><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1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1.xml"/><Relationship Id="rId3"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2.xml"/><Relationship Id="rId3" Type="http://schemas.openxmlformats.org/officeDocument/2006/relationships/image" Target="../media/image17.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4" Type="http://schemas.openxmlformats.org/officeDocument/2006/relationships/image" Target="../media/image20.png"/><Relationship Id="rId5" Type="http://schemas.openxmlformats.org/officeDocument/2006/relationships/image" Target="../media/image21.png"/><Relationship Id="rId6" Type="http://schemas.openxmlformats.org/officeDocument/2006/relationships/image" Target="../media/image22.png"/><Relationship Id="rId1" Type="http://schemas.openxmlformats.org/officeDocument/2006/relationships/slideLayout" Target="../slideLayouts/slideLayout9.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5.xml"/><Relationship Id="rId3"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6.xml"/><Relationship Id="rId3"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4" Type="http://schemas.openxmlformats.org/officeDocument/2006/relationships/image" Target="../media/image26.jpeg"/><Relationship Id="rId1" Type="http://schemas.openxmlformats.org/officeDocument/2006/relationships/slideLayout" Target="../slideLayouts/slideLayout9.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8.xml"/><Relationship Id="rId3" Type="http://schemas.openxmlformats.org/officeDocument/2006/relationships/image" Target="../media/image2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9.xml"/><Relationship Id="rId3" Type="http://schemas.openxmlformats.org/officeDocument/2006/relationships/image" Target="../media/image28.jpe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4" Type="http://schemas.openxmlformats.org/officeDocument/2006/relationships/image" Target="../media/image30.jpeg"/><Relationship Id="rId1" Type="http://schemas.openxmlformats.org/officeDocument/2006/relationships/slideLayout" Target="../slideLayouts/slideLayout9.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1.xml"/><Relationship Id="rId3" Type="http://schemas.openxmlformats.org/officeDocument/2006/relationships/image" Target="../media/image3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4" Type="http://schemas.openxmlformats.org/officeDocument/2006/relationships/image" Target="../media/image38.jpeg"/><Relationship Id="rId5" Type="http://schemas.openxmlformats.org/officeDocument/2006/relationships/image" Target="../media/image39.jpeg"/><Relationship Id="rId6" Type="http://schemas.openxmlformats.org/officeDocument/2006/relationships/image" Target="../media/image40.jpeg"/><Relationship Id="rId7" Type="http://schemas.openxmlformats.org/officeDocument/2006/relationships/image" Target="../media/image41.png"/><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4" Type="http://schemas.openxmlformats.org/officeDocument/2006/relationships/image" Target="../media/image40.jpeg"/><Relationship Id="rId5" Type="http://schemas.openxmlformats.org/officeDocument/2006/relationships/image" Target="../media/image43.jpeg"/><Relationship Id="rId6" Type="http://schemas.openxmlformats.org/officeDocument/2006/relationships/image" Target="../media/image38.jpeg"/><Relationship Id="rId7" Type="http://schemas.openxmlformats.org/officeDocument/2006/relationships/image" Target="../media/image44.jpeg"/><Relationship Id="rId8" Type="http://schemas.openxmlformats.org/officeDocument/2006/relationships/image" Target="../media/image45.jpeg"/><Relationship Id="rId9" Type="http://schemas.openxmlformats.org/officeDocument/2006/relationships/image" Target="../media/image46.jpeg"/><Relationship Id="rId10" Type="http://schemas.openxmlformats.org/officeDocument/2006/relationships/image" Target="../media/image47.png"/><Relationship Id="rId11" Type="http://schemas.openxmlformats.org/officeDocument/2006/relationships/image" Target="../media/image48.png"/><Relationship Id="rId1" Type="http://schemas.openxmlformats.org/officeDocument/2006/relationships/slideLayout" Target="../slideLayouts/slideLayout9.xml"/><Relationship Id="rId2" Type="http://schemas.openxmlformats.org/officeDocument/2006/relationships/notesSlide" Target="../notesSlides/notesSlide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9.pdf"/><Relationship Id="rId4" Type="http://schemas.openxmlformats.org/officeDocument/2006/relationships/image" Target="../media/image50.png"/><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5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2362198"/>
          </a:xfrm>
        </p:spPr>
        <p:txBody>
          <a:bodyPr>
            <a:normAutofit/>
          </a:bodyPr>
          <a:lstStyle/>
          <a:p>
            <a:r>
              <a:rPr lang="en-US" sz="4000" dirty="0" smtClean="0"/>
              <a:t>Agroecology and Climate Change: </a:t>
            </a:r>
            <a:br>
              <a:rPr lang="en-US" sz="4000" dirty="0" smtClean="0"/>
            </a:br>
            <a:r>
              <a:rPr lang="en-US" sz="4000" dirty="0" smtClean="0"/>
              <a:t>Necessary Strategies for Adaptation and Mitigation </a:t>
            </a:r>
            <a:endParaRPr lang="en-US" sz="4000" i="1" dirty="0"/>
          </a:p>
        </p:txBody>
      </p:sp>
      <p:sp>
        <p:nvSpPr>
          <p:cNvPr id="3" name="Subtitle 2"/>
          <p:cNvSpPr>
            <a:spLocks noGrp="1"/>
          </p:cNvSpPr>
          <p:nvPr>
            <p:ph type="subTitle" idx="1"/>
          </p:nvPr>
        </p:nvSpPr>
        <p:spPr>
          <a:xfrm>
            <a:off x="1371600" y="4724400"/>
            <a:ext cx="6400800" cy="2133600"/>
          </a:xfrm>
        </p:spPr>
        <p:txBody>
          <a:bodyPr>
            <a:normAutofit fontScale="85000" lnSpcReduction="20000"/>
          </a:bodyPr>
          <a:lstStyle/>
          <a:p>
            <a:r>
              <a:rPr lang="en-US" dirty="0" smtClean="0"/>
              <a:t>Albie Miles, Ph.D. </a:t>
            </a:r>
          </a:p>
          <a:p>
            <a:r>
              <a:rPr lang="en-US" dirty="0" smtClean="0"/>
              <a:t>Assistant Professor </a:t>
            </a:r>
          </a:p>
          <a:p>
            <a:r>
              <a:rPr lang="en-US" dirty="0" smtClean="0"/>
              <a:t>Sustainable Community Food Systems </a:t>
            </a:r>
          </a:p>
          <a:p>
            <a:r>
              <a:rPr lang="en-US" dirty="0" smtClean="0"/>
              <a:t>University of Hawai‘i, West </a:t>
            </a:r>
            <a:r>
              <a:rPr lang="en-US" dirty="0" err="1" smtClean="0"/>
              <a:t>O‘ahu</a:t>
            </a:r>
            <a:endParaRPr lang="en-US" dirty="0" smtClean="0"/>
          </a:p>
          <a:p>
            <a:r>
              <a:rPr lang="en-US" dirty="0" smtClean="0">
                <a:hlinkClick r:id="rId3"/>
              </a:rPr>
              <a:t>albie@hawaii.edu</a:t>
            </a:r>
            <a:r>
              <a:rPr lang="en-US" dirty="0" smtClean="0"/>
              <a:t> </a:t>
            </a:r>
          </a:p>
        </p:txBody>
      </p:sp>
      <p:pic>
        <p:nvPicPr>
          <p:cNvPr id="4" name="Picture 3"/>
          <p:cNvPicPr>
            <a:picLocks noChangeAspect="1"/>
          </p:cNvPicPr>
          <p:nvPr/>
        </p:nvPicPr>
        <p:blipFill>
          <a:blip r:embed="rId4"/>
          <a:stretch>
            <a:fillRect/>
          </a:stretch>
        </p:blipFill>
        <p:spPr>
          <a:xfrm>
            <a:off x="0" y="2362200"/>
            <a:ext cx="3086100" cy="2057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5"/>
          <a:stretch>
            <a:fillRect/>
          </a:stretch>
        </p:blipFill>
        <p:spPr>
          <a:xfrm>
            <a:off x="3200400" y="2362199"/>
            <a:ext cx="2743200" cy="20598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6"/>
          <a:stretch>
            <a:fillRect/>
          </a:stretch>
        </p:blipFill>
        <p:spPr>
          <a:xfrm>
            <a:off x="6096000" y="2362199"/>
            <a:ext cx="3124200" cy="20795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a:xfrm>
            <a:off x="236260" y="1524000"/>
            <a:ext cx="8907740" cy="5257800"/>
          </a:xfrm>
        </p:spPr>
        <p:txBody>
          <a:bodyPr>
            <a:normAutofit/>
          </a:bodyPr>
          <a:lstStyle/>
          <a:p>
            <a:pPr marL="514350" indent="-514350">
              <a:buFont typeface="+mj-lt"/>
              <a:buAutoNum type="arabicPeriod"/>
            </a:pPr>
            <a:r>
              <a:rPr lang="en-US" dirty="0" smtClean="0"/>
              <a:t>Climate Change and Agriculture: Anticipated impacts and the contribution of agriculture to global climate change;</a:t>
            </a:r>
          </a:p>
          <a:p>
            <a:pPr marL="514350" indent="-514350">
              <a:buFont typeface="+mj-lt"/>
              <a:buAutoNum type="arabicPeriod"/>
            </a:pPr>
            <a:r>
              <a:rPr lang="en-US" dirty="0" smtClean="0"/>
              <a:t>Biologically Diversified Farming Systems: Key Findings on Ecosystem Services and Productivity;</a:t>
            </a:r>
          </a:p>
          <a:p>
            <a:pPr marL="514350" indent="-514350">
              <a:buFont typeface="+mj-lt"/>
              <a:buAutoNum type="arabicPeriod"/>
            </a:pPr>
            <a:r>
              <a:rPr lang="en-US" dirty="0" smtClean="0"/>
              <a:t>Implications for Climate Change Adaptation and Mitigation</a:t>
            </a:r>
            <a:endParaRPr lang="en-US" dirty="0" smtClean="0"/>
          </a:p>
          <a:p>
            <a:pPr marL="514350" indent="-514350">
              <a:buFont typeface="+mj-lt"/>
              <a:buAutoNum type="arabicPeriod"/>
            </a:pPr>
            <a:r>
              <a:rPr lang="en-US" dirty="0" smtClean="0"/>
              <a:t>Political Context</a:t>
            </a: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endParaRPr lang="en-US" dirty="0"/>
          </a:p>
        </p:txBody>
      </p:sp>
      <p:sp>
        <p:nvSpPr>
          <p:cNvPr id="5" name="Title 4"/>
          <p:cNvSpPr>
            <a:spLocks noGrp="1"/>
          </p:cNvSpPr>
          <p:nvPr>
            <p:ph type="title"/>
          </p:nvPr>
        </p:nvSpPr>
        <p:spPr>
          <a:xfrm>
            <a:off x="0" y="-91794"/>
            <a:ext cx="9144000" cy="1143000"/>
          </a:xfrm>
        </p:spPr>
        <p:txBody>
          <a:bodyPr>
            <a:normAutofit/>
          </a:bodyPr>
          <a:lstStyle/>
          <a:p>
            <a:r>
              <a:rPr lang="en-US" sz="3200" dirty="0" smtClean="0"/>
              <a:t>Tend in </a:t>
            </a:r>
            <a:r>
              <a:rPr lang="en-US" sz="3200" dirty="0" smtClean="0"/>
              <a:t>Atmospheric CO2 </a:t>
            </a:r>
            <a:r>
              <a:rPr lang="en-US" sz="3200" dirty="0" smtClean="0"/>
              <a:t>Concentrations:  </a:t>
            </a:r>
            <a:br>
              <a:rPr lang="en-US" sz="3200" dirty="0" smtClean="0"/>
            </a:br>
            <a:r>
              <a:rPr lang="en-US" sz="3200" dirty="0" smtClean="0">
                <a:solidFill>
                  <a:srgbClr val="FF0000"/>
                </a:solidFill>
              </a:rPr>
              <a:t>Current (mean): 403.26ppm.</a:t>
            </a:r>
            <a:r>
              <a:rPr lang="en-US" sz="3200" dirty="0" smtClean="0">
                <a:solidFill>
                  <a:srgbClr val="FF0000"/>
                </a:solidFill>
              </a:rPr>
              <a:t>  </a:t>
            </a:r>
            <a:r>
              <a:rPr lang="en-US" sz="3200" dirty="0" smtClean="0">
                <a:solidFill>
                  <a:srgbClr val="FF0000"/>
                </a:solidFill>
              </a:rPr>
              <a:t>Target</a:t>
            </a:r>
            <a:r>
              <a:rPr lang="en-US" sz="3200" dirty="0" smtClean="0">
                <a:solidFill>
                  <a:srgbClr val="FF0000"/>
                </a:solidFill>
              </a:rPr>
              <a:t>: 350ppm</a:t>
            </a:r>
            <a:endParaRPr lang="en-US" sz="3200" dirty="0">
              <a:solidFill>
                <a:srgbClr val="FF0000"/>
              </a:solidFill>
            </a:endParaRPr>
          </a:p>
        </p:txBody>
      </p:sp>
      <p:pic>
        <p:nvPicPr>
          <p:cNvPr id="147458" name="Picture 2"/>
          <p:cNvPicPr>
            <a:picLocks noChangeAspect="1" noChangeArrowheads="1"/>
          </p:cNvPicPr>
          <p:nvPr/>
        </p:nvPicPr>
        <p:blipFill>
          <a:blip r:embed="rId3"/>
          <a:srcRect/>
          <a:stretch>
            <a:fillRect/>
          </a:stretch>
        </p:blipFill>
        <p:spPr bwMode="auto">
          <a:xfrm>
            <a:off x="547320" y="1118300"/>
            <a:ext cx="8010765" cy="53868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p:cNvSpPr txBox="1"/>
          <p:nvPr/>
        </p:nvSpPr>
        <p:spPr>
          <a:xfrm>
            <a:off x="408246" y="6515953"/>
            <a:ext cx="5596492" cy="369332"/>
          </a:xfrm>
          <a:prstGeom prst="rect">
            <a:avLst/>
          </a:prstGeom>
          <a:noFill/>
        </p:spPr>
        <p:txBody>
          <a:bodyPr wrap="none" rtlCol="0">
            <a:spAutoFit/>
          </a:bodyPr>
          <a:lstStyle/>
          <a:p>
            <a:r>
              <a:rPr lang="en-US" dirty="0" smtClean="0"/>
              <a:t>NOAA 2015: http://</a:t>
            </a:r>
            <a:r>
              <a:rPr lang="en-US" dirty="0" err="1" smtClean="0"/>
              <a:t>www.esrl.noaa.gov/gmd/ccgg/trends</a:t>
            </a:r>
            <a:r>
              <a:rPr lang="en-US" dirty="0" smtClean="0"/>
              <a:t>/</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19810" name="Picture 2"/>
          <p:cNvPicPr>
            <a:picLocks noChangeAspect="1" noChangeArrowheads="1"/>
          </p:cNvPicPr>
          <p:nvPr/>
        </p:nvPicPr>
        <p:blipFill>
          <a:blip r:embed="rId3"/>
          <a:srcRect/>
          <a:stretch>
            <a:fillRect/>
          </a:stretch>
        </p:blipFill>
        <p:spPr bwMode="auto">
          <a:xfrm>
            <a:off x="2022316" y="1874952"/>
            <a:ext cx="5114457" cy="38869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itle 3"/>
          <p:cNvSpPr>
            <a:spLocks noGrp="1"/>
          </p:cNvSpPr>
          <p:nvPr>
            <p:ph type="title"/>
          </p:nvPr>
        </p:nvSpPr>
        <p:spPr>
          <a:xfrm>
            <a:off x="457200" y="82654"/>
            <a:ext cx="8229600" cy="1143000"/>
          </a:xfrm>
        </p:spPr>
        <p:txBody>
          <a:bodyPr/>
          <a:lstStyle/>
          <a:p>
            <a:r>
              <a:rPr lang="en-US" dirty="0" smtClean="0"/>
              <a:t>Carbon Dioxide Concentrations </a:t>
            </a:r>
            <a:endParaRPr lang="en-US" dirty="0"/>
          </a:p>
        </p:txBody>
      </p:sp>
      <p:sp>
        <p:nvSpPr>
          <p:cNvPr id="5" name="TextBox 4"/>
          <p:cNvSpPr txBox="1"/>
          <p:nvPr/>
        </p:nvSpPr>
        <p:spPr>
          <a:xfrm>
            <a:off x="423368" y="6470596"/>
            <a:ext cx="1654194" cy="369332"/>
          </a:xfrm>
          <a:prstGeom prst="rect">
            <a:avLst/>
          </a:prstGeom>
          <a:noFill/>
        </p:spPr>
        <p:txBody>
          <a:bodyPr wrap="none" rtlCol="0">
            <a:spAutoFit/>
          </a:bodyPr>
          <a:lstStyle/>
          <a:p>
            <a:r>
              <a:rPr lang="en-US" dirty="0" smtClean="0"/>
              <a:t>Source: 350.org</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Autofit/>
          </a:bodyPr>
          <a:lstStyle/>
          <a:p>
            <a:r>
              <a:rPr lang="en-US" sz="2800" b="1" dirty="0" smtClean="0"/>
              <a:t/>
            </a:r>
            <a:br>
              <a:rPr lang="en-US" sz="2800" b="1" dirty="0" smtClean="0"/>
            </a:br>
            <a:r>
              <a:rPr lang="en-US" sz="3200" b="1" dirty="0" smtClean="0"/>
              <a:t>United Nations Intergovernmental Panel on Climate Change Report (2014) </a:t>
            </a:r>
            <a:r>
              <a:rPr lang="en-US" sz="2800" b="1" dirty="0" smtClean="0"/>
              <a:t/>
            </a:r>
            <a:br>
              <a:rPr lang="en-US" sz="2800" b="1" dirty="0" smtClean="0"/>
            </a:br>
            <a:endParaRPr lang="en-US" sz="2800" dirty="0"/>
          </a:p>
        </p:txBody>
      </p:sp>
      <p:sp>
        <p:nvSpPr>
          <p:cNvPr id="3" name="Content Placeholder 2"/>
          <p:cNvSpPr>
            <a:spLocks noGrp="1"/>
          </p:cNvSpPr>
          <p:nvPr>
            <p:ph idx="1"/>
          </p:nvPr>
        </p:nvSpPr>
        <p:spPr>
          <a:xfrm>
            <a:off x="0" y="1413485"/>
            <a:ext cx="7278550" cy="5410200"/>
          </a:xfrm>
        </p:spPr>
        <p:txBody>
          <a:bodyPr>
            <a:normAutofit lnSpcReduction="10000"/>
          </a:bodyPr>
          <a:lstStyle/>
          <a:p>
            <a:pPr>
              <a:buNone/>
            </a:pPr>
            <a:r>
              <a:rPr lang="en-US" sz="2800" b="1" dirty="0" smtClean="0"/>
              <a:t>Key Findings of the 2014</a:t>
            </a:r>
            <a:r>
              <a:rPr lang="en-US" sz="2800" b="1" dirty="0" smtClean="0"/>
              <a:t> UN IPCC </a:t>
            </a:r>
            <a:r>
              <a:rPr lang="en-US" sz="2800" b="1" dirty="0" smtClean="0"/>
              <a:t>Report</a:t>
            </a:r>
            <a:r>
              <a:rPr lang="en-US" sz="2800" b="1" dirty="0" smtClean="0"/>
              <a:t>:</a:t>
            </a:r>
          </a:p>
          <a:p>
            <a:r>
              <a:rPr lang="en-US" sz="2400" dirty="0" smtClean="0"/>
              <a:t>Very strong </a:t>
            </a:r>
            <a:r>
              <a:rPr lang="en-US" sz="2400" dirty="0" smtClean="0"/>
              <a:t>evidence that climate </a:t>
            </a:r>
            <a:r>
              <a:rPr lang="en-US" sz="2400" dirty="0" smtClean="0"/>
              <a:t>change is taking place</a:t>
            </a:r>
            <a:r>
              <a:rPr lang="en-US" sz="2400" dirty="0" smtClean="0"/>
              <a:t> on land </a:t>
            </a:r>
            <a:r>
              <a:rPr lang="en-US" sz="2400" dirty="0" smtClean="0"/>
              <a:t>and </a:t>
            </a:r>
            <a:r>
              <a:rPr lang="en-US" sz="2400" dirty="0" smtClean="0"/>
              <a:t>sea globally;</a:t>
            </a:r>
          </a:p>
          <a:p>
            <a:pPr>
              <a:buNone/>
            </a:pPr>
            <a:endParaRPr lang="en-US" sz="2400" dirty="0" smtClean="0"/>
          </a:p>
          <a:p>
            <a:r>
              <a:rPr lang="en-US" sz="2400" dirty="0" smtClean="0"/>
              <a:t>Greenhouse gases have driven up global temperatures and extreme weather;</a:t>
            </a:r>
            <a:r>
              <a:rPr lang="en-US" sz="2400" dirty="0" smtClean="0"/>
              <a:t> </a:t>
            </a:r>
          </a:p>
          <a:p>
            <a:pPr>
              <a:buNone/>
            </a:pPr>
            <a:endParaRPr lang="en-US" sz="2400" dirty="0" smtClean="0"/>
          </a:p>
          <a:p>
            <a:r>
              <a:rPr lang="en-US" sz="2400" dirty="0" smtClean="0"/>
              <a:t>Climate change </a:t>
            </a:r>
            <a:r>
              <a:rPr lang="en-US" sz="2400" dirty="0"/>
              <a:t>t</a:t>
            </a:r>
            <a:r>
              <a:rPr lang="en-US" sz="2400" dirty="0" smtClean="0"/>
              <a:t>hreatens </a:t>
            </a:r>
            <a:r>
              <a:rPr lang="en-US" sz="2400" dirty="0"/>
              <a:t>g</a:t>
            </a:r>
            <a:r>
              <a:rPr lang="en-US" sz="2400" dirty="0" smtClean="0"/>
              <a:t>lobal </a:t>
            </a:r>
            <a:r>
              <a:rPr lang="en-US" sz="2400" dirty="0"/>
              <a:t>f</a:t>
            </a:r>
            <a:r>
              <a:rPr lang="en-US" sz="2400" dirty="0" smtClean="0"/>
              <a:t>ood supply by threatening sources of food and </a:t>
            </a:r>
            <a:r>
              <a:rPr lang="en-US" sz="2400" dirty="0" smtClean="0"/>
              <a:t>water </a:t>
            </a:r>
            <a:r>
              <a:rPr lang="en-US" sz="2400" dirty="0" smtClean="0"/>
              <a:t>due to </a:t>
            </a:r>
            <a:r>
              <a:rPr lang="en-US" sz="2400" dirty="0" smtClean="0"/>
              <a:t>extreme weather events;</a:t>
            </a:r>
          </a:p>
          <a:p>
            <a:pPr>
              <a:buNone/>
            </a:pPr>
            <a:endParaRPr lang="en-US" sz="2400" dirty="0" smtClean="0"/>
          </a:p>
          <a:p>
            <a:r>
              <a:rPr lang="en-US" sz="2400" dirty="0" smtClean="0"/>
              <a:t>Climate change is already impacting food production and food price volatility.  </a:t>
            </a:r>
            <a:endParaRPr lang="en-US" sz="2400" dirty="0" smtClean="0"/>
          </a:p>
          <a:p>
            <a:pPr lvl="1">
              <a:buNone/>
            </a:pPr>
            <a:endParaRPr lang="en-US" dirty="0"/>
          </a:p>
        </p:txBody>
      </p:sp>
      <p:sp>
        <p:nvSpPr>
          <p:cNvPr id="4" name="TextBox 3"/>
          <p:cNvSpPr txBox="1"/>
          <p:nvPr/>
        </p:nvSpPr>
        <p:spPr>
          <a:xfrm>
            <a:off x="254000" y="6477000"/>
            <a:ext cx="3636783" cy="369332"/>
          </a:xfrm>
          <a:prstGeom prst="rect">
            <a:avLst/>
          </a:prstGeom>
          <a:noFill/>
        </p:spPr>
        <p:txBody>
          <a:bodyPr wrap="none" rtlCol="0">
            <a:spAutoFit/>
          </a:bodyPr>
          <a:lstStyle/>
          <a:p>
            <a:r>
              <a:rPr lang="en-US" dirty="0" smtClean="0"/>
              <a:t>UN IPCC (2014): </a:t>
            </a:r>
            <a:r>
              <a:rPr lang="en-US" dirty="0" smtClean="0">
                <a:hlinkClick r:id="rId3"/>
              </a:rPr>
              <a:t>http://www.ipcc.ch/</a:t>
            </a:r>
            <a:r>
              <a:rPr lang="en-US" dirty="0" smtClean="0"/>
              <a:t> </a:t>
            </a:r>
            <a:endParaRPr lang="en-US" dirty="0"/>
          </a:p>
        </p:txBody>
      </p:sp>
      <p:pic>
        <p:nvPicPr>
          <p:cNvPr id="5" name="Picture 4"/>
          <p:cNvPicPr>
            <a:picLocks noChangeAspect="1"/>
          </p:cNvPicPr>
          <p:nvPr/>
        </p:nvPicPr>
        <p:blipFill>
          <a:blip r:embed="rId4"/>
          <a:stretch>
            <a:fillRect/>
          </a:stretch>
        </p:blipFill>
        <p:spPr>
          <a:xfrm>
            <a:off x="7278550" y="4375657"/>
            <a:ext cx="1834776" cy="24823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Autofit/>
          </a:bodyPr>
          <a:lstStyle/>
          <a:p>
            <a:r>
              <a:rPr lang="en-US" sz="2800" b="1" dirty="0" smtClean="0"/>
              <a:t>Implications of Study in the Context of the United Nations Intergovernmental Panel on Climate Change Report (2014): </a:t>
            </a:r>
            <a:br>
              <a:rPr lang="en-US" sz="2800" b="1" dirty="0" smtClean="0"/>
            </a:br>
            <a:endParaRPr lang="en-US" sz="2800" dirty="0"/>
          </a:p>
        </p:txBody>
      </p:sp>
      <p:sp>
        <p:nvSpPr>
          <p:cNvPr id="3" name="Content Placeholder 2"/>
          <p:cNvSpPr>
            <a:spLocks noGrp="1"/>
          </p:cNvSpPr>
          <p:nvPr>
            <p:ph idx="1"/>
          </p:nvPr>
        </p:nvSpPr>
        <p:spPr>
          <a:xfrm>
            <a:off x="0" y="1580712"/>
            <a:ext cx="7910392" cy="4431991"/>
          </a:xfrm>
        </p:spPr>
        <p:txBody>
          <a:bodyPr>
            <a:normAutofit fontScale="62500" lnSpcReduction="20000"/>
          </a:bodyPr>
          <a:lstStyle/>
          <a:p>
            <a:pPr>
              <a:buNone/>
            </a:pPr>
            <a:r>
              <a:rPr lang="en-US" sz="4364" b="1" dirty="0" smtClean="0"/>
              <a:t>Key findings of the 2014</a:t>
            </a:r>
            <a:r>
              <a:rPr lang="en-US" sz="4364" b="1" dirty="0" smtClean="0"/>
              <a:t> UN IPCC </a:t>
            </a:r>
            <a:r>
              <a:rPr lang="en-US" sz="4364" b="1" dirty="0" smtClean="0"/>
              <a:t>Report:</a:t>
            </a:r>
          </a:p>
          <a:p>
            <a:pPr>
              <a:buNone/>
            </a:pPr>
            <a:endParaRPr lang="en-US" sz="4364" b="1" dirty="0" smtClean="0"/>
          </a:p>
          <a:p>
            <a:r>
              <a:rPr lang="en-US" sz="4364" dirty="0" smtClean="0"/>
              <a:t>“…if </a:t>
            </a:r>
            <a:r>
              <a:rPr lang="en-US" sz="4364" dirty="0" smtClean="0"/>
              <a:t>the world </a:t>
            </a:r>
            <a:r>
              <a:rPr lang="en-US" sz="4364" dirty="0" smtClean="0"/>
              <a:t>does nothing to mitigate </a:t>
            </a:r>
            <a:r>
              <a:rPr lang="en-US" sz="4364" dirty="0" smtClean="0"/>
              <a:t>emissions of greenhouse </a:t>
            </a:r>
            <a:r>
              <a:rPr lang="en-US" sz="4364" dirty="0" smtClean="0"/>
              <a:t>gases, </a:t>
            </a:r>
            <a:r>
              <a:rPr lang="en-US" sz="4364" dirty="0" smtClean="0"/>
              <a:t>and the extent of climate change continues to increase, then </a:t>
            </a:r>
            <a:r>
              <a:rPr lang="en-US" sz="4364" b="1" dirty="0" smtClean="0"/>
              <a:t>the very social stability of human systems could be at stake.” </a:t>
            </a:r>
          </a:p>
          <a:p>
            <a:pPr>
              <a:buNone/>
            </a:pPr>
            <a:r>
              <a:rPr lang="en-US" sz="4364" b="1" dirty="0" smtClean="0"/>
              <a:t>	</a:t>
            </a:r>
            <a:r>
              <a:rPr lang="en-US" sz="4364" b="1" dirty="0" smtClean="0"/>
              <a:t>		</a:t>
            </a:r>
            <a:r>
              <a:rPr lang="en-US" sz="3636" dirty="0" smtClean="0"/>
              <a:t>- </a:t>
            </a:r>
            <a:r>
              <a:rPr lang="en-US" sz="3636" dirty="0" err="1" smtClean="0"/>
              <a:t>Rajendra</a:t>
            </a:r>
            <a:r>
              <a:rPr lang="en-US" sz="3636" dirty="0" smtClean="0"/>
              <a:t> </a:t>
            </a:r>
            <a:r>
              <a:rPr lang="en-US" sz="3636" dirty="0" err="1" smtClean="0"/>
              <a:t>Pachauri</a:t>
            </a:r>
            <a:r>
              <a:rPr lang="en-US" sz="3636" dirty="0" smtClean="0"/>
              <a:t>, Chair of the IPCC</a:t>
            </a:r>
            <a:endParaRPr lang="en-US" sz="3636" b="1" dirty="0" smtClean="0"/>
          </a:p>
          <a:p>
            <a:pPr>
              <a:buNone/>
            </a:pPr>
            <a:endParaRPr lang="en-US" sz="4364" b="1" dirty="0" smtClean="0"/>
          </a:p>
          <a:p>
            <a:r>
              <a:rPr lang="en-US" sz="4364" dirty="0" smtClean="0"/>
              <a:t>Calls </a:t>
            </a:r>
            <a:r>
              <a:rPr lang="en-US" sz="4364" dirty="0" smtClean="0"/>
              <a:t>for</a:t>
            </a:r>
            <a:r>
              <a:rPr lang="en-US" sz="4364" dirty="0" smtClean="0"/>
              <a:t> immediate </a:t>
            </a:r>
            <a:r>
              <a:rPr lang="en-US" sz="4364" dirty="0" smtClean="0"/>
              <a:t>a</a:t>
            </a:r>
            <a:r>
              <a:rPr lang="en-US" sz="4364" dirty="0" smtClean="0"/>
              <a:t>ction for adaption and mitigation.</a:t>
            </a:r>
            <a:endParaRPr lang="en-US" sz="2400" b="1" dirty="0" smtClean="0"/>
          </a:p>
          <a:p>
            <a:pPr>
              <a:buNone/>
            </a:pPr>
            <a:r>
              <a:rPr lang="en-US" sz="2400" dirty="0" smtClean="0"/>
              <a:t>					</a:t>
            </a:r>
            <a:endParaRPr lang="en-US" sz="2400" dirty="0"/>
          </a:p>
        </p:txBody>
      </p:sp>
      <p:sp>
        <p:nvSpPr>
          <p:cNvPr id="4" name="TextBox 3"/>
          <p:cNvSpPr txBox="1"/>
          <p:nvPr/>
        </p:nvSpPr>
        <p:spPr>
          <a:xfrm>
            <a:off x="254000" y="6477000"/>
            <a:ext cx="3636783" cy="369332"/>
          </a:xfrm>
          <a:prstGeom prst="rect">
            <a:avLst/>
          </a:prstGeom>
          <a:noFill/>
        </p:spPr>
        <p:txBody>
          <a:bodyPr wrap="none" rtlCol="0">
            <a:spAutoFit/>
          </a:bodyPr>
          <a:lstStyle/>
          <a:p>
            <a:r>
              <a:rPr lang="en-US" dirty="0" smtClean="0"/>
              <a:t>UN IPCC (2014): http://</a:t>
            </a:r>
            <a:r>
              <a:rPr lang="en-US" dirty="0" err="1" smtClean="0"/>
              <a:t>www.ipcc.ch</a:t>
            </a:r>
            <a:r>
              <a:rPr lang="en-US" dirty="0" smtClean="0"/>
              <a:t>/</a:t>
            </a:r>
            <a:endParaRPr lang="en-US" dirty="0"/>
          </a:p>
        </p:txBody>
      </p:sp>
      <p:pic>
        <p:nvPicPr>
          <p:cNvPr id="5" name="Picture 4"/>
          <p:cNvPicPr>
            <a:picLocks noChangeAspect="1"/>
          </p:cNvPicPr>
          <p:nvPr/>
        </p:nvPicPr>
        <p:blipFill>
          <a:blip r:embed="rId3"/>
          <a:stretch>
            <a:fillRect/>
          </a:stretch>
        </p:blipFill>
        <p:spPr>
          <a:xfrm>
            <a:off x="6946456" y="3942710"/>
            <a:ext cx="2154779" cy="29152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38200"/>
          </a:xfrm>
        </p:spPr>
        <p:txBody>
          <a:bodyPr>
            <a:normAutofit/>
          </a:bodyPr>
          <a:lstStyle/>
          <a:p>
            <a:r>
              <a:rPr lang="en-US" sz="3600" dirty="0" smtClean="0"/>
              <a:t>Global Greenhouse Gas Emissions by Sector</a:t>
            </a:r>
            <a:endParaRPr lang="en-US" sz="3600" dirty="0"/>
          </a:p>
        </p:txBody>
      </p:sp>
      <p:pic>
        <p:nvPicPr>
          <p:cNvPr id="4" name="Picture 3"/>
          <p:cNvPicPr>
            <a:picLocks noChangeAspect="1"/>
          </p:cNvPicPr>
          <p:nvPr/>
        </p:nvPicPr>
        <p:blipFill>
          <a:blip r:embed="rId3"/>
          <a:stretch>
            <a:fillRect/>
          </a:stretch>
        </p:blipFill>
        <p:spPr>
          <a:xfrm>
            <a:off x="662760" y="762000"/>
            <a:ext cx="5715000" cy="5715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0" y="6477000"/>
            <a:ext cx="4135868" cy="369332"/>
          </a:xfrm>
          <a:prstGeom prst="rect">
            <a:avLst/>
          </a:prstGeom>
          <a:noFill/>
        </p:spPr>
        <p:txBody>
          <a:bodyPr wrap="none" rtlCol="0">
            <a:spAutoFit/>
          </a:bodyPr>
          <a:lstStyle/>
          <a:p>
            <a:r>
              <a:rPr lang="en-US" dirty="0" smtClean="0"/>
              <a:t>Source: UN IPCC (2007); Foley</a:t>
            </a:r>
            <a:r>
              <a:rPr lang="en-US" dirty="0" smtClean="0"/>
              <a:t> 2010, 2012</a:t>
            </a:r>
            <a:r>
              <a:rPr lang="en-US" dirty="0" smtClean="0"/>
              <a:t>.</a:t>
            </a:r>
            <a:endParaRPr lang="en-US" dirty="0"/>
          </a:p>
        </p:txBody>
      </p:sp>
      <p:sp>
        <p:nvSpPr>
          <p:cNvPr id="6" name="TextBox 5"/>
          <p:cNvSpPr txBox="1"/>
          <p:nvPr/>
        </p:nvSpPr>
        <p:spPr>
          <a:xfrm>
            <a:off x="6438240" y="2654315"/>
            <a:ext cx="2766241" cy="1754327"/>
          </a:xfrm>
          <a:prstGeom prst="rect">
            <a:avLst/>
          </a:prstGeom>
          <a:noFill/>
        </p:spPr>
        <p:txBody>
          <a:bodyPr wrap="square" rtlCol="0">
            <a:spAutoFit/>
          </a:bodyPr>
          <a:lstStyle/>
          <a:p>
            <a:r>
              <a:rPr lang="en-US" dirty="0" smtClean="0"/>
              <a:t>Agriculture and the food system is responsible for</a:t>
            </a:r>
            <a:r>
              <a:rPr lang="en-US" dirty="0" smtClean="0"/>
              <a:t> an estimated </a:t>
            </a:r>
            <a:r>
              <a:rPr lang="en-US" b="1" dirty="0" smtClean="0"/>
              <a:t>40</a:t>
            </a:r>
            <a:r>
              <a:rPr lang="en-US" b="1" dirty="0" smtClean="0"/>
              <a:t>% </a:t>
            </a:r>
            <a:r>
              <a:rPr lang="en-US" dirty="0" smtClean="0"/>
              <a:t>of global GHG </a:t>
            </a:r>
            <a:r>
              <a:rPr lang="en-US" dirty="0" smtClean="0"/>
              <a:t>emissions – the largest driver of climate change.</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TextBox 6"/>
          <p:cNvSpPr txBox="1"/>
          <p:nvPr/>
        </p:nvSpPr>
        <p:spPr>
          <a:xfrm>
            <a:off x="-380" y="40759"/>
            <a:ext cx="9143999" cy="830997"/>
          </a:xfrm>
          <a:prstGeom prst="rect">
            <a:avLst/>
          </a:prstGeom>
          <a:noFill/>
        </p:spPr>
        <p:txBody>
          <a:bodyPr wrap="square" rtlCol="0">
            <a:spAutoFit/>
          </a:bodyPr>
          <a:lstStyle/>
          <a:p>
            <a:pPr algn="ctr"/>
            <a:r>
              <a:rPr lang="en-US" sz="2400" b="1" dirty="0" smtClean="0">
                <a:solidFill>
                  <a:srgbClr val="000000"/>
                </a:solidFill>
              </a:rPr>
              <a:t>Development and Deployment of “Green Revolution” Technologies: 1940-Present</a:t>
            </a:r>
            <a:endParaRPr lang="en-US" sz="2400" b="1" dirty="0">
              <a:solidFill>
                <a:srgbClr val="000000"/>
              </a:solidFill>
            </a:endParaRPr>
          </a:p>
        </p:txBody>
      </p:sp>
      <p:pic>
        <p:nvPicPr>
          <p:cNvPr id="11" name="Picture 10"/>
          <p:cNvPicPr>
            <a:picLocks noChangeAspect="1"/>
          </p:cNvPicPr>
          <p:nvPr/>
        </p:nvPicPr>
        <p:blipFill>
          <a:blip r:embed="rId3"/>
          <a:stretch>
            <a:fillRect/>
          </a:stretch>
        </p:blipFill>
        <p:spPr>
          <a:xfrm>
            <a:off x="133507" y="962612"/>
            <a:ext cx="4843772" cy="33637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14"/>
          <p:cNvPicPr>
            <a:picLocks noChangeAspect="1"/>
          </p:cNvPicPr>
          <p:nvPr/>
        </p:nvPicPr>
        <p:blipFill>
          <a:blip r:embed="rId4"/>
          <a:stretch>
            <a:fillRect/>
          </a:stretch>
        </p:blipFill>
        <p:spPr>
          <a:xfrm>
            <a:off x="3368604" y="4518925"/>
            <a:ext cx="2823466" cy="18776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Picture 15"/>
          <p:cNvPicPr>
            <a:picLocks noChangeAspect="1"/>
          </p:cNvPicPr>
          <p:nvPr/>
        </p:nvPicPr>
        <p:blipFill>
          <a:blip r:embed="rId5"/>
          <a:stretch>
            <a:fillRect/>
          </a:stretch>
        </p:blipFill>
        <p:spPr>
          <a:xfrm>
            <a:off x="117013" y="4498766"/>
            <a:ext cx="2947285" cy="18977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Picture 16"/>
          <p:cNvPicPr>
            <a:picLocks noChangeAspect="1"/>
          </p:cNvPicPr>
          <p:nvPr/>
        </p:nvPicPr>
        <p:blipFill>
          <a:blip r:embed="rId6"/>
          <a:stretch>
            <a:fillRect/>
          </a:stretch>
        </p:blipFill>
        <p:spPr>
          <a:xfrm>
            <a:off x="6507814" y="4514391"/>
            <a:ext cx="2509519" cy="18821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p:cNvSpPr txBox="1"/>
          <p:nvPr/>
        </p:nvSpPr>
        <p:spPr>
          <a:xfrm>
            <a:off x="-21453" y="6517616"/>
            <a:ext cx="9077865" cy="338554"/>
          </a:xfrm>
          <a:prstGeom prst="rect">
            <a:avLst/>
          </a:prstGeom>
          <a:noFill/>
        </p:spPr>
        <p:txBody>
          <a:bodyPr wrap="square" rtlCol="0">
            <a:spAutoFit/>
          </a:bodyPr>
          <a:lstStyle/>
          <a:p>
            <a:r>
              <a:rPr lang="en-US" sz="1600" dirty="0" smtClean="0"/>
              <a:t>Perkins 1990; </a:t>
            </a:r>
            <a:r>
              <a:rPr lang="en-US" sz="1600" dirty="0" err="1" smtClean="0"/>
              <a:t>Evenson</a:t>
            </a:r>
            <a:r>
              <a:rPr lang="en-US" sz="1600" dirty="0" smtClean="0"/>
              <a:t> and </a:t>
            </a:r>
            <a:r>
              <a:rPr lang="en-US" sz="1600" dirty="0" err="1" smtClean="0"/>
              <a:t>Gollin</a:t>
            </a:r>
            <a:r>
              <a:rPr lang="en-US" sz="1600" dirty="0" smtClean="0"/>
              <a:t> 2003; </a:t>
            </a:r>
            <a:r>
              <a:rPr lang="en-US" sz="1600" dirty="0" err="1" smtClean="0"/>
              <a:t>Vandermeer</a:t>
            </a:r>
            <a:r>
              <a:rPr lang="en-US" sz="1600" dirty="0" smtClean="0"/>
              <a:t> 2011; </a:t>
            </a:r>
            <a:r>
              <a:rPr lang="en-US" sz="1600" dirty="0" err="1" smtClean="0"/>
              <a:t>Pingali</a:t>
            </a:r>
            <a:r>
              <a:rPr lang="en-US" sz="1600" dirty="0" smtClean="0"/>
              <a:t> 2012</a:t>
            </a:r>
            <a:r>
              <a:rPr lang="en-US" sz="1600" dirty="0"/>
              <a:t>.</a:t>
            </a:r>
            <a:r>
              <a:rPr lang="en-US" sz="1600" dirty="0" smtClean="0"/>
              <a:t> </a:t>
            </a:r>
          </a:p>
        </p:txBody>
      </p:sp>
      <p:sp>
        <p:nvSpPr>
          <p:cNvPr id="14" name="TextBox 13"/>
          <p:cNvSpPr txBox="1"/>
          <p:nvPr/>
        </p:nvSpPr>
        <p:spPr>
          <a:xfrm>
            <a:off x="5164632" y="1040068"/>
            <a:ext cx="4040055" cy="3447098"/>
          </a:xfrm>
          <a:prstGeom prst="rect">
            <a:avLst/>
          </a:prstGeom>
          <a:noFill/>
        </p:spPr>
        <p:txBody>
          <a:bodyPr wrap="square" rtlCol="0">
            <a:spAutoFit/>
          </a:bodyPr>
          <a:lstStyle/>
          <a:p>
            <a:pPr>
              <a:buFont typeface="Arial"/>
              <a:buChar char="•"/>
            </a:pPr>
            <a:r>
              <a:rPr lang="en-US" sz="2000" dirty="0" smtClean="0"/>
              <a:t> High-yielding crop varieties</a:t>
            </a:r>
          </a:p>
          <a:p>
            <a:endParaRPr lang="en-US" sz="2000" dirty="0" smtClean="0"/>
          </a:p>
          <a:p>
            <a:pPr>
              <a:buFont typeface="Arial"/>
              <a:buChar char="•"/>
            </a:pPr>
            <a:r>
              <a:rPr lang="en-US" sz="2000" dirty="0" smtClean="0"/>
              <a:t> Concentrated </a:t>
            </a:r>
            <a:r>
              <a:rPr lang="en-US" sz="2000" dirty="0"/>
              <a:t>m</a:t>
            </a:r>
            <a:r>
              <a:rPr lang="en-US" sz="2000" dirty="0" smtClean="0"/>
              <a:t>ineral fertilizers: nitrogen and phosphorus </a:t>
            </a:r>
          </a:p>
          <a:p>
            <a:endParaRPr lang="en-US" sz="2000" dirty="0" smtClean="0"/>
          </a:p>
          <a:p>
            <a:pPr>
              <a:buFont typeface="Arial"/>
              <a:buChar char="•"/>
            </a:pPr>
            <a:r>
              <a:rPr lang="en-US" sz="2000" dirty="0" smtClean="0"/>
              <a:t> Synthetic chemical pesticides</a:t>
            </a:r>
          </a:p>
          <a:p>
            <a:r>
              <a:rPr lang="en-US" sz="2000" dirty="0" smtClean="0"/>
              <a:t> </a:t>
            </a:r>
          </a:p>
          <a:p>
            <a:pPr>
              <a:buFont typeface="Arial"/>
              <a:buChar char="•"/>
            </a:pPr>
            <a:r>
              <a:rPr lang="en-US" sz="2000" dirty="0" smtClean="0"/>
              <a:t> Irrigation water </a:t>
            </a:r>
          </a:p>
          <a:p>
            <a:pPr>
              <a:buFont typeface="Arial"/>
              <a:buChar char="•"/>
            </a:pPr>
            <a:endParaRPr lang="en-US" sz="2000" dirty="0" smtClean="0"/>
          </a:p>
          <a:p>
            <a:pPr>
              <a:buFont typeface="Arial"/>
              <a:buChar char="•"/>
            </a:pPr>
            <a:r>
              <a:rPr lang="en-US" sz="2000" dirty="0" smtClean="0"/>
              <a:t> Mechanization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2880" y="0"/>
            <a:ext cx="9106560" cy="796404"/>
          </a:xfrm>
          <a:prstGeom prst="rect">
            <a:avLst/>
          </a:prstGeom>
          <a:noFill/>
          <a:ln w="9525">
            <a:noFill/>
            <a:round/>
            <a:headEnd/>
            <a:tailEnd/>
          </a:ln>
          <a:effectLst/>
        </p:spPr>
        <p:txBody>
          <a:bodyPr lIns="0" tIns="0" rIns="0" bIns="0">
            <a:prstTxWarp prst="textNoShape">
              <a:avLst/>
            </a:prstTxWarp>
          </a:bodyPr>
          <a:lstStyle/>
          <a:p>
            <a:pPr algn="ct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GB" b="1" dirty="0" smtClean="0">
                <a:solidFill>
                  <a:srgbClr val="000000"/>
                </a:solidFill>
                <a:latin typeface="+mj-lt"/>
                <a:ea typeface="msgothic" charset="0"/>
                <a:cs typeface="msgothic" charset="0"/>
              </a:rPr>
              <a:t>W</a:t>
            </a:r>
            <a:r>
              <a:rPr lang="en-GB" b="1" dirty="0" smtClean="0">
                <a:solidFill>
                  <a:srgbClr val="000000"/>
                </a:solidFill>
                <a:latin typeface="+mj-lt"/>
                <a:ea typeface="msgothic" charset="0"/>
                <a:cs typeface="msgothic" charset="0"/>
              </a:rPr>
              <a:t>orld </a:t>
            </a:r>
            <a:r>
              <a:rPr lang="en-GB" b="1" dirty="0">
                <a:solidFill>
                  <a:srgbClr val="000000"/>
                </a:solidFill>
                <a:latin typeface="+mj-lt"/>
                <a:ea typeface="msgothic" charset="0"/>
                <a:cs typeface="msgothic" charset="0"/>
              </a:rPr>
              <a:t>food </a:t>
            </a:r>
            <a:r>
              <a:rPr lang="en-GB" b="1" dirty="0" smtClean="0">
                <a:solidFill>
                  <a:srgbClr val="000000"/>
                </a:solidFill>
                <a:latin typeface="+mj-lt"/>
                <a:ea typeface="msgothic" charset="0"/>
                <a:cs typeface="msgothic" charset="0"/>
              </a:rPr>
              <a:t>production</a:t>
            </a:r>
            <a:r>
              <a:rPr lang="en-GB" b="1" dirty="0" smtClean="0">
                <a:solidFill>
                  <a:srgbClr val="000000"/>
                </a:solidFill>
                <a:latin typeface="+mj-lt"/>
                <a:ea typeface="msgothic" charset="0"/>
                <a:cs typeface="msgothic" charset="0"/>
              </a:rPr>
              <a:t> - </a:t>
            </a:r>
            <a:r>
              <a:rPr lang="en-GB" b="1" dirty="0" smtClean="0">
                <a:solidFill>
                  <a:srgbClr val="000000"/>
                </a:solidFill>
                <a:latin typeface="+mj-lt"/>
                <a:ea typeface="msgothic" charset="0"/>
                <a:cs typeface="msgothic" charset="0"/>
              </a:rPr>
              <a:t>measured </a:t>
            </a:r>
            <a:r>
              <a:rPr lang="en-GB" b="1" dirty="0">
                <a:solidFill>
                  <a:srgbClr val="000000"/>
                </a:solidFill>
                <a:latin typeface="+mj-lt"/>
                <a:ea typeface="msgothic" charset="0"/>
                <a:cs typeface="msgothic" charset="0"/>
              </a:rPr>
              <a:t>as the sum of cereals, coarse grains and root </a:t>
            </a:r>
            <a:r>
              <a:rPr lang="en-GB" b="1" dirty="0" smtClean="0">
                <a:solidFill>
                  <a:srgbClr val="000000"/>
                </a:solidFill>
                <a:latin typeface="+mj-lt"/>
                <a:ea typeface="msgothic" charset="0"/>
                <a:cs typeface="msgothic" charset="0"/>
              </a:rPr>
              <a:t>crops</a:t>
            </a:r>
            <a:r>
              <a:rPr lang="en-GB" b="1" dirty="0" smtClean="0">
                <a:solidFill>
                  <a:srgbClr val="000000"/>
                </a:solidFill>
                <a:latin typeface="+mj-lt"/>
                <a:ea typeface="msgothic" charset="0"/>
                <a:cs typeface="msgothic" charset="0"/>
              </a:rPr>
              <a:t> - </a:t>
            </a:r>
            <a:r>
              <a:rPr lang="en-GB" b="1" dirty="0" smtClean="0">
                <a:solidFill>
                  <a:srgbClr val="000000"/>
                </a:solidFill>
                <a:latin typeface="+mj-lt"/>
                <a:ea typeface="msgothic" charset="0"/>
                <a:cs typeface="msgothic" charset="0"/>
              </a:rPr>
              <a:t>almost </a:t>
            </a:r>
            <a:r>
              <a:rPr lang="en-GB" b="1" dirty="0">
                <a:solidFill>
                  <a:srgbClr val="000000"/>
                </a:solidFill>
                <a:latin typeface="+mj-lt"/>
                <a:ea typeface="msgothic" charset="0"/>
                <a:cs typeface="msgothic" charset="0"/>
              </a:rPr>
              <a:t>doubled from 1961 to 1996. </a:t>
            </a:r>
          </a:p>
        </p:txBody>
      </p:sp>
      <p:pic>
        <p:nvPicPr>
          <p:cNvPr id="3074" name="Picture 2"/>
          <p:cNvPicPr>
            <a:picLocks noChangeAspect="1" noChangeArrowheads="1"/>
          </p:cNvPicPr>
          <p:nvPr/>
        </p:nvPicPr>
        <p:blipFill>
          <a:blip r:embed="rId3"/>
          <a:srcRect/>
          <a:stretch>
            <a:fillRect/>
          </a:stretch>
        </p:blipFill>
        <p:spPr bwMode="auto">
          <a:xfrm>
            <a:off x="2880" y="5943504"/>
            <a:ext cx="9106560" cy="943299"/>
          </a:xfrm>
          <a:prstGeom prst="rect">
            <a:avLst/>
          </a:prstGeom>
          <a:noFill/>
          <a:ln w="9525">
            <a:noFill/>
            <a:round/>
            <a:headEnd/>
            <a:tailEnd/>
          </a:ln>
          <a:effectLst/>
        </p:spPr>
      </p:pic>
      <p:pic>
        <p:nvPicPr>
          <p:cNvPr id="3075" name="Picture 3"/>
          <p:cNvPicPr>
            <a:picLocks noChangeAspect="1" noChangeArrowheads="1"/>
          </p:cNvPicPr>
          <p:nvPr/>
        </p:nvPicPr>
        <p:blipFill>
          <a:blip r:embed="rId4"/>
          <a:srcRect/>
          <a:stretch>
            <a:fillRect/>
          </a:stretch>
        </p:blipFill>
        <p:spPr bwMode="auto">
          <a:xfrm>
            <a:off x="1439416" y="713120"/>
            <a:ext cx="6051464" cy="50765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076" name="Text Box 4"/>
          <p:cNvSpPr txBox="1">
            <a:spLocks noChangeArrowheads="1"/>
          </p:cNvSpPr>
          <p:nvPr/>
        </p:nvSpPr>
        <p:spPr bwMode="auto">
          <a:xfrm>
            <a:off x="97920" y="5972308"/>
            <a:ext cx="5477761" cy="231864"/>
          </a:xfrm>
          <a:prstGeom prst="rect">
            <a:avLst/>
          </a:prstGeom>
          <a:noFill/>
          <a:ln w="9525">
            <a:noFill/>
            <a:round/>
            <a:headEnd/>
            <a:tailEnd/>
          </a:ln>
          <a:effectLst/>
        </p:spPr>
        <p:txBody>
          <a:bodyPr lIns="0" tIns="0" rIns="0" bIns="0">
            <a:prstTxWarp prst="textNoShape">
              <a:avLst/>
            </a:prstTxWarp>
          </a:bodyPr>
          <a:lstStyle/>
          <a:p>
            <a:pPr>
              <a:tabLst>
                <a:tab pos="656650" algn="l"/>
                <a:tab pos="1313299" algn="l"/>
                <a:tab pos="1969949" algn="l"/>
                <a:tab pos="2626599" algn="l"/>
                <a:tab pos="3283248" algn="l"/>
              </a:tabLst>
            </a:pPr>
            <a:r>
              <a:rPr lang="en-GB" sz="1100" b="1" dirty="0" err="1">
                <a:solidFill>
                  <a:srgbClr val="000000"/>
                </a:solidFill>
                <a:latin typeface="Arial" charset="0"/>
                <a:ea typeface="msgothic" charset="0"/>
                <a:cs typeface="msgothic" charset="0"/>
              </a:rPr>
              <a:t>Tilman</a:t>
            </a:r>
            <a:r>
              <a:rPr lang="en-GB" sz="1100" b="1" dirty="0">
                <a:solidFill>
                  <a:srgbClr val="000000"/>
                </a:solidFill>
                <a:latin typeface="Arial" charset="0"/>
                <a:ea typeface="msgothic" charset="0"/>
                <a:cs typeface="msgothic" charset="0"/>
              </a:rPr>
              <a:t> D PNAS 1999;96:5995-6000</a:t>
            </a:r>
          </a:p>
        </p:txBody>
      </p:sp>
      <p:sp>
        <p:nvSpPr>
          <p:cNvPr id="3077" name="Text Box 5"/>
          <p:cNvSpPr txBox="1">
            <a:spLocks noChangeArrowheads="1"/>
          </p:cNvSpPr>
          <p:nvPr/>
        </p:nvSpPr>
        <p:spPr bwMode="auto">
          <a:xfrm>
            <a:off x="97920" y="6613175"/>
            <a:ext cx="4930560" cy="3470764"/>
          </a:xfrm>
          <a:prstGeom prst="rect">
            <a:avLst/>
          </a:prstGeom>
          <a:noFill/>
          <a:ln w="9525">
            <a:noFill/>
            <a:round/>
            <a:headEnd/>
            <a:tailEnd/>
          </a:ln>
          <a:effectLst/>
        </p:spPr>
        <p:txBody>
          <a:bodyPr lIns="0" tIns="0" rIns="0" bIns="0">
            <a:prstTxWarp prst="textNoShape">
              <a:avLst/>
            </a:prstTxWarp>
          </a:bodyPr>
          <a:lstStyle/>
          <a:p>
            <a:pPr marL="77761" indent="-77761">
              <a:tabLst>
                <a:tab pos="656650" algn="l"/>
                <a:tab pos="1313299" algn="l"/>
                <a:tab pos="1969949" algn="l"/>
                <a:tab pos="2626599" algn="l"/>
                <a:tab pos="3283248" algn="l"/>
                <a:tab pos="3939898" algn="l"/>
                <a:tab pos="4596548" algn="l"/>
              </a:tabLst>
            </a:pPr>
            <a:r>
              <a:rPr lang="en-GB" sz="900" dirty="0">
                <a:solidFill>
                  <a:srgbClr val="000000"/>
                </a:solidFill>
                <a:latin typeface="Arial" charset="0"/>
                <a:ea typeface="msgothic" charset="0"/>
                <a:cs typeface="msgothic" charset="0"/>
              </a:rPr>
              <a:t>©1999 by National Academy of Sciences</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2880" y="0"/>
            <a:ext cx="9106559" cy="461874"/>
          </a:xfrm>
          <a:prstGeom prst="rect">
            <a:avLst/>
          </a:prstGeom>
          <a:noFill/>
          <a:ln w="9525">
            <a:noFill/>
            <a:round/>
            <a:headEnd/>
            <a:tailEnd/>
          </a:ln>
          <a:effectLst/>
        </p:spPr>
        <p:txBody>
          <a:bodyPr lIns="0" tIns="0" rIns="0" bIns="0">
            <a:prstTxWarp prst="textNoShape">
              <a:avLst/>
            </a:prstTxWarp>
          </a:bodyPr>
          <a:lstStyle/>
          <a:p>
            <a:pPr algn="ct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GB" b="1" dirty="0">
                <a:solidFill>
                  <a:srgbClr val="000000"/>
                </a:solidFill>
                <a:latin typeface="+mj-lt"/>
                <a:ea typeface="msgothic" charset="0"/>
                <a:cs typeface="msgothic" charset="0"/>
              </a:rPr>
              <a:t>The relationship between annual global</a:t>
            </a:r>
            <a:r>
              <a:rPr lang="en-GB" b="1" dirty="0" smtClean="0">
                <a:solidFill>
                  <a:srgbClr val="000000"/>
                </a:solidFill>
                <a:latin typeface="+mj-lt"/>
                <a:ea typeface="msgothic" charset="0"/>
                <a:cs typeface="msgothic" charset="0"/>
              </a:rPr>
              <a:t> *food </a:t>
            </a:r>
            <a:r>
              <a:rPr lang="en-GB" b="1" dirty="0">
                <a:solidFill>
                  <a:srgbClr val="000000"/>
                </a:solidFill>
                <a:latin typeface="+mj-lt"/>
                <a:ea typeface="msgothic" charset="0"/>
                <a:cs typeface="msgothic" charset="0"/>
              </a:rPr>
              <a:t>production</a:t>
            </a:r>
            <a:r>
              <a:rPr lang="en-GB" b="1" dirty="0" smtClean="0">
                <a:solidFill>
                  <a:srgbClr val="000000"/>
                </a:solidFill>
                <a:latin typeface="+mj-lt"/>
                <a:ea typeface="msgothic" charset="0"/>
                <a:cs typeface="msgothic" charset="0"/>
              </a:rPr>
              <a:t> and </a:t>
            </a:r>
            <a:r>
              <a:rPr lang="en-GB" b="1" dirty="0">
                <a:solidFill>
                  <a:srgbClr val="000000"/>
                </a:solidFill>
                <a:latin typeface="+mj-lt"/>
                <a:ea typeface="msgothic" charset="0"/>
                <a:cs typeface="msgothic" charset="0"/>
              </a:rPr>
              <a:t>agricultural </a:t>
            </a:r>
            <a:r>
              <a:rPr lang="en-GB" b="1" dirty="0" smtClean="0">
                <a:solidFill>
                  <a:srgbClr val="000000"/>
                </a:solidFill>
                <a:latin typeface="+mj-lt"/>
                <a:ea typeface="msgothic" charset="0"/>
                <a:cs typeface="msgothic" charset="0"/>
              </a:rPr>
              <a:t>inputs (FAO data)</a:t>
            </a:r>
            <a:r>
              <a:rPr lang="en-GB" sz="1500" b="1" dirty="0" smtClean="0">
                <a:solidFill>
                  <a:srgbClr val="000000"/>
                </a:solidFill>
                <a:latin typeface="Arial" charset="0"/>
                <a:ea typeface="msgothic" charset="0"/>
                <a:cs typeface="msgothic" charset="0"/>
              </a:rPr>
              <a:t>. </a:t>
            </a:r>
            <a:endParaRPr lang="en-GB" sz="1500" b="1" dirty="0">
              <a:solidFill>
                <a:srgbClr val="000000"/>
              </a:solidFill>
              <a:latin typeface="Arial" charset="0"/>
              <a:ea typeface="msgothic" charset="0"/>
              <a:cs typeface="msgothic" charset="0"/>
            </a:endParaRPr>
          </a:p>
        </p:txBody>
      </p:sp>
      <p:pic>
        <p:nvPicPr>
          <p:cNvPr id="3074" name="Picture 2"/>
          <p:cNvPicPr>
            <a:picLocks noChangeAspect="1" noChangeArrowheads="1"/>
          </p:cNvPicPr>
          <p:nvPr/>
        </p:nvPicPr>
        <p:blipFill>
          <a:blip r:embed="rId3"/>
          <a:srcRect/>
          <a:stretch>
            <a:fillRect/>
          </a:stretch>
        </p:blipFill>
        <p:spPr bwMode="auto">
          <a:xfrm>
            <a:off x="2880" y="5943504"/>
            <a:ext cx="9106560" cy="943299"/>
          </a:xfrm>
          <a:prstGeom prst="rect">
            <a:avLst/>
          </a:prstGeom>
          <a:noFill/>
          <a:ln w="9525">
            <a:noFill/>
            <a:round/>
            <a:headEnd/>
            <a:tailEnd/>
          </a:ln>
          <a:effectLst/>
        </p:spPr>
      </p:pic>
      <p:pic>
        <p:nvPicPr>
          <p:cNvPr id="3075" name="Picture 3"/>
          <p:cNvPicPr>
            <a:picLocks noChangeAspect="1" noChangeArrowheads="1"/>
          </p:cNvPicPr>
          <p:nvPr/>
        </p:nvPicPr>
        <p:blipFill>
          <a:blip r:embed="rId4"/>
          <a:srcRect/>
          <a:stretch>
            <a:fillRect/>
          </a:stretch>
        </p:blipFill>
        <p:spPr bwMode="auto">
          <a:xfrm>
            <a:off x="3183391" y="329907"/>
            <a:ext cx="2921750" cy="65118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076" name="Text Box 4"/>
          <p:cNvSpPr txBox="1">
            <a:spLocks noChangeArrowheads="1"/>
          </p:cNvSpPr>
          <p:nvPr/>
        </p:nvSpPr>
        <p:spPr bwMode="auto">
          <a:xfrm>
            <a:off x="97920" y="5943504"/>
            <a:ext cx="7597441" cy="260668"/>
          </a:xfrm>
          <a:prstGeom prst="rect">
            <a:avLst/>
          </a:prstGeom>
          <a:noFill/>
          <a:ln w="9525">
            <a:noFill/>
            <a:round/>
            <a:headEnd/>
            <a:tailEnd/>
          </a:ln>
          <a:effectLst/>
        </p:spPr>
        <p:txBody>
          <a:bodyPr lIns="0" tIns="0" rIns="0" bIns="0">
            <a:prstTxWarp prst="textNoShape">
              <a:avLst/>
            </a:prstTxWarp>
          </a:bodyPr>
          <a:lstStyle/>
          <a:p>
            <a:pPr>
              <a:tabLst>
                <a:tab pos="656650" algn="l"/>
                <a:tab pos="1313299" algn="l"/>
                <a:tab pos="1969949" algn="l"/>
                <a:tab pos="2626599" algn="l"/>
                <a:tab pos="3283248" algn="l"/>
              </a:tabLst>
            </a:pPr>
            <a:r>
              <a:rPr lang="en-GB" sz="1100" b="1" dirty="0" err="1">
                <a:solidFill>
                  <a:srgbClr val="000000"/>
                </a:solidFill>
                <a:latin typeface="Arial" charset="0"/>
                <a:ea typeface="msgothic" charset="0"/>
                <a:cs typeface="msgothic" charset="0"/>
              </a:rPr>
              <a:t>Tilman</a:t>
            </a:r>
            <a:r>
              <a:rPr lang="en-GB" sz="1100" b="1" dirty="0">
                <a:solidFill>
                  <a:srgbClr val="000000"/>
                </a:solidFill>
                <a:latin typeface="Arial" charset="0"/>
                <a:ea typeface="msgothic" charset="0"/>
                <a:cs typeface="msgothic" charset="0"/>
              </a:rPr>
              <a:t> D PNAS 1999;96:5995-6000</a:t>
            </a:r>
          </a:p>
        </p:txBody>
      </p:sp>
      <p:sp>
        <p:nvSpPr>
          <p:cNvPr id="3077" name="Text Box 5"/>
          <p:cNvSpPr txBox="1">
            <a:spLocks noChangeArrowheads="1"/>
          </p:cNvSpPr>
          <p:nvPr/>
        </p:nvSpPr>
        <p:spPr bwMode="auto">
          <a:xfrm>
            <a:off x="97920" y="6613175"/>
            <a:ext cx="4930560" cy="3470764"/>
          </a:xfrm>
          <a:prstGeom prst="rect">
            <a:avLst/>
          </a:prstGeom>
          <a:noFill/>
          <a:ln w="9525">
            <a:noFill/>
            <a:round/>
            <a:headEnd/>
            <a:tailEnd/>
          </a:ln>
          <a:effectLst/>
        </p:spPr>
        <p:txBody>
          <a:bodyPr lIns="0" tIns="0" rIns="0" bIns="0">
            <a:prstTxWarp prst="textNoShape">
              <a:avLst/>
            </a:prstTxWarp>
          </a:bodyPr>
          <a:lstStyle/>
          <a:p>
            <a:pPr marL="77761" indent="-77761">
              <a:tabLst>
                <a:tab pos="656650" algn="l"/>
                <a:tab pos="1313299" algn="l"/>
                <a:tab pos="1969949" algn="l"/>
                <a:tab pos="2626599" algn="l"/>
                <a:tab pos="3283248" algn="l"/>
                <a:tab pos="3939898" algn="l"/>
                <a:tab pos="4596548" algn="l"/>
              </a:tabLst>
            </a:pPr>
            <a:r>
              <a:rPr lang="en-GB" sz="900" dirty="0">
                <a:solidFill>
                  <a:srgbClr val="000000"/>
                </a:solidFill>
                <a:latin typeface="Arial" charset="0"/>
                <a:ea typeface="msgothic" charset="0"/>
                <a:cs typeface="msgothic" charset="0"/>
              </a:rPr>
              <a:t>©1999 by National Academy of Sciences</a:t>
            </a:r>
          </a:p>
        </p:txBody>
      </p:sp>
      <p:sp>
        <p:nvSpPr>
          <p:cNvPr id="7" name="TextBox 6"/>
          <p:cNvSpPr txBox="1"/>
          <p:nvPr/>
        </p:nvSpPr>
        <p:spPr>
          <a:xfrm>
            <a:off x="2880" y="1583566"/>
            <a:ext cx="3002159" cy="584776"/>
          </a:xfrm>
          <a:prstGeom prst="rect">
            <a:avLst/>
          </a:prstGeom>
          <a:noFill/>
        </p:spPr>
        <p:txBody>
          <a:bodyPr wrap="square" rtlCol="0">
            <a:spAutoFit/>
          </a:bodyPr>
          <a:lstStyle/>
          <a:p>
            <a:r>
              <a:rPr lang="en-GB" sz="1600" b="1" dirty="0" smtClean="0">
                <a:solidFill>
                  <a:srgbClr val="000000"/>
                </a:solidFill>
                <a:latin typeface="Arial" charset="0"/>
                <a:ea typeface="msgothic" charset="0"/>
                <a:cs typeface="msgothic" charset="0"/>
              </a:rPr>
              <a:t>*cereals, coarse grains, root crops </a:t>
            </a:r>
            <a:endParaRPr lang="en-US" sz="1600"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2880" y="0"/>
            <a:ext cx="9106560" cy="796404"/>
          </a:xfrm>
          <a:prstGeom prst="rect">
            <a:avLst/>
          </a:prstGeom>
          <a:noFill/>
          <a:ln w="9525">
            <a:noFill/>
            <a:round/>
            <a:headEnd/>
            <a:tailEnd/>
          </a:ln>
          <a:effectLst/>
        </p:spPr>
        <p:txBody>
          <a:bodyPr lIns="0" tIns="0" rIns="0" bIns="0">
            <a:prstTxWarp prst="textNoShape">
              <a:avLst/>
            </a:prstTxWarp>
          </a:bodyPr>
          <a:lstStyle/>
          <a:p>
            <a:pPr algn="ct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endParaRPr lang="en-GB" b="1" dirty="0">
              <a:solidFill>
                <a:srgbClr val="000000"/>
              </a:solidFill>
              <a:latin typeface="+mj-lt"/>
              <a:ea typeface="msgothic" charset="0"/>
              <a:cs typeface="msgothic" charset="0"/>
            </a:endParaRPr>
          </a:p>
        </p:txBody>
      </p:sp>
      <p:sp>
        <p:nvSpPr>
          <p:cNvPr id="3077" name="Text Box 5"/>
          <p:cNvSpPr txBox="1">
            <a:spLocks noChangeArrowheads="1"/>
          </p:cNvSpPr>
          <p:nvPr/>
        </p:nvSpPr>
        <p:spPr bwMode="auto">
          <a:xfrm>
            <a:off x="97920" y="6165975"/>
            <a:ext cx="4930560" cy="3470764"/>
          </a:xfrm>
          <a:prstGeom prst="rect">
            <a:avLst/>
          </a:prstGeom>
          <a:noFill/>
          <a:ln w="9525">
            <a:noFill/>
            <a:round/>
            <a:headEnd/>
            <a:tailEnd/>
          </a:ln>
          <a:effectLst/>
        </p:spPr>
        <p:txBody>
          <a:bodyPr lIns="0" tIns="0" rIns="0" bIns="0">
            <a:prstTxWarp prst="textNoShape">
              <a:avLst/>
            </a:prstTxWarp>
          </a:bodyPr>
          <a:lstStyle/>
          <a:p>
            <a:pPr marL="77761" indent="-77761">
              <a:tabLst>
                <a:tab pos="656650" algn="l"/>
                <a:tab pos="1313299" algn="l"/>
                <a:tab pos="1969949" algn="l"/>
                <a:tab pos="2626599" algn="l"/>
                <a:tab pos="3283248" algn="l"/>
                <a:tab pos="3939898" algn="l"/>
                <a:tab pos="4596548" algn="l"/>
              </a:tabLst>
            </a:pPr>
            <a:r>
              <a:rPr lang="en-GB" sz="900" dirty="0">
                <a:solidFill>
                  <a:srgbClr val="000000"/>
                </a:solidFill>
                <a:latin typeface="Arial" charset="0"/>
                <a:ea typeface="msgothic" charset="0"/>
                <a:cs typeface="msgothic" charset="0"/>
              </a:rPr>
              <a:t>©1999 by National Academy of Sciences</a:t>
            </a:r>
          </a:p>
        </p:txBody>
      </p:sp>
      <p:sp>
        <p:nvSpPr>
          <p:cNvPr id="11" name="TextBox 10"/>
          <p:cNvSpPr txBox="1"/>
          <p:nvPr/>
        </p:nvSpPr>
        <p:spPr>
          <a:xfrm>
            <a:off x="4292538" y="3917579"/>
            <a:ext cx="184666" cy="369332"/>
          </a:xfrm>
          <a:prstGeom prst="rect">
            <a:avLst/>
          </a:prstGeom>
          <a:noFill/>
        </p:spPr>
        <p:txBody>
          <a:bodyPr wrap="none" rtlCol="0">
            <a:spAutoFit/>
          </a:bodyPr>
          <a:lstStyle/>
          <a:p>
            <a:endParaRPr lang="en-US" dirty="0"/>
          </a:p>
        </p:txBody>
      </p:sp>
      <p:pic>
        <p:nvPicPr>
          <p:cNvPr id="12" name="Picture 11" descr="F1.large.jpg"/>
          <p:cNvPicPr>
            <a:picLocks noChangeAspect="1"/>
          </p:cNvPicPr>
          <p:nvPr/>
        </p:nvPicPr>
        <p:blipFill>
          <a:blip r:embed="rId3"/>
          <a:stretch>
            <a:fillRect/>
          </a:stretch>
        </p:blipFill>
        <p:spPr>
          <a:xfrm>
            <a:off x="7938" y="1173293"/>
            <a:ext cx="9144000" cy="47720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itle 12"/>
          <p:cNvSpPr>
            <a:spLocks noGrp="1"/>
          </p:cNvSpPr>
          <p:nvPr>
            <p:ph type="title"/>
          </p:nvPr>
        </p:nvSpPr>
        <p:spPr>
          <a:xfrm>
            <a:off x="7938" y="-29458"/>
            <a:ext cx="9136062" cy="1143000"/>
          </a:xfrm>
        </p:spPr>
        <p:txBody>
          <a:bodyPr>
            <a:normAutofit/>
          </a:bodyPr>
          <a:lstStyle/>
          <a:p>
            <a:r>
              <a:rPr lang="en-GB" sz="2400" b="1" dirty="0" smtClean="0">
                <a:solidFill>
                  <a:schemeClr val="bg1"/>
                </a:solidFill>
                <a:ea typeface="msgothic" charset="0"/>
                <a:cs typeface="msgothic" charset="0"/>
              </a:rPr>
              <a:t>The relationship between annual global food production and agricultural inputs: </a:t>
            </a:r>
            <a:r>
              <a:rPr lang="en-US" sz="2400" b="1" dirty="0" smtClean="0">
                <a:solidFill>
                  <a:schemeClr val="bg1"/>
                </a:solidFill>
              </a:rPr>
              <a:t>high yielding modern varieties</a:t>
            </a:r>
            <a:r>
              <a:rPr lang="en-GB" sz="2400" b="1" dirty="0" smtClean="0">
                <a:solidFill>
                  <a:schemeClr val="bg1"/>
                </a:solidFill>
                <a:ea typeface="msgothic" charset="0"/>
                <a:cs typeface="msgothic" charset="0"/>
              </a:rPr>
              <a:t> </a:t>
            </a:r>
            <a:endParaRPr lang="en-US" sz="2400" b="1" dirty="0">
              <a:solidFill>
                <a:schemeClr val="bg1"/>
              </a:solidFill>
            </a:endParaRPr>
          </a:p>
        </p:txBody>
      </p:sp>
      <p:sp>
        <p:nvSpPr>
          <p:cNvPr id="14" name="Rectangle 13"/>
          <p:cNvSpPr/>
          <p:nvPr/>
        </p:nvSpPr>
        <p:spPr>
          <a:xfrm>
            <a:off x="0" y="6205062"/>
            <a:ext cx="9151938" cy="646331"/>
          </a:xfrm>
          <a:prstGeom prst="rect">
            <a:avLst/>
          </a:prstGeom>
        </p:spPr>
        <p:txBody>
          <a:bodyPr wrap="square">
            <a:spAutoFit/>
          </a:bodyPr>
          <a:lstStyle/>
          <a:p>
            <a:r>
              <a:rPr lang="en-US" dirty="0" err="1" smtClean="0"/>
              <a:t>Evenson</a:t>
            </a:r>
            <a:r>
              <a:rPr lang="en-US" dirty="0" smtClean="0"/>
              <a:t>, R. E. and </a:t>
            </a:r>
            <a:r>
              <a:rPr lang="en-US" dirty="0" err="1" smtClean="0"/>
              <a:t>Gollin</a:t>
            </a:r>
            <a:r>
              <a:rPr lang="en-US" dirty="0" smtClean="0"/>
              <a:t>, D. 2003. Assessing the impact of the Green Revolution, 1960 to 2000. </a:t>
            </a:r>
            <a:r>
              <a:rPr lang="en-US" i="1" dirty="0" smtClean="0"/>
              <a:t>Science 300(5620):758-762.</a:t>
            </a:r>
            <a:endParaRPr lang="en-US"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4263571"/>
            <a:ext cx="9144000" cy="1103767"/>
          </a:xfrm>
        </p:spPr>
        <p:txBody>
          <a:bodyPr>
            <a:normAutofit/>
          </a:bodyPr>
          <a:lstStyle/>
          <a:p>
            <a:endParaRPr lang="en-US" sz="2400" dirty="0"/>
          </a:p>
        </p:txBody>
      </p:sp>
      <p:sp>
        <p:nvSpPr>
          <p:cNvPr id="9" name="Text Placeholder 8"/>
          <p:cNvSpPr>
            <a:spLocks noGrp="1"/>
          </p:cNvSpPr>
          <p:nvPr>
            <p:ph type="body" sz="half" idx="2"/>
          </p:nvPr>
        </p:nvSpPr>
        <p:spPr>
          <a:xfrm>
            <a:off x="0" y="5665483"/>
            <a:ext cx="8661112" cy="816053"/>
          </a:xfrm>
        </p:spPr>
        <p:txBody>
          <a:bodyPr>
            <a:normAutofit/>
          </a:bodyPr>
          <a:lstStyle/>
          <a:p>
            <a:endParaRPr lang="en-US" dirty="0" smtClean="0"/>
          </a:p>
          <a:p>
            <a:r>
              <a:rPr lang="en-US" sz="2400" b="1" dirty="0" smtClean="0">
                <a:solidFill>
                  <a:srgbClr val="000000"/>
                </a:solidFill>
              </a:rPr>
              <a:t>The </a:t>
            </a:r>
            <a:r>
              <a:rPr lang="en-US" sz="2400" b="1" dirty="0" smtClean="0">
                <a:solidFill>
                  <a:srgbClr val="000000"/>
                </a:solidFill>
              </a:rPr>
              <a:t>loss of agro-biodiversity </a:t>
            </a:r>
            <a:endParaRPr lang="en-US" sz="2400" b="1" dirty="0">
              <a:solidFill>
                <a:srgbClr val="000000"/>
              </a:solidFill>
            </a:endParaRPr>
          </a:p>
        </p:txBody>
      </p:sp>
      <p:sp>
        <p:nvSpPr>
          <p:cNvPr id="4" name="TextBox 3"/>
          <p:cNvSpPr txBox="1"/>
          <p:nvPr/>
        </p:nvSpPr>
        <p:spPr>
          <a:xfrm>
            <a:off x="4463143" y="6513286"/>
            <a:ext cx="184666" cy="369332"/>
          </a:xfrm>
          <a:prstGeom prst="rect">
            <a:avLst/>
          </a:prstGeom>
          <a:noFill/>
        </p:spPr>
        <p:txBody>
          <a:bodyPr wrap="none" rtlCol="0">
            <a:spAutoFit/>
          </a:bodyPr>
          <a:lstStyle/>
          <a:p>
            <a:endParaRPr lang="en-US" dirty="0"/>
          </a:p>
        </p:txBody>
      </p:sp>
      <p:sp>
        <p:nvSpPr>
          <p:cNvPr id="6" name="TextBox 5"/>
          <p:cNvSpPr txBox="1"/>
          <p:nvPr/>
        </p:nvSpPr>
        <p:spPr>
          <a:xfrm>
            <a:off x="135814" y="6413283"/>
            <a:ext cx="8937625" cy="461665"/>
          </a:xfrm>
          <a:prstGeom prst="rect">
            <a:avLst/>
          </a:prstGeom>
          <a:noFill/>
        </p:spPr>
        <p:txBody>
          <a:bodyPr wrap="square" rtlCol="0">
            <a:spAutoFit/>
          </a:bodyPr>
          <a:lstStyle/>
          <a:p>
            <a:r>
              <a:rPr lang="en-US" sz="1200" dirty="0" err="1" smtClean="0"/>
              <a:t>Thrupp</a:t>
            </a:r>
            <a:r>
              <a:rPr lang="en-US" sz="1200" dirty="0" smtClean="0"/>
              <a:t>, L. A. (2000). Linking agricultural biodiversity and food security: the valuable role of </a:t>
            </a:r>
            <a:r>
              <a:rPr lang="en-US" sz="1200" dirty="0" err="1" smtClean="0"/>
              <a:t>agrobiodiversity</a:t>
            </a:r>
            <a:r>
              <a:rPr lang="en-US" sz="1200" dirty="0" smtClean="0"/>
              <a:t> for sustainable agriculture. International affairs, 76(2), 283-297.</a:t>
            </a:r>
            <a:endParaRPr lang="en-US" sz="1200" dirty="0"/>
          </a:p>
        </p:txBody>
      </p:sp>
      <p:sp>
        <p:nvSpPr>
          <p:cNvPr id="7" name="Picture Placeholder 6"/>
          <p:cNvSpPr>
            <a:spLocks noGrp="1"/>
          </p:cNvSpPr>
          <p:nvPr>
            <p:ph type="pic" idx="1"/>
          </p:nvPr>
        </p:nvSpPr>
        <p:spPr/>
      </p:sp>
      <p:pic>
        <p:nvPicPr>
          <p:cNvPr id="8" name="Picture 7"/>
          <p:cNvPicPr>
            <a:picLocks noChangeAspect="1"/>
          </p:cNvPicPr>
          <p:nvPr/>
        </p:nvPicPr>
        <p:blipFill>
          <a:blip r:embed="rId3"/>
          <a:stretch>
            <a:fillRect/>
          </a:stretch>
        </p:blipFill>
        <p:spPr>
          <a:xfrm>
            <a:off x="1658880" y="38489"/>
            <a:ext cx="6056520" cy="59039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4263571"/>
            <a:ext cx="9144000" cy="1103767"/>
          </a:xfrm>
        </p:spPr>
        <p:txBody>
          <a:bodyPr>
            <a:normAutofit/>
          </a:bodyPr>
          <a:lstStyle/>
          <a:p>
            <a:r>
              <a:rPr lang="en-US" sz="2400" dirty="0" smtClean="0"/>
              <a:t>Ecosystem Services and Disservices from Agriculture</a:t>
            </a:r>
            <a:endParaRPr lang="en-US" sz="2400" dirty="0"/>
          </a:p>
        </p:txBody>
      </p:sp>
      <p:sp>
        <p:nvSpPr>
          <p:cNvPr id="9" name="Text Placeholder 8"/>
          <p:cNvSpPr>
            <a:spLocks noGrp="1"/>
          </p:cNvSpPr>
          <p:nvPr>
            <p:ph type="body" sz="half" idx="2"/>
          </p:nvPr>
        </p:nvSpPr>
        <p:spPr>
          <a:xfrm>
            <a:off x="0" y="5064985"/>
            <a:ext cx="7956294" cy="1107215"/>
          </a:xfrm>
        </p:spPr>
        <p:txBody>
          <a:bodyPr/>
          <a:lstStyle/>
          <a:p>
            <a:endParaRPr lang="en-US" dirty="0" smtClean="0"/>
          </a:p>
          <a:p>
            <a:r>
              <a:rPr lang="en-US" sz="2000" dirty="0" smtClean="0">
                <a:solidFill>
                  <a:srgbClr val="FF0000"/>
                </a:solidFill>
              </a:rPr>
              <a:t> Crop monocultures  </a:t>
            </a:r>
            <a:endParaRPr lang="en-US" sz="2000" dirty="0">
              <a:solidFill>
                <a:srgbClr val="FF0000"/>
              </a:solidFill>
            </a:endParaRPr>
          </a:p>
        </p:txBody>
      </p:sp>
      <p:sp>
        <p:nvSpPr>
          <p:cNvPr id="4" name="TextBox 3"/>
          <p:cNvSpPr txBox="1"/>
          <p:nvPr/>
        </p:nvSpPr>
        <p:spPr>
          <a:xfrm>
            <a:off x="4463143" y="6513286"/>
            <a:ext cx="184666" cy="369332"/>
          </a:xfrm>
          <a:prstGeom prst="rect">
            <a:avLst/>
          </a:prstGeom>
          <a:noFill/>
        </p:spPr>
        <p:txBody>
          <a:bodyPr wrap="none" rtlCol="0">
            <a:spAutoFit/>
          </a:bodyPr>
          <a:lstStyle/>
          <a:p>
            <a:endParaRPr lang="en-US" dirty="0"/>
          </a:p>
        </p:txBody>
      </p:sp>
      <p:pic>
        <p:nvPicPr>
          <p:cNvPr id="11" name="Picture Placeholder 10" descr="agriculture-impact-climate-change-monoculture-farm-photo.jpg"/>
          <p:cNvPicPr>
            <a:picLocks noGrp="1" noChangeAspect="1"/>
          </p:cNvPicPr>
          <p:nvPr>
            <p:ph type="pic" idx="1"/>
          </p:nvPr>
        </p:nvPicPr>
        <p:blipFill>
          <a:blip r:embed="rId3"/>
          <a:srcRect t="-21926" b="-21926"/>
          <a:stretch>
            <a:fillRect/>
          </a:stretch>
        </p:blipFill>
        <p:spPr>
          <a:xfrm>
            <a:off x="1038486" y="-302357"/>
            <a:ext cx="7156456" cy="5367342"/>
          </a:xfrm>
        </p:spPr>
      </p:pic>
      <p:sp>
        <p:nvSpPr>
          <p:cNvPr id="6" name="TextBox 5"/>
          <p:cNvSpPr txBox="1"/>
          <p:nvPr/>
        </p:nvSpPr>
        <p:spPr>
          <a:xfrm>
            <a:off x="0" y="6360360"/>
            <a:ext cx="9144000" cy="276999"/>
          </a:xfrm>
          <a:prstGeom prst="rect">
            <a:avLst/>
          </a:prstGeom>
          <a:noFill/>
        </p:spPr>
        <p:txBody>
          <a:bodyPr wrap="square" rtlCol="0">
            <a:spAutoFit/>
          </a:bodyPr>
          <a:lstStyle/>
          <a:p>
            <a:r>
              <a:rPr lang="en-US" sz="1200" dirty="0" smtClean="0"/>
              <a:t>Benton et al. 2003, </a:t>
            </a:r>
            <a:r>
              <a:rPr lang="en-US" sz="1200" dirty="0" err="1" smtClean="0"/>
              <a:t>Tscharntke</a:t>
            </a:r>
            <a:r>
              <a:rPr lang="en-US" sz="1200" dirty="0" smtClean="0"/>
              <a:t> et al. 2005, De Fries et 85al. 2010</a:t>
            </a:r>
            <a:endParaRPr lang="en-US" sz="1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0" y="0"/>
            <a:ext cx="9144000" cy="1143000"/>
          </a:xfrm>
        </p:spPr>
        <p:txBody>
          <a:bodyPr>
            <a:normAutofit/>
          </a:bodyPr>
          <a:lstStyle/>
          <a:p>
            <a:r>
              <a:rPr lang="en-US" sz="2800" b="1" dirty="0" smtClean="0"/>
              <a:t>Monoculture: Agro-ecosystem processes</a:t>
            </a:r>
            <a:r>
              <a:rPr lang="en-US" sz="2000" dirty="0" smtClean="0"/>
              <a:t/>
            </a:r>
            <a:br>
              <a:rPr lang="en-US" sz="2000" dirty="0" smtClean="0"/>
            </a:br>
            <a:r>
              <a:rPr lang="en-US" sz="2000" dirty="0" smtClean="0">
                <a:cs typeface=""/>
              </a:rPr>
              <a:t> </a:t>
            </a:r>
            <a:endParaRPr lang="en-US" sz="2000" dirty="0">
              <a:cs typeface=""/>
            </a:endParaRPr>
          </a:p>
        </p:txBody>
      </p:sp>
      <p:sp>
        <p:nvSpPr>
          <p:cNvPr id="4100" name="Rectangle 4"/>
          <p:cNvSpPr>
            <a:spLocks noGrp="1" noChangeArrowheads="1"/>
          </p:cNvSpPr>
          <p:nvPr>
            <p:ph type="body" sz="half" idx="2"/>
          </p:nvPr>
        </p:nvSpPr>
        <p:spPr>
          <a:xfrm>
            <a:off x="0" y="2696486"/>
            <a:ext cx="9144000" cy="3447099"/>
          </a:xfrm>
        </p:spPr>
        <p:txBody>
          <a:bodyPr>
            <a:normAutofit fontScale="25000" lnSpcReduction="20000"/>
          </a:bodyPr>
          <a:lstStyle/>
          <a:p>
            <a:pPr algn="ctr">
              <a:buFontTx/>
              <a:buNone/>
            </a:pPr>
            <a:endParaRPr lang="en-US" sz="5000" dirty="0" smtClean="0">
              <a:latin typeface="+mj-lt"/>
            </a:endParaRPr>
          </a:p>
          <a:p>
            <a:pPr algn="ctr">
              <a:buFontTx/>
              <a:buNone/>
            </a:pPr>
            <a:endParaRPr lang="en-US" sz="5000" dirty="0" smtClean="0">
              <a:latin typeface="Copperplate Light" charset="0"/>
            </a:endParaRPr>
          </a:p>
          <a:p>
            <a:r>
              <a:rPr lang="en-US" sz="8000" dirty="0"/>
              <a:t>c</a:t>
            </a:r>
            <a:r>
              <a:rPr lang="en-US" sz="8000" dirty="0" smtClean="0"/>
              <a:t>oncentration </a:t>
            </a:r>
            <a:r>
              <a:rPr lang="en-US" sz="8000" dirty="0"/>
              <a:t>of plant host resources for </a:t>
            </a:r>
            <a:r>
              <a:rPr lang="en-US" sz="8000" dirty="0" smtClean="0"/>
              <a:t>specialist herbivores;</a:t>
            </a:r>
          </a:p>
          <a:p>
            <a:endParaRPr lang="en-US" sz="8000" dirty="0" smtClean="0"/>
          </a:p>
          <a:p>
            <a:r>
              <a:rPr lang="en-US" sz="8000" dirty="0" smtClean="0"/>
              <a:t>loss of habitat and decreased </a:t>
            </a:r>
            <a:r>
              <a:rPr lang="en-US" sz="8000" dirty="0"/>
              <a:t>diversity and abundance of beneficial </a:t>
            </a:r>
            <a:r>
              <a:rPr lang="en-US" sz="8000" dirty="0" smtClean="0"/>
              <a:t>arthropods;</a:t>
            </a:r>
          </a:p>
          <a:p>
            <a:pPr>
              <a:buFontTx/>
              <a:buNone/>
            </a:pPr>
            <a:endParaRPr lang="en-US" sz="8000" dirty="0" smtClean="0"/>
          </a:p>
          <a:p>
            <a:r>
              <a:rPr lang="en-US" sz="8000" dirty="0"/>
              <a:t>d</a:t>
            </a:r>
            <a:r>
              <a:rPr lang="en-US" sz="8000" dirty="0" smtClean="0"/>
              <a:t>ecreased </a:t>
            </a:r>
            <a:r>
              <a:rPr lang="en-US" sz="8000" dirty="0"/>
              <a:t>biological</a:t>
            </a:r>
            <a:r>
              <a:rPr lang="en-US" sz="8000" dirty="0" smtClean="0"/>
              <a:t> control of pests;</a:t>
            </a:r>
          </a:p>
          <a:p>
            <a:endParaRPr lang="en-US" sz="8000" dirty="0" smtClean="0"/>
          </a:p>
          <a:p>
            <a:r>
              <a:rPr lang="en-US" sz="8000" dirty="0" smtClean="0"/>
              <a:t>increase density of specialized herbivore pests;</a:t>
            </a:r>
          </a:p>
          <a:p>
            <a:endParaRPr lang="en-US" sz="8000" dirty="0" smtClean="0"/>
          </a:p>
          <a:p>
            <a:r>
              <a:rPr lang="en-US" sz="8000" dirty="0"/>
              <a:t>i</a:t>
            </a:r>
            <a:r>
              <a:rPr lang="en-US" sz="8000" dirty="0" smtClean="0"/>
              <a:t>ncreased crop loss or damage.</a:t>
            </a:r>
          </a:p>
          <a:p>
            <a:endParaRPr lang="en-US" sz="1800" dirty="0" smtClean="0">
              <a:latin typeface="Copperplate Light" charset="0"/>
            </a:endParaRPr>
          </a:p>
          <a:p>
            <a:pPr>
              <a:buFontTx/>
              <a:buNone/>
            </a:pPr>
            <a:r>
              <a:rPr lang="en-US" sz="1200" dirty="0">
                <a:latin typeface="Copperplate Light" charset="0"/>
              </a:rPr>
              <a:t>				</a:t>
            </a:r>
            <a:r>
              <a:rPr lang="en-US" sz="1200" dirty="0" smtClean="0">
                <a:latin typeface="Copperplate Light" charset="0"/>
              </a:rPr>
              <a:t>	</a:t>
            </a:r>
            <a:endParaRPr lang="en-US" sz="2182" dirty="0" smtClean="0">
              <a:latin typeface="Copperplate Light" charset="0"/>
            </a:endParaRPr>
          </a:p>
          <a:p>
            <a:pPr>
              <a:buFontTx/>
              <a:buNone/>
            </a:pPr>
            <a:r>
              <a:rPr lang="en-US" sz="2182" dirty="0" smtClean="0">
                <a:latin typeface="Copperplate Light" charset="0"/>
              </a:rPr>
              <a:t>	</a:t>
            </a:r>
          </a:p>
          <a:p>
            <a:pPr>
              <a:buFontTx/>
              <a:buNone/>
            </a:pPr>
            <a:endParaRPr lang="en-US" sz="7200" dirty="0" smtClean="0"/>
          </a:p>
          <a:p>
            <a:pPr>
              <a:buFontTx/>
              <a:buNone/>
            </a:pPr>
            <a:r>
              <a:rPr lang="en-US" sz="7200" dirty="0" smtClean="0"/>
              <a:t>	</a:t>
            </a:r>
            <a:r>
              <a:rPr lang="en-US" sz="7200" dirty="0" err="1" smtClean="0"/>
              <a:t>Barbosa</a:t>
            </a:r>
            <a:r>
              <a:rPr lang="en-US" sz="7200" dirty="0" smtClean="0"/>
              <a:t> </a:t>
            </a:r>
            <a:r>
              <a:rPr lang="en-US" sz="7200" dirty="0"/>
              <a:t>1998; </a:t>
            </a:r>
            <a:r>
              <a:rPr lang="en-US" sz="7200" dirty="0" err="1"/>
              <a:t>Altier</a:t>
            </a:r>
            <a:r>
              <a:rPr lang="en-US" sz="7200" dirty="0"/>
              <a:t> 1995, 1999; Matson et al. 1999; New 2005; </a:t>
            </a:r>
            <a:r>
              <a:rPr lang="en-US" sz="7200" dirty="0" err="1"/>
              <a:t>Wilkonson</a:t>
            </a:r>
            <a:r>
              <a:rPr lang="en-US" sz="7200" dirty="0"/>
              <a:t> and Landis 2005;</a:t>
            </a:r>
            <a:r>
              <a:rPr lang="en-US" sz="7200" dirty="0" smtClean="0"/>
              <a:t> Zhang </a:t>
            </a:r>
            <a:r>
              <a:rPr lang="en-US" sz="7200" dirty="0"/>
              <a:t>et al. </a:t>
            </a:r>
            <a:r>
              <a:rPr lang="en-US" sz="7200" dirty="0" smtClean="0"/>
              <a:t>2007; Letourneau et al 2011</a:t>
            </a:r>
            <a:endParaRPr lang="en-US" sz="7200" dirty="0"/>
          </a:p>
        </p:txBody>
      </p:sp>
      <p:pic>
        <p:nvPicPr>
          <p:cNvPr id="5" name="Picture 4"/>
          <p:cNvPicPr>
            <a:picLocks noChangeAspect="1"/>
          </p:cNvPicPr>
          <p:nvPr/>
        </p:nvPicPr>
        <p:blipFill>
          <a:blip r:embed="rId3"/>
          <a:stretch>
            <a:fillRect/>
          </a:stretch>
        </p:blipFill>
        <p:spPr>
          <a:xfrm>
            <a:off x="2861768" y="816610"/>
            <a:ext cx="3123071" cy="20767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 y="5047797"/>
            <a:ext cx="9089579" cy="750613"/>
          </a:xfrm>
        </p:spPr>
        <p:txBody>
          <a:bodyPr>
            <a:normAutofit/>
          </a:bodyPr>
          <a:lstStyle/>
          <a:p>
            <a:endParaRPr lang="en-US" sz="2400" dirty="0"/>
          </a:p>
        </p:txBody>
      </p:sp>
      <p:sp>
        <p:nvSpPr>
          <p:cNvPr id="9" name="Text Placeholder 8"/>
          <p:cNvSpPr>
            <a:spLocks noGrp="1"/>
          </p:cNvSpPr>
          <p:nvPr>
            <p:ph type="body" sz="half" idx="2"/>
          </p:nvPr>
        </p:nvSpPr>
        <p:spPr>
          <a:xfrm>
            <a:off x="0" y="5502964"/>
            <a:ext cx="9089578" cy="1010322"/>
          </a:xfrm>
        </p:spPr>
        <p:txBody>
          <a:bodyPr/>
          <a:lstStyle/>
          <a:p>
            <a:endParaRPr lang="en-US" dirty="0" smtClean="0"/>
          </a:p>
          <a:p>
            <a:r>
              <a:rPr lang="en-US" sz="2000" dirty="0" smtClean="0">
                <a:solidFill>
                  <a:srgbClr val="FF0000"/>
                </a:solidFill>
              </a:rPr>
              <a:t>Application of concentrated synthetic nitrogen and phosphorus fertilizer</a:t>
            </a:r>
          </a:p>
        </p:txBody>
      </p:sp>
      <p:sp>
        <p:nvSpPr>
          <p:cNvPr id="4" name="TextBox 3"/>
          <p:cNvSpPr txBox="1"/>
          <p:nvPr/>
        </p:nvSpPr>
        <p:spPr>
          <a:xfrm>
            <a:off x="4463143" y="6513286"/>
            <a:ext cx="184666" cy="369332"/>
          </a:xfrm>
          <a:prstGeom prst="rect">
            <a:avLst/>
          </a:prstGeom>
          <a:noFill/>
        </p:spPr>
        <p:txBody>
          <a:bodyPr wrap="none" rtlCol="0">
            <a:spAutoFit/>
          </a:bodyPr>
          <a:lstStyle/>
          <a:p>
            <a:endParaRPr lang="en-US" dirty="0"/>
          </a:p>
        </p:txBody>
      </p:sp>
      <p:pic>
        <p:nvPicPr>
          <p:cNvPr id="13" name="Picture 12" descr="Article_1_Figure_1_F7B45761BE8B0.jpg"/>
          <p:cNvPicPr>
            <a:picLocks noChangeAspect="1"/>
          </p:cNvPicPr>
          <p:nvPr/>
        </p:nvPicPr>
        <p:blipFill>
          <a:blip r:embed="rId3"/>
          <a:stretch>
            <a:fillRect/>
          </a:stretch>
        </p:blipFill>
        <p:spPr>
          <a:xfrm>
            <a:off x="3824961" y="2167639"/>
            <a:ext cx="5264617" cy="36307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4"/>
          <a:stretch>
            <a:fillRect/>
          </a:stretch>
        </p:blipFill>
        <p:spPr>
          <a:xfrm>
            <a:off x="-29122" y="0"/>
            <a:ext cx="3854084" cy="28960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7650" name="Picture 2"/>
          <p:cNvPicPr>
            <a:picLocks noChangeAspect="1" noChangeArrowheads="1"/>
          </p:cNvPicPr>
          <p:nvPr/>
        </p:nvPicPr>
        <p:blipFill>
          <a:blip r:embed="rId5"/>
          <a:srcRect/>
          <a:stretch>
            <a:fillRect/>
          </a:stretch>
        </p:blipFill>
        <p:spPr bwMode="auto">
          <a:xfrm>
            <a:off x="237924" y="2815937"/>
            <a:ext cx="3381602" cy="29297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7651" name="Picture 3"/>
          <p:cNvPicPr>
            <a:picLocks noChangeAspect="1" noChangeArrowheads="1"/>
          </p:cNvPicPr>
          <p:nvPr/>
        </p:nvPicPr>
        <p:blipFill>
          <a:blip r:embed="rId6"/>
          <a:srcRect/>
          <a:stretch>
            <a:fillRect/>
          </a:stretch>
        </p:blipFill>
        <p:spPr bwMode="auto">
          <a:xfrm>
            <a:off x="4388733" y="-1"/>
            <a:ext cx="4071276" cy="31467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5" name="TextBox 4"/>
          <p:cNvSpPr txBox="1"/>
          <p:nvPr/>
        </p:nvSpPr>
        <p:spPr>
          <a:xfrm>
            <a:off x="1" y="-94913"/>
            <a:ext cx="9143999" cy="954107"/>
          </a:xfrm>
          <a:prstGeom prst="rect">
            <a:avLst/>
          </a:prstGeom>
          <a:noFill/>
        </p:spPr>
        <p:txBody>
          <a:bodyPr wrap="square" rtlCol="0">
            <a:spAutoFit/>
          </a:bodyPr>
          <a:lstStyle/>
          <a:p>
            <a:pPr algn="ctr"/>
            <a:r>
              <a:rPr lang="en-US" sz="2800" b="1" dirty="0" smtClean="0"/>
              <a:t>Ecological consequences of the intensive use of mineral fertilizers: nitrous oxide (N</a:t>
            </a:r>
            <a:r>
              <a:rPr lang="en-US" b="1" dirty="0" smtClean="0"/>
              <a:t>2</a:t>
            </a:r>
            <a:r>
              <a:rPr lang="en-US" sz="2800" b="1" dirty="0" smtClean="0"/>
              <a:t>0) emissions</a:t>
            </a:r>
            <a:endParaRPr lang="en-US" sz="2800" dirty="0"/>
          </a:p>
        </p:txBody>
      </p:sp>
      <p:sp>
        <p:nvSpPr>
          <p:cNvPr id="9" name="TextBox 8"/>
          <p:cNvSpPr txBox="1"/>
          <p:nvPr/>
        </p:nvSpPr>
        <p:spPr>
          <a:xfrm>
            <a:off x="143995" y="6091679"/>
            <a:ext cx="9000005" cy="646331"/>
          </a:xfrm>
          <a:prstGeom prst="rect">
            <a:avLst/>
          </a:prstGeom>
          <a:noFill/>
        </p:spPr>
        <p:txBody>
          <a:bodyPr wrap="square" rtlCol="0">
            <a:spAutoFit/>
          </a:bodyPr>
          <a:lstStyle/>
          <a:p>
            <a:r>
              <a:rPr lang="en-US" dirty="0" smtClean="0"/>
              <a:t>Park </a:t>
            </a:r>
            <a:r>
              <a:rPr lang="en-US" dirty="0" smtClean="0"/>
              <a:t>et al. 2012. Trends </a:t>
            </a:r>
            <a:r>
              <a:rPr lang="en-US" dirty="0"/>
              <a:t>and seasonal cycles in the isotopic composition of nitrous oxide since </a:t>
            </a:r>
            <a:r>
              <a:rPr lang="en-US" dirty="0" smtClean="0"/>
              <a:t>1940. </a:t>
            </a:r>
            <a:r>
              <a:rPr lang="en-US" i="1" dirty="0" smtClean="0"/>
              <a:t>Nature </a:t>
            </a:r>
            <a:r>
              <a:rPr lang="en-US" i="1" dirty="0" err="1"/>
              <a:t>Geoscience</a:t>
            </a:r>
            <a:r>
              <a:rPr lang="en-US" i="1" dirty="0"/>
              <a:t> 5, 261–265 (2012) doi:10.1038/ngeo1421</a:t>
            </a:r>
            <a:endParaRPr lang="en-US" dirty="0"/>
          </a:p>
        </p:txBody>
      </p:sp>
      <p:sp>
        <p:nvSpPr>
          <p:cNvPr id="6" name="TextBox 5"/>
          <p:cNvSpPr txBox="1"/>
          <p:nvPr/>
        </p:nvSpPr>
        <p:spPr>
          <a:xfrm>
            <a:off x="6390881" y="986588"/>
            <a:ext cx="2873203" cy="2031325"/>
          </a:xfrm>
          <a:prstGeom prst="rect">
            <a:avLst/>
          </a:prstGeom>
          <a:noFill/>
        </p:spPr>
        <p:txBody>
          <a:bodyPr wrap="square" rtlCol="0">
            <a:spAutoFit/>
          </a:bodyPr>
          <a:lstStyle/>
          <a:p>
            <a:r>
              <a:rPr lang="en-US" dirty="0" smtClean="0"/>
              <a:t>Increased fertilizer use over the past 50 years is responsible for a dramatic rise in atmospheric nitrous oxide, a potent (300x) greenhouse gas (Park et al 2012). </a:t>
            </a:r>
            <a:endParaRPr lang="en-US" dirty="0"/>
          </a:p>
        </p:txBody>
      </p:sp>
      <p:pic>
        <p:nvPicPr>
          <p:cNvPr id="12" name="Picture 11"/>
          <p:cNvPicPr>
            <a:picLocks noChangeAspect="1"/>
          </p:cNvPicPr>
          <p:nvPr/>
        </p:nvPicPr>
        <p:blipFill>
          <a:blip r:embed="rId3"/>
          <a:stretch>
            <a:fillRect/>
          </a:stretch>
        </p:blipFill>
        <p:spPr>
          <a:xfrm>
            <a:off x="203059" y="1075364"/>
            <a:ext cx="6143524" cy="49201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Picture Placeholder 2"/>
          <p:cNvSpPr>
            <a:spLocks noGrp="1"/>
          </p:cNvSpPr>
          <p:nvPr>
            <p:ph type="pic" idx="1"/>
          </p:nvPr>
        </p:nvSpPr>
        <p:spPr>
          <a:xfrm>
            <a:off x="1792288" y="1020455"/>
            <a:ext cx="5486400" cy="4114800"/>
          </a:xfrm>
        </p:spPr>
      </p:sp>
      <p:sp>
        <p:nvSpPr>
          <p:cNvPr id="4" name="Text Placeholder 3"/>
          <p:cNvSpPr>
            <a:spLocks noGrp="1"/>
          </p:cNvSpPr>
          <p:nvPr>
            <p:ph type="body" sz="half" idx="2"/>
          </p:nvPr>
        </p:nvSpPr>
        <p:spPr>
          <a:xfrm>
            <a:off x="0" y="5751286"/>
            <a:ext cx="9143999" cy="656114"/>
          </a:xfrm>
        </p:spPr>
        <p:txBody>
          <a:bodyPr>
            <a:normAutofit/>
          </a:bodyPr>
          <a:lstStyle/>
          <a:p>
            <a:r>
              <a:rPr lang="en-US" sz="2000" dirty="0" smtClean="0"/>
              <a:t>Changes to crop nutrient status and susceptibility to pests and pathogens</a:t>
            </a:r>
            <a:endParaRPr lang="en-US" sz="2000" dirty="0"/>
          </a:p>
        </p:txBody>
      </p:sp>
      <p:sp>
        <p:nvSpPr>
          <p:cNvPr id="5" name="TextBox 4"/>
          <p:cNvSpPr txBox="1"/>
          <p:nvPr/>
        </p:nvSpPr>
        <p:spPr>
          <a:xfrm>
            <a:off x="1" y="172479"/>
            <a:ext cx="9143999" cy="523220"/>
          </a:xfrm>
          <a:prstGeom prst="rect">
            <a:avLst/>
          </a:prstGeom>
          <a:noFill/>
        </p:spPr>
        <p:txBody>
          <a:bodyPr wrap="square" rtlCol="0">
            <a:spAutoFit/>
          </a:bodyPr>
          <a:lstStyle/>
          <a:p>
            <a:pPr algn="ctr"/>
            <a:r>
              <a:rPr lang="en-US" sz="2800" b="1" dirty="0" smtClean="0"/>
              <a:t>Synthetic Chemical Fertilizer: Agro-ecosystem processes</a:t>
            </a:r>
            <a:endParaRPr lang="en-US" sz="2800" dirty="0"/>
          </a:p>
        </p:txBody>
      </p:sp>
      <p:sp>
        <p:nvSpPr>
          <p:cNvPr id="6" name="TextBox 5"/>
          <p:cNvSpPr txBox="1"/>
          <p:nvPr/>
        </p:nvSpPr>
        <p:spPr>
          <a:xfrm>
            <a:off x="1" y="6315606"/>
            <a:ext cx="8568315" cy="461665"/>
          </a:xfrm>
          <a:prstGeom prst="rect">
            <a:avLst/>
          </a:prstGeom>
          <a:noFill/>
        </p:spPr>
        <p:txBody>
          <a:bodyPr wrap="square" rtlCol="0">
            <a:spAutoFit/>
          </a:bodyPr>
          <a:lstStyle/>
          <a:p>
            <a:r>
              <a:rPr lang="en-US" sz="1200" dirty="0" err="1" smtClean="0"/>
              <a:t>Altieri</a:t>
            </a:r>
            <a:r>
              <a:rPr lang="en-US" sz="1200" dirty="0" smtClean="0"/>
              <a:t> and Nicholls 2003; </a:t>
            </a:r>
            <a:r>
              <a:rPr lang="en-US" sz="1200" dirty="0" err="1" smtClean="0"/>
              <a:t>Zehnder</a:t>
            </a:r>
            <a:r>
              <a:rPr lang="en-US" sz="1200" dirty="0" smtClean="0"/>
              <a:t> et al 2007; Garratt, M. P. D., D. J. Wright, and S. R. Leather. "The effects of farming system and </a:t>
            </a:r>
            <a:r>
              <a:rPr lang="en-US" sz="1200" dirty="0" err="1" smtClean="0"/>
              <a:t>fertilisers</a:t>
            </a:r>
            <a:r>
              <a:rPr lang="en-US" sz="1200" dirty="0" smtClean="0"/>
              <a:t> on pests and natural enemies: a synthesis of current research." </a:t>
            </a:r>
            <a:r>
              <a:rPr lang="en-US" sz="1200" i="1" dirty="0" smtClean="0"/>
              <a:t>Agriculture, Ecosystems &amp; Environment</a:t>
            </a:r>
            <a:r>
              <a:rPr lang="en-US" sz="1200" dirty="0" smtClean="0"/>
              <a:t> 141.3 (2011): 261-270. </a:t>
            </a:r>
            <a:endParaRPr lang="en-US" sz="1200" dirty="0"/>
          </a:p>
        </p:txBody>
      </p:sp>
      <p:pic>
        <p:nvPicPr>
          <p:cNvPr id="7" name="Picture 6"/>
          <p:cNvPicPr>
            <a:picLocks noChangeAspect="1"/>
          </p:cNvPicPr>
          <p:nvPr/>
        </p:nvPicPr>
        <p:blipFill>
          <a:blip r:embed="rId3"/>
          <a:stretch>
            <a:fillRect/>
          </a:stretch>
        </p:blipFill>
        <p:spPr>
          <a:xfrm>
            <a:off x="2812141" y="758496"/>
            <a:ext cx="3270931" cy="47499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8" name="Picture Placeholder 7" descr="1362.400x400.jpeg"/>
          <p:cNvPicPr>
            <a:picLocks noGrp="1" noChangeAspect="1"/>
          </p:cNvPicPr>
          <p:nvPr>
            <p:ph type="pic" idx="1"/>
          </p:nvPr>
        </p:nvPicPr>
        <p:blipFill>
          <a:blip r:embed="rId3"/>
          <a:srcRect/>
          <a:stretch>
            <a:fillRect/>
          </a:stretch>
        </p:blipFill>
        <p:spPr>
          <a:xfrm>
            <a:off x="45938" y="1004548"/>
            <a:ext cx="4554837" cy="34161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 Placeholder 8"/>
          <p:cNvSpPr>
            <a:spLocks noGrp="1"/>
          </p:cNvSpPr>
          <p:nvPr>
            <p:ph type="body" sz="half" idx="2"/>
          </p:nvPr>
        </p:nvSpPr>
        <p:spPr>
          <a:xfrm>
            <a:off x="0" y="5260654"/>
            <a:ext cx="9144000" cy="911545"/>
          </a:xfrm>
        </p:spPr>
        <p:txBody>
          <a:bodyPr>
            <a:normAutofit/>
          </a:bodyPr>
          <a:lstStyle/>
          <a:p>
            <a:r>
              <a:rPr lang="en-US" sz="2000" dirty="0" smtClean="0">
                <a:solidFill>
                  <a:srgbClr val="FFFFFF"/>
                </a:solidFill>
              </a:rPr>
              <a:t>Soil erosion and </a:t>
            </a:r>
            <a:r>
              <a:rPr lang="en-US" sz="2000" dirty="0" err="1" smtClean="0">
                <a:solidFill>
                  <a:srgbClr val="FFFFFF"/>
                </a:solidFill>
              </a:rPr>
              <a:t>eutrophication</a:t>
            </a:r>
            <a:r>
              <a:rPr lang="en-US" sz="2000" dirty="0" smtClean="0">
                <a:solidFill>
                  <a:srgbClr val="FFFFFF"/>
                </a:solidFill>
              </a:rPr>
              <a:t> </a:t>
            </a:r>
          </a:p>
        </p:txBody>
      </p:sp>
      <p:sp>
        <p:nvSpPr>
          <p:cNvPr id="4" name="TextBox 3"/>
          <p:cNvSpPr txBox="1"/>
          <p:nvPr/>
        </p:nvSpPr>
        <p:spPr>
          <a:xfrm>
            <a:off x="4463143" y="6513286"/>
            <a:ext cx="184666" cy="369332"/>
          </a:xfrm>
          <a:prstGeom prst="rect">
            <a:avLst/>
          </a:prstGeom>
          <a:noFill/>
        </p:spPr>
        <p:txBody>
          <a:bodyPr wrap="none" rtlCol="0">
            <a:spAutoFit/>
          </a:bodyPr>
          <a:lstStyle/>
          <a:p>
            <a:endParaRPr lang="en-US" dirty="0"/>
          </a:p>
        </p:txBody>
      </p:sp>
      <p:pic>
        <p:nvPicPr>
          <p:cNvPr id="10" name="Picture 9" descr="Eutrophication.jpg"/>
          <p:cNvPicPr>
            <a:picLocks noChangeAspect="1"/>
          </p:cNvPicPr>
          <p:nvPr/>
        </p:nvPicPr>
        <p:blipFill>
          <a:blip r:embed="rId4"/>
          <a:stretch>
            <a:fillRect/>
          </a:stretch>
        </p:blipFill>
        <p:spPr>
          <a:xfrm>
            <a:off x="4590612" y="1004548"/>
            <a:ext cx="4553388" cy="34150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p:cNvSpPr txBox="1"/>
          <p:nvPr/>
        </p:nvSpPr>
        <p:spPr>
          <a:xfrm>
            <a:off x="0" y="0"/>
            <a:ext cx="9144000" cy="830997"/>
          </a:xfrm>
          <a:prstGeom prst="rect">
            <a:avLst/>
          </a:prstGeom>
          <a:noFill/>
        </p:spPr>
        <p:txBody>
          <a:bodyPr wrap="square" rtlCol="0">
            <a:spAutoFit/>
          </a:bodyPr>
          <a:lstStyle/>
          <a:p>
            <a:pPr algn="ctr"/>
            <a:r>
              <a:rPr lang="en-US" sz="2400" b="1" dirty="0" smtClean="0"/>
              <a:t>Synthetic Chemical Fertilizer and Intensive Tillage: </a:t>
            </a:r>
          </a:p>
          <a:p>
            <a:pPr algn="ctr"/>
            <a:r>
              <a:rPr lang="en-US" sz="2400" b="1" dirty="0" smtClean="0"/>
              <a:t>Agro-ecosystem processes</a:t>
            </a:r>
            <a:endParaRPr lang="en-US" sz="2400" dirty="0"/>
          </a:p>
        </p:txBody>
      </p:sp>
      <p:sp>
        <p:nvSpPr>
          <p:cNvPr id="11" name="TextBox 10"/>
          <p:cNvSpPr txBox="1"/>
          <p:nvPr/>
        </p:nvSpPr>
        <p:spPr>
          <a:xfrm>
            <a:off x="45938" y="6172199"/>
            <a:ext cx="9098061" cy="276999"/>
          </a:xfrm>
          <a:prstGeom prst="rect">
            <a:avLst/>
          </a:prstGeom>
          <a:noFill/>
        </p:spPr>
        <p:txBody>
          <a:bodyPr wrap="square" rtlCol="0">
            <a:spAutoFit/>
          </a:bodyPr>
          <a:lstStyle/>
          <a:p>
            <a:r>
              <a:rPr lang="en-US" sz="1200" dirty="0" err="1" smtClean="0"/>
              <a:t>Tilman</a:t>
            </a:r>
            <a:r>
              <a:rPr lang="en-US" sz="1200" dirty="0" smtClean="0"/>
              <a:t> et al. 2002; </a:t>
            </a:r>
            <a:r>
              <a:rPr lang="en-US" sz="1200" dirty="0" err="1" smtClean="0"/>
              <a:t>Magdoff</a:t>
            </a:r>
            <a:r>
              <a:rPr lang="en-US" sz="1200" dirty="0" smtClean="0"/>
              <a:t> and Weil 2004  </a:t>
            </a:r>
            <a:endParaRPr lang="en-US" sz="12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 name="Text Placeholder 8"/>
          <p:cNvSpPr>
            <a:spLocks noGrp="1"/>
          </p:cNvSpPr>
          <p:nvPr>
            <p:ph type="body" sz="half" idx="2"/>
          </p:nvPr>
        </p:nvSpPr>
        <p:spPr>
          <a:xfrm>
            <a:off x="0" y="4935054"/>
            <a:ext cx="9144000" cy="911545"/>
          </a:xfrm>
        </p:spPr>
        <p:txBody>
          <a:bodyPr>
            <a:normAutofit/>
          </a:bodyPr>
          <a:lstStyle/>
          <a:p>
            <a:r>
              <a:rPr lang="en-US" sz="2400" b="1" dirty="0" smtClean="0">
                <a:solidFill>
                  <a:srgbClr val="000000"/>
                </a:solidFill>
              </a:rPr>
              <a:t>Soil erosion, nutrient loss and the eutrophication of the world’s marine ecosystems</a:t>
            </a:r>
          </a:p>
        </p:txBody>
      </p:sp>
      <p:sp>
        <p:nvSpPr>
          <p:cNvPr id="4" name="TextBox 3"/>
          <p:cNvSpPr txBox="1"/>
          <p:nvPr/>
        </p:nvSpPr>
        <p:spPr>
          <a:xfrm>
            <a:off x="4463143" y="6513286"/>
            <a:ext cx="184666" cy="369332"/>
          </a:xfrm>
          <a:prstGeom prst="rect">
            <a:avLst/>
          </a:prstGeom>
          <a:noFill/>
        </p:spPr>
        <p:txBody>
          <a:bodyPr wrap="none" rtlCol="0">
            <a:spAutoFit/>
          </a:bodyPr>
          <a:lstStyle/>
          <a:p>
            <a:endParaRPr lang="en-US" dirty="0"/>
          </a:p>
        </p:txBody>
      </p:sp>
      <p:sp>
        <p:nvSpPr>
          <p:cNvPr id="7" name="TextBox 6"/>
          <p:cNvSpPr txBox="1"/>
          <p:nvPr/>
        </p:nvSpPr>
        <p:spPr>
          <a:xfrm>
            <a:off x="0" y="0"/>
            <a:ext cx="9144000" cy="523220"/>
          </a:xfrm>
          <a:prstGeom prst="rect">
            <a:avLst/>
          </a:prstGeom>
          <a:noFill/>
        </p:spPr>
        <p:txBody>
          <a:bodyPr wrap="square" rtlCol="0">
            <a:spAutoFit/>
          </a:bodyPr>
          <a:lstStyle/>
          <a:p>
            <a:pPr algn="ctr"/>
            <a:endParaRPr lang="en-US" sz="2800" dirty="0"/>
          </a:p>
        </p:txBody>
      </p:sp>
      <p:sp>
        <p:nvSpPr>
          <p:cNvPr id="11" name="TextBox 10"/>
          <p:cNvSpPr txBox="1"/>
          <p:nvPr/>
        </p:nvSpPr>
        <p:spPr>
          <a:xfrm>
            <a:off x="45938" y="6241151"/>
            <a:ext cx="9098061" cy="646331"/>
          </a:xfrm>
          <a:prstGeom prst="rect">
            <a:avLst/>
          </a:prstGeom>
          <a:noFill/>
        </p:spPr>
        <p:txBody>
          <a:bodyPr wrap="square" rtlCol="0">
            <a:spAutoFit/>
          </a:bodyPr>
          <a:lstStyle/>
          <a:p>
            <a:r>
              <a:rPr lang="en-US" dirty="0" smtClean="0"/>
              <a:t>Source: Diaz, R. J. and Rosenberg, R. 2008. Spreading dead zones and consequences for marine ecosystems. </a:t>
            </a:r>
            <a:r>
              <a:rPr lang="en-US" i="1" dirty="0" smtClean="0"/>
              <a:t>Science 321(5891):926-929</a:t>
            </a:r>
            <a:r>
              <a:rPr lang="en-US" b="1" i="1" dirty="0" smtClean="0"/>
              <a:t>.</a:t>
            </a:r>
            <a:endParaRPr lang="en-US" dirty="0"/>
          </a:p>
        </p:txBody>
      </p:sp>
      <p:pic>
        <p:nvPicPr>
          <p:cNvPr id="13" name="Picture 12"/>
          <p:cNvPicPr>
            <a:picLocks noChangeAspect="1"/>
          </p:cNvPicPr>
          <p:nvPr/>
        </p:nvPicPr>
        <p:blipFill>
          <a:blip r:embed="rId3"/>
          <a:stretch>
            <a:fillRect/>
          </a:stretch>
        </p:blipFill>
        <p:spPr>
          <a:xfrm>
            <a:off x="-1" y="1041209"/>
            <a:ext cx="9143999" cy="38004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p:cNvSpPr txBox="1"/>
          <p:nvPr/>
        </p:nvSpPr>
        <p:spPr>
          <a:xfrm>
            <a:off x="45938" y="196776"/>
            <a:ext cx="9098060" cy="461665"/>
          </a:xfrm>
          <a:prstGeom prst="rect">
            <a:avLst/>
          </a:prstGeom>
          <a:noFill/>
        </p:spPr>
        <p:txBody>
          <a:bodyPr wrap="square" rtlCol="0">
            <a:spAutoFit/>
          </a:bodyPr>
          <a:lstStyle/>
          <a:p>
            <a:pPr algn="ctr"/>
            <a:r>
              <a:rPr lang="en-US" sz="2400" b="1" dirty="0" smtClean="0"/>
              <a:t>Agroecological Impacts of Agricultural Intensification </a:t>
            </a:r>
            <a:endParaRPr lang="en-US" sz="2400"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4484454"/>
            <a:ext cx="9144000" cy="882884"/>
          </a:xfrm>
        </p:spPr>
        <p:txBody>
          <a:bodyPr>
            <a:noAutofit/>
          </a:bodyPr>
          <a:lstStyle/>
          <a:p>
            <a:endParaRPr lang="en-US" sz="2400" dirty="0"/>
          </a:p>
        </p:txBody>
      </p:sp>
      <p:sp>
        <p:nvSpPr>
          <p:cNvPr id="9" name="Text Placeholder 8"/>
          <p:cNvSpPr>
            <a:spLocks noGrp="1"/>
          </p:cNvSpPr>
          <p:nvPr>
            <p:ph type="body" sz="half" idx="2"/>
          </p:nvPr>
        </p:nvSpPr>
        <p:spPr>
          <a:xfrm>
            <a:off x="0" y="5042850"/>
            <a:ext cx="9144000" cy="1129350"/>
          </a:xfrm>
        </p:spPr>
        <p:txBody>
          <a:bodyPr/>
          <a:lstStyle/>
          <a:p>
            <a:endParaRPr lang="en-US" dirty="0" smtClean="0"/>
          </a:p>
          <a:p>
            <a:r>
              <a:rPr lang="en-US" sz="2000" dirty="0" smtClean="0">
                <a:solidFill>
                  <a:srgbClr val="FF0000"/>
                </a:solidFill>
              </a:rPr>
              <a:t>Synthetic chemical pest and weed control</a:t>
            </a:r>
          </a:p>
        </p:txBody>
      </p:sp>
      <p:sp>
        <p:nvSpPr>
          <p:cNvPr id="4" name="TextBox 3"/>
          <p:cNvSpPr txBox="1"/>
          <p:nvPr/>
        </p:nvSpPr>
        <p:spPr>
          <a:xfrm>
            <a:off x="4463143" y="6513286"/>
            <a:ext cx="184666" cy="369332"/>
          </a:xfrm>
          <a:prstGeom prst="rect">
            <a:avLst/>
          </a:prstGeom>
          <a:noFill/>
        </p:spPr>
        <p:txBody>
          <a:bodyPr wrap="none" rtlCol="0">
            <a:spAutoFit/>
          </a:bodyPr>
          <a:lstStyle/>
          <a:p>
            <a:endParaRPr lang="en-US" dirty="0"/>
          </a:p>
        </p:txBody>
      </p:sp>
      <p:pic>
        <p:nvPicPr>
          <p:cNvPr id="14" name="Picture Placeholder 13" descr="spraying-460x276.jpg"/>
          <p:cNvPicPr>
            <a:picLocks noGrp="1" noChangeAspect="1"/>
          </p:cNvPicPr>
          <p:nvPr>
            <p:ph type="pic" idx="1"/>
          </p:nvPr>
        </p:nvPicPr>
        <p:blipFill>
          <a:blip r:embed="rId3"/>
          <a:srcRect t="-12500" b="-12500"/>
          <a:stretch>
            <a:fillRect/>
          </a:stretch>
        </p:blipFill>
        <p:spPr>
          <a:xfrm>
            <a:off x="1348281" y="-136440"/>
            <a:ext cx="6318100" cy="4738576"/>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4845091"/>
            <a:ext cx="9075006" cy="878075"/>
          </a:xfrm>
        </p:spPr>
        <p:txBody>
          <a:bodyPr>
            <a:noAutofit/>
          </a:bodyPr>
          <a:lstStyle/>
          <a:p>
            <a:endParaRPr lang="en-US" sz="2400" dirty="0"/>
          </a:p>
        </p:txBody>
      </p:sp>
      <p:sp>
        <p:nvSpPr>
          <p:cNvPr id="9" name="Text Placeholder 8"/>
          <p:cNvSpPr>
            <a:spLocks noGrp="1"/>
          </p:cNvSpPr>
          <p:nvPr>
            <p:ph type="body" sz="half" idx="2"/>
          </p:nvPr>
        </p:nvSpPr>
        <p:spPr>
          <a:xfrm>
            <a:off x="0" y="5447750"/>
            <a:ext cx="9075006" cy="760226"/>
          </a:xfrm>
        </p:spPr>
        <p:txBody>
          <a:bodyPr>
            <a:normAutofit/>
          </a:bodyPr>
          <a:lstStyle/>
          <a:p>
            <a:endParaRPr lang="en-US" dirty="0" smtClean="0"/>
          </a:p>
          <a:p>
            <a:r>
              <a:rPr lang="en-US" sz="2000" dirty="0" smtClean="0"/>
              <a:t>Genetic Resistance, Impacts to Non-target Organisms and Pest Resurgence</a:t>
            </a:r>
          </a:p>
        </p:txBody>
      </p:sp>
      <p:sp>
        <p:nvSpPr>
          <p:cNvPr id="4" name="TextBox 3"/>
          <p:cNvSpPr txBox="1"/>
          <p:nvPr/>
        </p:nvSpPr>
        <p:spPr>
          <a:xfrm>
            <a:off x="4463143" y="6513286"/>
            <a:ext cx="184666" cy="369332"/>
          </a:xfrm>
          <a:prstGeom prst="rect">
            <a:avLst/>
          </a:prstGeom>
          <a:noFill/>
        </p:spPr>
        <p:txBody>
          <a:bodyPr wrap="none" rtlCol="0">
            <a:spAutoFit/>
          </a:bodyPr>
          <a:lstStyle/>
          <a:p>
            <a:endParaRPr lang="en-US" dirty="0"/>
          </a:p>
        </p:txBody>
      </p:sp>
      <p:pic>
        <p:nvPicPr>
          <p:cNvPr id="7" name="Picture Placeholder 6" descr="573pxPesticide_resistance_svg.png"/>
          <p:cNvPicPr>
            <a:picLocks noGrp="1" noChangeAspect="1"/>
          </p:cNvPicPr>
          <p:nvPr>
            <p:ph type="pic" idx="1"/>
          </p:nvPr>
        </p:nvPicPr>
        <p:blipFill>
          <a:blip r:embed="rId3"/>
          <a:srcRect l="-19808" r="-19808"/>
          <a:stretch>
            <a:fillRect/>
          </a:stretch>
        </p:blipFill>
        <p:spPr>
          <a:xfrm>
            <a:off x="-521243" y="873091"/>
            <a:ext cx="5486400" cy="4114800"/>
          </a:xfrm>
        </p:spPr>
      </p:pic>
      <p:pic>
        <p:nvPicPr>
          <p:cNvPr id="11" name="Picture 10" descr="beneficial.jpg"/>
          <p:cNvPicPr>
            <a:picLocks noChangeAspect="1"/>
          </p:cNvPicPr>
          <p:nvPr/>
        </p:nvPicPr>
        <p:blipFill>
          <a:blip r:embed="rId4"/>
          <a:stretch>
            <a:fillRect/>
          </a:stretch>
        </p:blipFill>
        <p:spPr>
          <a:xfrm>
            <a:off x="4556695" y="1080809"/>
            <a:ext cx="4471277" cy="37642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p:cNvSpPr txBox="1"/>
          <p:nvPr/>
        </p:nvSpPr>
        <p:spPr>
          <a:xfrm>
            <a:off x="1" y="219519"/>
            <a:ext cx="9144000" cy="461665"/>
          </a:xfrm>
          <a:prstGeom prst="rect">
            <a:avLst/>
          </a:prstGeom>
          <a:noFill/>
        </p:spPr>
        <p:txBody>
          <a:bodyPr wrap="square" rtlCol="0">
            <a:spAutoFit/>
          </a:bodyPr>
          <a:lstStyle/>
          <a:p>
            <a:pPr algn="ctr"/>
            <a:r>
              <a:rPr lang="en-US" sz="2400" b="1" dirty="0" smtClean="0"/>
              <a:t>Chemical Pest And Weed Control: Agro-ecosystem processes</a:t>
            </a:r>
            <a:endParaRPr lang="en-US" sz="2400" b="1" dirty="0"/>
          </a:p>
        </p:txBody>
      </p:sp>
      <p:sp>
        <p:nvSpPr>
          <p:cNvPr id="10" name="TextBox 9"/>
          <p:cNvSpPr txBox="1"/>
          <p:nvPr/>
        </p:nvSpPr>
        <p:spPr>
          <a:xfrm>
            <a:off x="1" y="6449848"/>
            <a:ext cx="2087711" cy="369332"/>
          </a:xfrm>
          <a:prstGeom prst="rect">
            <a:avLst/>
          </a:prstGeom>
          <a:noFill/>
        </p:spPr>
        <p:txBody>
          <a:bodyPr wrap="square" rtlCol="0">
            <a:spAutoFit/>
          </a:bodyPr>
          <a:lstStyle/>
          <a:p>
            <a:r>
              <a:rPr lang="en-US" dirty="0" err="1" smtClean="0"/>
              <a:t>Vandermeer</a:t>
            </a:r>
            <a:r>
              <a:rPr lang="en-US" dirty="0" smtClean="0"/>
              <a:t> 2011</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4727575"/>
            <a:ext cx="9219809" cy="639763"/>
          </a:xfrm>
        </p:spPr>
        <p:txBody>
          <a:bodyPr>
            <a:noAutofit/>
          </a:bodyPr>
          <a:lstStyle/>
          <a:p>
            <a:endParaRPr lang="en-US" sz="2400" dirty="0"/>
          </a:p>
        </p:txBody>
      </p:sp>
      <p:sp>
        <p:nvSpPr>
          <p:cNvPr id="9" name="Text Placeholder 8"/>
          <p:cNvSpPr>
            <a:spLocks noGrp="1"/>
          </p:cNvSpPr>
          <p:nvPr>
            <p:ph type="body" sz="half" idx="2"/>
          </p:nvPr>
        </p:nvSpPr>
        <p:spPr>
          <a:xfrm>
            <a:off x="0" y="5367338"/>
            <a:ext cx="7278688" cy="804862"/>
          </a:xfrm>
        </p:spPr>
        <p:txBody>
          <a:bodyPr/>
          <a:lstStyle/>
          <a:p>
            <a:endParaRPr lang="en-US" dirty="0" smtClean="0"/>
          </a:p>
          <a:p>
            <a:r>
              <a:rPr lang="en-US" sz="2000" dirty="0" smtClean="0">
                <a:solidFill>
                  <a:srgbClr val="FF0000"/>
                </a:solidFill>
              </a:rPr>
              <a:t>Intensive tillage and bare soil fallow periods</a:t>
            </a:r>
            <a:endParaRPr lang="en-US" sz="2000" dirty="0">
              <a:solidFill>
                <a:srgbClr val="FF0000"/>
              </a:solidFill>
            </a:endParaRPr>
          </a:p>
        </p:txBody>
      </p:sp>
      <p:sp>
        <p:nvSpPr>
          <p:cNvPr id="4" name="TextBox 3"/>
          <p:cNvSpPr txBox="1"/>
          <p:nvPr/>
        </p:nvSpPr>
        <p:spPr>
          <a:xfrm>
            <a:off x="4463143" y="6513286"/>
            <a:ext cx="184666" cy="369332"/>
          </a:xfrm>
          <a:prstGeom prst="rect">
            <a:avLst/>
          </a:prstGeom>
          <a:noFill/>
        </p:spPr>
        <p:txBody>
          <a:bodyPr wrap="none" rtlCol="0">
            <a:spAutoFit/>
          </a:bodyPr>
          <a:lstStyle/>
          <a:p>
            <a:endParaRPr lang="en-US" dirty="0"/>
          </a:p>
        </p:txBody>
      </p:sp>
      <p:pic>
        <p:nvPicPr>
          <p:cNvPr id="7" name="Picture Placeholder 6" descr="600-02886126n.jpg"/>
          <p:cNvPicPr>
            <a:picLocks noGrp="1" noChangeAspect="1"/>
          </p:cNvPicPr>
          <p:nvPr>
            <p:ph type="pic" idx="1"/>
          </p:nvPr>
        </p:nvPicPr>
        <p:blipFill>
          <a:blip r:embed="rId3"/>
          <a:srcRect t="-7451" b="-7451"/>
          <a:stretch>
            <a:fillRect/>
          </a:stretch>
        </p:blipFill>
        <p:spPr>
          <a:xfrm>
            <a:off x="1107173" y="-216125"/>
            <a:ext cx="7081272" cy="5310954"/>
          </a:xfr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0" y="0"/>
            <a:ext cx="9144000" cy="1447800"/>
          </a:xfrm>
        </p:spPr>
        <p:txBody>
          <a:bodyPr>
            <a:normAutofit/>
          </a:bodyPr>
          <a:lstStyle/>
          <a:p>
            <a:r>
              <a:rPr lang="en-US" sz="2400" dirty="0" smtClean="0"/>
              <a:t/>
            </a:r>
            <a:br>
              <a:rPr lang="en-US" sz="2400" dirty="0" smtClean="0"/>
            </a:br>
            <a:r>
              <a:rPr lang="en-US" sz="2800" b="1" dirty="0" smtClean="0"/>
              <a:t>Synthetic Chemical Fertilizer and Intensive Tillage: </a:t>
            </a:r>
            <a:br>
              <a:rPr lang="en-US" sz="2800" b="1" dirty="0" smtClean="0"/>
            </a:br>
            <a:r>
              <a:rPr lang="en-US" sz="2800" b="1" dirty="0" smtClean="0"/>
              <a:t>Agro-ecosystem processes</a:t>
            </a:r>
            <a:endParaRPr lang="en-US" sz="2800" b="1" dirty="0"/>
          </a:p>
        </p:txBody>
      </p:sp>
      <p:pic>
        <p:nvPicPr>
          <p:cNvPr id="51203" name="Picture 3"/>
          <p:cNvPicPr>
            <a:picLocks noGrp="1" noChangeAspect="1" noChangeArrowheads="1"/>
          </p:cNvPicPr>
          <p:nvPr>
            <p:ph idx="1"/>
          </p:nvPr>
        </p:nvPicPr>
        <p:blipFill>
          <a:blip r:embed="rId3"/>
          <a:srcRect/>
          <a:stretch>
            <a:fillRect/>
          </a:stretch>
        </p:blipFill>
        <p:spPr>
          <a:xfrm>
            <a:off x="689817" y="1627286"/>
            <a:ext cx="7855018" cy="38293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p:cNvSpPr txBox="1"/>
          <p:nvPr/>
        </p:nvSpPr>
        <p:spPr>
          <a:xfrm>
            <a:off x="0" y="6397403"/>
            <a:ext cx="8759353" cy="292388"/>
          </a:xfrm>
          <a:prstGeom prst="rect">
            <a:avLst/>
          </a:prstGeom>
          <a:noFill/>
        </p:spPr>
        <p:txBody>
          <a:bodyPr wrap="square" rtlCol="0">
            <a:spAutoFit/>
          </a:bodyPr>
          <a:lstStyle/>
          <a:p>
            <a:r>
              <a:rPr lang="en-US" sz="1300" dirty="0" err="1" smtClean="0"/>
              <a:t>Magdoff</a:t>
            </a:r>
            <a:r>
              <a:rPr lang="en-US" sz="1300" dirty="0" smtClean="0"/>
              <a:t> and Harold van Es  2000</a:t>
            </a:r>
            <a:r>
              <a:rPr lang="en-US" sz="1300" b="1" dirty="0" smtClean="0"/>
              <a:t>; </a:t>
            </a:r>
            <a:r>
              <a:rPr lang="en-US" sz="1300" dirty="0" err="1" smtClean="0"/>
              <a:t>Magdoff</a:t>
            </a:r>
            <a:r>
              <a:rPr lang="en-US" sz="1300" dirty="0" smtClean="0"/>
              <a:t> and Weil 2004</a:t>
            </a:r>
            <a:r>
              <a:rPr lang="en-US" sz="1300" b="1" dirty="0" smtClean="0"/>
              <a:t>.</a:t>
            </a:r>
            <a:endParaRPr lang="en-US" sz="1300" dirty="0"/>
          </a:p>
        </p:txBody>
      </p:sp>
      <p:sp>
        <p:nvSpPr>
          <p:cNvPr id="5" name="TextBox 4"/>
          <p:cNvSpPr txBox="1"/>
          <p:nvPr/>
        </p:nvSpPr>
        <p:spPr>
          <a:xfrm>
            <a:off x="109743" y="5801565"/>
            <a:ext cx="5690993" cy="400110"/>
          </a:xfrm>
          <a:prstGeom prst="rect">
            <a:avLst/>
          </a:prstGeom>
          <a:noFill/>
        </p:spPr>
        <p:txBody>
          <a:bodyPr wrap="square" rtlCol="0">
            <a:spAutoFit/>
          </a:bodyPr>
          <a:lstStyle/>
          <a:p>
            <a:r>
              <a:rPr lang="en-US" sz="2000" dirty="0" smtClean="0"/>
              <a:t>Degradation of soil quality</a:t>
            </a:r>
            <a:endParaRPr lang="en-US" sz="20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0"/>
            <a:ext cx="9144000" cy="914400"/>
          </a:xfrm>
        </p:spPr>
        <p:txBody>
          <a:bodyPr>
            <a:normAutofit/>
          </a:bodyPr>
          <a:lstStyle/>
          <a:p>
            <a:r>
              <a:rPr lang="en-US" sz="2667" dirty="0" err="1" smtClean="0"/>
              <a:t>Agroecology</a:t>
            </a:r>
            <a:r>
              <a:rPr lang="en-US" sz="2667" dirty="0" smtClean="0"/>
              <a:t>: The application of ecological principles to the design and management of sustainable </a:t>
            </a:r>
            <a:r>
              <a:rPr lang="en-US" sz="2667" dirty="0" err="1" smtClean="0"/>
              <a:t>agroecosystesms</a:t>
            </a:r>
            <a:r>
              <a:rPr lang="en-US" sz="2667" dirty="0" smtClean="0"/>
              <a:t> </a:t>
            </a:r>
            <a:endParaRPr lang="en-US" sz="2667" dirty="0"/>
          </a:p>
        </p:txBody>
      </p:sp>
      <p:sp>
        <p:nvSpPr>
          <p:cNvPr id="10245" name="Rectangle 5"/>
          <p:cNvSpPr>
            <a:spLocks noChangeArrowheads="1"/>
          </p:cNvSpPr>
          <p:nvPr/>
        </p:nvSpPr>
        <p:spPr bwMode="auto">
          <a:xfrm>
            <a:off x="3921125" y="3819525"/>
            <a:ext cx="184150" cy="457200"/>
          </a:xfrm>
          <a:prstGeom prst="rect">
            <a:avLst/>
          </a:prstGeom>
          <a:noFill/>
          <a:ln w="9525">
            <a:noFill/>
            <a:miter lim="800000"/>
            <a:headEnd/>
            <a:tailEnd/>
          </a:ln>
          <a:effectLst/>
        </p:spPr>
        <p:txBody>
          <a:bodyPr wrap="none">
            <a:prstTxWarp prst="textNoShape">
              <a:avLst/>
            </a:prstTxWarp>
            <a:spAutoFit/>
          </a:bodyPr>
          <a:lstStyle/>
          <a:p>
            <a:endParaRPr lang="en-US"/>
          </a:p>
        </p:txBody>
      </p:sp>
      <p:pic>
        <p:nvPicPr>
          <p:cNvPr id="10246" name="Picture 6" descr="Untitled-4.jpg                                                 00029184Macintosh HD                   BB751E4B:"/>
          <p:cNvPicPr>
            <a:picLocks noChangeAspect="1" noChangeArrowheads="1"/>
          </p:cNvPicPr>
          <p:nvPr/>
        </p:nvPicPr>
        <p:blipFill>
          <a:blip r:embed="rId3"/>
          <a:srcRect/>
          <a:stretch>
            <a:fillRect/>
          </a:stretch>
        </p:blipFill>
        <p:spPr bwMode="auto">
          <a:xfrm>
            <a:off x="1807711" y="1019757"/>
            <a:ext cx="5574581" cy="53296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247" name="Rectangle 7"/>
          <p:cNvSpPr>
            <a:spLocks noChangeArrowheads="1"/>
          </p:cNvSpPr>
          <p:nvPr/>
        </p:nvSpPr>
        <p:spPr bwMode="auto">
          <a:xfrm>
            <a:off x="0" y="6477000"/>
            <a:ext cx="7162800" cy="338554"/>
          </a:xfrm>
          <a:prstGeom prst="rect">
            <a:avLst/>
          </a:prstGeom>
          <a:noFill/>
          <a:ln w="9525">
            <a:noFill/>
            <a:miter lim="800000"/>
            <a:headEnd/>
            <a:tailEnd/>
          </a:ln>
          <a:effectLst/>
        </p:spPr>
        <p:txBody>
          <a:bodyPr wrap="square">
            <a:prstTxWarp prst="textNoShape">
              <a:avLst/>
            </a:prstTxWarp>
            <a:spAutoFit/>
          </a:bodyPr>
          <a:lstStyle/>
          <a:p>
            <a:r>
              <a:rPr lang="en-US" sz="1600" dirty="0" err="1" smtClean="0"/>
              <a:t>Altieri</a:t>
            </a:r>
            <a:r>
              <a:rPr lang="en-US" sz="1600" dirty="0" smtClean="0"/>
              <a:t> 1995; </a:t>
            </a:r>
            <a:r>
              <a:rPr lang="en-US" sz="1600" dirty="0" err="1" smtClean="0"/>
              <a:t>Altieri</a:t>
            </a:r>
            <a:r>
              <a:rPr lang="en-US" sz="1600" dirty="0" smtClean="0"/>
              <a:t> </a:t>
            </a:r>
            <a:r>
              <a:rPr lang="en-US" sz="1600" dirty="0"/>
              <a:t>and Nicholls</a:t>
            </a:r>
            <a:r>
              <a:rPr lang="en-US" sz="1600" dirty="0" smtClean="0"/>
              <a:t> 1999</a:t>
            </a:r>
            <a:r>
              <a:rPr lang="en-US" sz="1600" dirty="0" smtClean="0"/>
              <a:t>; </a:t>
            </a:r>
            <a:r>
              <a:rPr lang="en-US" sz="1600" dirty="0" err="1" smtClean="0"/>
              <a:t>Barbosa</a:t>
            </a:r>
            <a:r>
              <a:rPr lang="en-US" sz="1600" dirty="0" smtClean="0"/>
              <a:t> </a:t>
            </a:r>
            <a:r>
              <a:rPr lang="en-US" sz="1600" dirty="0" smtClean="0"/>
              <a:t>1998; </a:t>
            </a:r>
            <a:r>
              <a:rPr lang="en-US" sz="1600" dirty="0" err="1" smtClean="0"/>
              <a:t>Gliessman</a:t>
            </a:r>
            <a:r>
              <a:rPr lang="en-US" sz="1600" dirty="0" smtClean="0"/>
              <a:t> 2014 </a:t>
            </a:r>
            <a:endParaRPr lang="en-US" sz="1600" dirty="0"/>
          </a:p>
        </p:txBody>
      </p:sp>
      <p:sp>
        <p:nvSpPr>
          <p:cNvPr id="8" name="Content Placeholder 7"/>
          <p:cNvSpPr>
            <a:spLocks noGrp="1"/>
          </p:cNvSpPr>
          <p:nvPr>
            <p:ph idx="1"/>
          </p:nvPr>
        </p:nvSpPr>
        <p:spPr/>
        <p:txBody>
          <a:bodyPr/>
          <a:lstStyle/>
          <a:p>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0"/>
            <a:ext cx="9144000" cy="1530620"/>
          </a:xfrm>
        </p:spPr>
        <p:txBody>
          <a:bodyPr>
            <a:noAutofit/>
          </a:bodyPr>
          <a:lstStyle/>
          <a:p>
            <a:r>
              <a:rPr lang="en-US" sz="3200" dirty="0" smtClean="0"/>
              <a:t>Case </a:t>
            </a:r>
            <a:r>
              <a:rPr lang="en-US" sz="3200" dirty="0" smtClean="0"/>
              <a:t>Study in Agroecology: </a:t>
            </a:r>
            <a:r>
              <a:rPr lang="en-US" sz="3200" dirty="0" smtClean="0"/>
              <a:t/>
            </a:r>
            <a:br>
              <a:rPr lang="en-US" sz="3200" dirty="0" smtClean="0"/>
            </a:br>
            <a:r>
              <a:rPr lang="en-US" sz="3200" dirty="0" smtClean="0"/>
              <a:t>The ‘push</a:t>
            </a:r>
            <a:r>
              <a:rPr lang="en-US" sz="3200" dirty="0"/>
              <a:t>-</a:t>
            </a:r>
            <a:r>
              <a:rPr lang="en-US" sz="3200" dirty="0" smtClean="0"/>
              <a:t>pull’ </a:t>
            </a:r>
            <a:r>
              <a:rPr lang="en-US" sz="3200" dirty="0"/>
              <a:t>system</a:t>
            </a:r>
            <a:r>
              <a:rPr lang="en-US" sz="3200" dirty="0" smtClean="0"/>
              <a:t> in </a:t>
            </a:r>
            <a:r>
              <a:rPr lang="en-US" sz="3200" dirty="0" smtClean="0"/>
              <a:t>East Africa </a:t>
            </a:r>
            <a:endParaRPr lang="en-US" sz="3200" dirty="0"/>
          </a:p>
        </p:txBody>
      </p:sp>
      <p:sp>
        <p:nvSpPr>
          <p:cNvPr id="10245" name="Rectangle 5"/>
          <p:cNvSpPr>
            <a:spLocks noChangeArrowheads="1"/>
          </p:cNvSpPr>
          <p:nvPr/>
        </p:nvSpPr>
        <p:spPr bwMode="auto">
          <a:xfrm>
            <a:off x="3921125" y="3819525"/>
            <a:ext cx="184150" cy="457200"/>
          </a:xfrm>
          <a:prstGeom prst="rect">
            <a:avLst/>
          </a:prstGeom>
          <a:noFill/>
          <a:ln w="9525">
            <a:noFill/>
            <a:miter lim="800000"/>
            <a:headEnd/>
            <a:tailEnd/>
          </a:ln>
          <a:effectLst/>
        </p:spPr>
        <p:txBody>
          <a:bodyPr wrap="none">
            <a:prstTxWarp prst="textNoShape">
              <a:avLst/>
            </a:prstTxWarp>
            <a:spAutoFit/>
          </a:bodyPr>
          <a:lstStyle/>
          <a:p>
            <a:endParaRPr lang="en-US"/>
          </a:p>
        </p:txBody>
      </p:sp>
      <p:sp>
        <p:nvSpPr>
          <p:cNvPr id="10247" name="Rectangle 7"/>
          <p:cNvSpPr>
            <a:spLocks noChangeArrowheads="1"/>
          </p:cNvSpPr>
          <p:nvPr/>
        </p:nvSpPr>
        <p:spPr bwMode="auto">
          <a:xfrm>
            <a:off x="0" y="6477000"/>
            <a:ext cx="7162800" cy="338554"/>
          </a:xfrm>
          <a:prstGeom prst="rect">
            <a:avLst/>
          </a:prstGeom>
          <a:noFill/>
          <a:ln w="9525">
            <a:noFill/>
            <a:miter lim="800000"/>
            <a:headEnd/>
            <a:tailEnd/>
          </a:ln>
          <a:effectLst/>
        </p:spPr>
        <p:txBody>
          <a:bodyPr wrap="square">
            <a:prstTxWarp prst="textNoShape">
              <a:avLst/>
            </a:prstTxWarp>
            <a:spAutoFit/>
          </a:bodyPr>
          <a:lstStyle/>
          <a:p>
            <a:r>
              <a:rPr lang="en-US" sz="1600" dirty="0" err="1" smtClean="0"/>
              <a:t>Altieri</a:t>
            </a:r>
            <a:r>
              <a:rPr lang="en-US" sz="1600" dirty="0"/>
              <a:t> </a:t>
            </a:r>
            <a:r>
              <a:rPr lang="en-US" sz="1600" dirty="0" smtClean="0"/>
              <a:t>1989; Khan et al. 2011; Cook et al. 2007</a:t>
            </a:r>
            <a:endParaRPr lang="en-US" sz="1600" dirty="0"/>
          </a:p>
        </p:txBody>
      </p:sp>
      <p:sp>
        <p:nvSpPr>
          <p:cNvPr id="6" name="Content Placeholder 5"/>
          <p:cNvSpPr>
            <a:spLocks noGrp="1"/>
          </p:cNvSpPr>
          <p:nvPr>
            <p:ph idx="1"/>
          </p:nvPr>
        </p:nvSpPr>
        <p:spPr/>
        <p:txBody>
          <a:bodyPr/>
          <a:lstStyle/>
          <a:p>
            <a:endParaRPr lang="en-US"/>
          </a:p>
        </p:txBody>
      </p:sp>
      <p:pic>
        <p:nvPicPr>
          <p:cNvPr id="71682" name="Picture 2"/>
          <p:cNvPicPr>
            <a:picLocks noChangeAspect="1" noChangeArrowheads="1"/>
          </p:cNvPicPr>
          <p:nvPr/>
        </p:nvPicPr>
        <p:blipFill>
          <a:blip r:embed="rId3"/>
          <a:srcRect/>
          <a:stretch>
            <a:fillRect/>
          </a:stretch>
        </p:blipFill>
        <p:spPr bwMode="auto">
          <a:xfrm>
            <a:off x="15120" y="1600200"/>
            <a:ext cx="6210070" cy="4724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1683" name="Picture 3"/>
          <p:cNvPicPr>
            <a:picLocks noChangeAspect="1" noChangeArrowheads="1"/>
          </p:cNvPicPr>
          <p:nvPr/>
        </p:nvPicPr>
        <p:blipFill>
          <a:blip r:embed="rId4"/>
          <a:srcRect/>
          <a:stretch>
            <a:fillRect/>
          </a:stretch>
        </p:blipFill>
        <p:spPr bwMode="auto">
          <a:xfrm>
            <a:off x="6324600" y="1600200"/>
            <a:ext cx="2743200" cy="274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1684" name="Picture 4"/>
          <p:cNvPicPr>
            <a:picLocks noChangeAspect="1" noChangeArrowheads="1"/>
          </p:cNvPicPr>
          <p:nvPr/>
        </p:nvPicPr>
        <p:blipFill>
          <a:blip r:embed="rId5"/>
          <a:srcRect/>
          <a:stretch>
            <a:fillRect/>
          </a:stretch>
        </p:blipFill>
        <p:spPr bwMode="auto">
          <a:xfrm>
            <a:off x="6300420" y="4453100"/>
            <a:ext cx="2812740" cy="18751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2666999"/>
          </a:xfrm>
        </p:spPr>
        <p:txBody>
          <a:bodyPr>
            <a:normAutofit/>
          </a:bodyPr>
          <a:lstStyle/>
          <a:p>
            <a:r>
              <a:rPr lang="en-US" sz="3200" b="1" i="1" dirty="0" smtClean="0">
                <a:solidFill>
                  <a:srgbClr val="000000"/>
                </a:solidFill>
              </a:rPr>
              <a:t>Comparing Biologically Diversified with Conventional Farming Systems: </a:t>
            </a:r>
            <a:br>
              <a:rPr lang="en-US" sz="3200" b="1" i="1" dirty="0" smtClean="0">
                <a:solidFill>
                  <a:srgbClr val="000000"/>
                </a:solidFill>
              </a:rPr>
            </a:br>
            <a:r>
              <a:rPr lang="en-US" sz="3200" b="1" i="1" dirty="0" smtClean="0">
                <a:solidFill>
                  <a:srgbClr val="000000"/>
                </a:solidFill>
              </a:rPr>
              <a:t>what is known about the tradeoffs among crop productivity and ecosystem services?</a:t>
            </a:r>
            <a:endParaRPr lang="en-US" sz="3200" i="1" dirty="0">
              <a:solidFill>
                <a:srgbClr val="000000"/>
              </a:solidFill>
            </a:endParaRPr>
          </a:p>
        </p:txBody>
      </p:sp>
      <p:sp>
        <p:nvSpPr>
          <p:cNvPr id="3" name="Content Placeholder 2"/>
          <p:cNvSpPr>
            <a:spLocks noGrp="1"/>
          </p:cNvSpPr>
          <p:nvPr>
            <p:ph type="subTitle" idx="1"/>
          </p:nvPr>
        </p:nvSpPr>
        <p:spPr>
          <a:xfrm>
            <a:off x="0" y="4295078"/>
            <a:ext cx="9144000" cy="1445354"/>
          </a:xfrm>
        </p:spPr>
        <p:txBody>
          <a:bodyPr>
            <a:normAutofit/>
          </a:bodyPr>
          <a:lstStyle/>
          <a:p>
            <a:r>
              <a:rPr lang="en-US" sz="2400" dirty="0" smtClean="0"/>
              <a:t> </a:t>
            </a:r>
            <a:endParaRPr lang="en-US" sz="2400" dirty="0"/>
          </a:p>
        </p:txBody>
      </p:sp>
      <p:pic>
        <p:nvPicPr>
          <p:cNvPr id="4" name="Picture 3" descr="f1b6080581.jpg"/>
          <p:cNvPicPr>
            <a:picLocks noChangeAspect="1"/>
          </p:cNvPicPr>
          <p:nvPr/>
        </p:nvPicPr>
        <p:blipFill>
          <a:blip r:embed="rId3"/>
          <a:stretch>
            <a:fillRect/>
          </a:stretch>
        </p:blipFill>
        <p:spPr>
          <a:xfrm>
            <a:off x="552857" y="5447334"/>
            <a:ext cx="1883729" cy="14106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crimson_rye_vetch_JMSweb.jpg"/>
          <p:cNvPicPr>
            <a:picLocks noChangeAspect="1"/>
          </p:cNvPicPr>
          <p:nvPr/>
        </p:nvPicPr>
        <p:blipFill>
          <a:blip r:embed="rId4"/>
          <a:stretch>
            <a:fillRect/>
          </a:stretch>
        </p:blipFill>
        <p:spPr>
          <a:xfrm>
            <a:off x="2503920" y="5447334"/>
            <a:ext cx="1880963" cy="14107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descr="crops_organic-1.jpg"/>
          <p:cNvPicPr>
            <a:picLocks noChangeAspect="1"/>
          </p:cNvPicPr>
          <p:nvPr/>
        </p:nvPicPr>
        <p:blipFill>
          <a:blip r:embed="rId5"/>
          <a:stretch>
            <a:fillRect/>
          </a:stretch>
        </p:blipFill>
        <p:spPr>
          <a:xfrm>
            <a:off x="6612607" y="5447335"/>
            <a:ext cx="2138273" cy="14106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009731jlk.jpg"/>
          <p:cNvPicPr>
            <a:picLocks noChangeAspect="1"/>
          </p:cNvPicPr>
          <p:nvPr/>
        </p:nvPicPr>
        <p:blipFill>
          <a:blip r:embed="rId6"/>
          <a:stretch>
            <a:fillRect/>
          </a:stretch>
        </p:blipFill>
        <p:spPr>
          <a:xfrm>
            <a:off x="4430241" y="5447334"/>
            <a:ext cx="2115999" cy="14106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7"/>
          <a:stretch>
            <a:fillRect/>
          </a:stretch>
        </p:blipFill>
        <p:spPr>
          <a:xfrm>
            <a:off x="3827805" y="2666999"/>
            <a:ext cx="1562100" cy="15621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p:cNvSpPr txBox="1"/>
          <p:nvPr/>
        </p:nvSpPr>
        <p:spPr>
          <a:xfrm>
            <a:off x="0" y="4501857"/>
            <a:ext cx="9144001" cy="646331"/>
          </a:xfrm>
          <a:prstGeom prst="rect">
            <a:avLst/>
          </a:prstGeom>
          <a:noFill/>
        </p:spPr>
        <p:txBody>
          <a:bodyPr wrap="square" rtlCol="0">
            <a:spAutoFit/>
          </a:bodyPr>
          <a:lstStyle/>
          <a:p>
            <a:r>
              <a:rPr lang="en-US" dirty="0" err="1" smtClean="0"/>
              <a:t>Kremen</a:t>
            </a:r>
            <a:r>
              <a:rPr lang="en-US" dirty="0" smtClean="0"/>
              <a:t>, C., &amp; Miles, A. (2012). Ecosystem services in biologically diversified versus conventional farming systems: benefits, externalities, and trade-offs. Ecology and Society, 17(4), 40.</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43429"/>
          </a:xfrm>
        </p:spPr>
        <p:txBody>
          <a:bodyPr>
            <a:normAutofit/>
          </a:bodyPr>
          <a:lstStyle/>
          <a:p>
            <a:r>
              <a:rPr lang="en-US" dirty="0" smtClean="0"/>
              <a:t>Objectives &amp; Scope of Paper</a:t>
            </a:r>
            <a:endParaRPr lang="en-US" dirty="0"/>
          </a:p>
        </p:txBody>
      </p:sp>
      <p:sp>
        <p:nvSpPr>
          <p:cNvPr id="3" name="Content Placeholder 2"/>
          <p:cNvSpPr>
            <a:spLocks noGrp="1"/>
          </p:cNvSpPr>
          <p:nvPr>
            <p:ph idx="1"/>
          </p:nvPr>
        </p:nvSpPr>
        <p:spPr>
          <a:xfrm>
            <a:off x="0" y="990600"/>
            <a:ext cx="9144000" cy="5867400"/>
          </a:xfrm>
        </p:spPr>
        <p:txBody>
          <a:bodyPr>
            <a:noAutofit/>
          </a:bodyPr>
          <a:lstStyle/>
          <a:p>
            <a:pPr>
              <a:buNone/>
            </a:pPr>
            <a:r>
              <a:rPr lang="en-US" sz="2400" dirty="0" smtClean="0"/>
              <a:t>	</a:t>
            </a:r>
            <a:r>
              <a:rPr lang="en-US" sz="2400" b="1" dirty="0" smtClean="0"/>
              <a:t>Rationale: </a:t>
            </a:r>
            <a:r>
              <a:rPr lang="en-US" sz="2400" dirty="0" smtClean="0"/>
              <a:t>To provide a global quantitative summary of a </a:t>
            </a:r>
            <a:r>
              <a:rPr lang="en-US" sz="2400" i="1" dirty="0" smtClean="0"/>
              <a:t>representative</a:t>
            </a:r>
            <a:r>
              <a:rPr lang="en-US" sz="2400" dirty="0" smtClean="0"/>
              <a:t> scientific literature measuring differences in the provisioning of important ecosystem services (ES) to and from biologically diversified as compared to conventionally managed and biologically simplified farming systems. </a:t>
            </a:r>
          </a:p>
          <a:p>
            <a:pPr>
              <a:buNone/>
            </a:pPr>
            <a:endParaRPr lang="en-US" sz="1200" dirty="0" smtClean="0"/>
          </a:p>
          <a:p>
            <a:pPr>
              <a:buNone/>
            </a:pPr>
            <a:r>
              <a:rPr lang="en-US" sz="2400" b="1" dirty="0" smtClean="0"/>
              <a:t>	Ecosystem services assessed in the study:</a:t>
            </a:r>
          </a:p>
          <a:p>
            <a:pPr lvl="1"/>
            <a:r>
              <a:rPr lang="en-US" sz="1800" i="1" dirty="0" smtClean="0">
                <a:solidFill>
                  <a:srgbClr val="000000"/>
                </a:solidFill>
              </a:rPr>
              <a:t>Biodiversity</a:t>
            </a:r>
          </a:p>
          <a:p>
            <a:pPr lvl="1"/>
            <a:r>
              <a:rPr lang="en-US" sz="1800" i="1" dirty="0" smtClean="0">
                <a:solidFill>
                  <a:srgbClr val="000000"/>
                </a:solidFill>
              </a:rPr>
              <a:t>Soil quality enhancement </a:t>
            </a:r>
          </a:p>
          <a:p>
            <a:pPr lvl="1"/>
            <a:r>
              <a:rPr lang="en-US" sz="1800" i="1" dirty="0" smtClean="0">
                <a:solidFill>
                  <a:srgbClr val="000000"/>
                </a:solidFill>
              </a:rPr>
              <a:t>Water use efficiency</a:t>
            </a:r>
          </a:p>
          <a:p>
            <a:pPr lvl="1"/>
            <a:r>
              <a:rPr lang="en-US" sz="1800" i="1" dirty="0" smtClean="0">
                <a:solidFill>
                  <a:srgbClr val="000000"/>
                </a:solidFill>
              </a:rPr>
              <a:t>Control of weeds, diseases and arthropod pests </a:t>
            </a:r>
          </a:p>
          <a:p>
            <a:pPr lvl="1"/>
            <a:r>
              <a:rPr lang="en-US" sz="1800" i="1" dirty="0" smtClean="0">
                <a:solidFill>
                  <a:srgbClr val="000000"/>
                </a:solidFill>
              </a:rPr>
              <a:t>Pollination services </a:t>
            </a:r>
          </a:p>
          <a:p>
            <a:pPr lvl="1"/>
            <a:r>
              <a:rPr lang="en-US" sz="1800" i="1" dirty="0" smtClean="0">
                <a:solidFill>
                  <a:srgbClr val="000000"/>
                </a:solidFill>
              </a:rPr>
              <a:t>Carbon sequestration </a:t>
            </a:r>
          </a:p>
          <a:p>
            <a:pPr lvl="1"/>
            <a:r>
              <a:rPr lang="en-US" sz="1800" i="1" dirty="0" smtClean="0">
                <a:solidFill>
                  <a:srgbClr val="000000"/>
                </a:solidFill>
              </a:rPr>
              <a:t>Energy use </a:t>
            </a:r>
          </a:p>
          <a:p>
            <a:pPr lvl="1"/>
            <a:r>
              <a:rPr lang="en-US" sz="1800" i="1" dirty="0" smtClean="0">
                <a:solidFill>
                  <a:srgbClr val="000000"/>
                </a:solidFill>
              </a:rPr>
              <a:t>Global warming potential</a:t>
            </a:r>
          </a:p>
          <a:p>
            <a:pPr lvl="1"/>
            <a:r>
              <a:rPr lang="en-US" sz="1800" i="1" dirty="0" smtClean="0">
                <a:solidFill>
                  <a:srgbClr val="000000"/>
                </a:solidFill>
              </a:rPr>
              <a:t>Resistance and resilience to severe weather conditions </a:t>
            </a:r>
          </a:p>
          <a:p>
            <a:pPr lvl="1"/>
            <a:r>
              <a:rPr lang="en-US" sz="1800" i="1" dirty="0" smtClean="0">
                <a:solidFill>
                  <a:srgbClr val="000000"/>
                </a:solidFill>
              </a:rPr>
              <a:t>Food productivity/yield  </a:t>
            </a:r>
          </a:p>
          <a:p>
            <a:pPr>
              <a:buNone/>
            </a:pPr>
            <a:endParaRPr lang="en-US" sz="2400" dirty="0" smtClean="0">
              <a:solidFill>
                <a:srgbClr val="7F7F7F"/>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Subtitle 2"/>
          <p:cNvSpPr>
            <a:spLocks noGrp="1"/>
          </p:cNvSpPr>
          <p:nvPr>
            <p:ph type="body" sz="half" idx="2"/>
          </p:nvPr>
        </p:nvSpPr>
        <p:spPr>
          <a:xfrm>
            <a:off x="1792288" y="4557340"/>
            <a:ext cx="5486400" cy="1157784"/>
          </a:xfrm>
        </p:spPr>
        <p:txBody>
          <a:bodyPr>
            <a:normAutofit/>
          </a:bodyPr>
          <a:lstStyle/>
          <a:p>
            <a:r>
              <a:rPr lang="en-US" dirty="0" smtClean="0"/>
              <a:t> </a:t>
            </a:r>
          </a:p>
          <a:p>
            <a:endParaRPr lang="en-US" dirty="0"/>
          </a:p>
        </p:txBody>
      </p:sp>
      <p:sp>
        <p:nvSpPr>
          <p:cNvPr id="7" name="TextBox 6"/>
          <p:cNvSpPr txBox="1"/>
          <p:nvPr/>
        </p:nvSpPr>
        <p:spPr>
          <a:xfrm>
            <a:off x="0" y="2433699"/>
            <a:ext cx="9144000" cy="3477876"/>
          </a:xfrm>
          <a:prstGeom prst="rect">
            <a:avLst/>
          </a:prstGeom>
          <a:noFill/>
        </p:spPr>
        <p:txBody>
          <a:bodyPr wrap="square" rtlCol="0">
            <a:spAutoFit/>
          </a:bodyPr>
          <a:lstStyle/>
          <a:p>
            <a:pPr marL="457200" indent="-457200"/>
            <a:endParaRPr lang="en-US" sz="1600" dirty="0" smtClean="0">
              <a:solidFill>
                <a:schemeClr val="tx1">
                  <a:lumMod val="75000"/>
                </a:schemeClr>
              </a:solidFill>
            </a:endParaRPr>
          </a:p>
          <a:p>
            <a:endParaRPr lang="en-US" sz="2400" dirty="0" smtClean="0">
              <a:solidFill>
                <a:schemeClr val="tx1">
                  <a:lumMod val="65000"/>
                </a:schemeClr>
              </a:solidFill>
            </a:endParaRPr>
          </a:p>
          <a:p>
            <a:pPr>
              <a:buFont typeface="Arial"/>
              <a:buChar char="•"/>
            </a:pPr>
            <a:endParaRPr lang="en-US" sz="2400" dirty="0" smtClean="0">
              <a:solidFill>
                <a:schemeClr val="tx1">
                  <a:lumMod val="65000"/>
                </a:schemeClr>
              </a:solidFill>
            </a:endParaRPr>
          </a:p>
          <a:p>
            <a:pPr>
              <a:buFont typeface="Arial"/>
              <a:buChar char="•"/>
            </a:pPr>
            <a:endParaRPr lang="en-US" sz="2400" dirty="0" smtClean="0">
              <a:solidFill>
                <a:schemeClr val="tx1">
                  <a:lumMod val="65000"/>
                </a:schemeClr>
              </a:solidFill>
            </a:endParaRPr>
          </a:p>
          <a:p>
            <a:endParaRPr lang="en-US" sz="2400" dirty="0" smtClean="0"/>
          </a:p>
          <a:p>
            <a:endParaRPr lang="en-US" sz="2400" dirty="0" smtClean="0"/>
          </a:p>
          <a:p>
            <a:endParaRPr lang="en-US" sz="2400" dirty="0" smtClean="0"/>
          </a:p>
          <a:p>
            <a:r>
              <a:rPr lang="en-US" sz="2400" dirty="0" smtClean="0"/>
              <a:t> </a:t>
            </a:r>
          </a:p>
          <a:p>
            <a:pPr>
              <a:defRPr/>
            </a:pPr>
            <a:endParaRPr lang="en-US" dirty="0" smtClean="0"/>
          </a:p>
          <a:p>
            <a:pPr>
              <a:defRPr/>
            </a:pPr>
            <a:endParaRPr lang="en-US" dirty="0"/>
          </a:p>
        </p:txBody>
      </p:sp>
      <p:pic>
        <p:nvPicPr>
          <p:cNvPr id="11" name="Picture 10"/>
          <p:cNvPicPr>
            <a:picLocks noChangeAspect="1"/>
          </p:cNvPicPr>
          <p:nvPr/>
        </p:nvPicPr>
        <p:blipFill>
          <a:blip r:embed="rId3"/>
          <a:stretch>
            <a:fillRect/>
          </a:stretch>
        </p:blipFill>
        <p:spPr>
          <a:xfrm>
            <a:off x="2995764" y="2254831"/>
            <a:ext cx="3248892" cy="24366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descr="009731jlk.jpg"/>
          <p:cNvPicPr>
            <a:picLocks noChangeAspect="1"/>
          </p:cNvPicPr>
          <p:nvPr/>
        </p:nvPicPr>
        <p:blipFill>
          <a:blip r:embed="rId4"/>
          <a:stretch>
            <a:fillRect/>
          </a:stretch>
        </p:blipFill>
        <p:spPr>
          <a:xfrm>
            <a:off x="-24446" y="4691500"/>
            <a:ext cx="3211284" cy="21408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13" descr="crop04-26relay1x.jpg"/>
          <p:cNvPicPr>
            <a:picLocks noChangeAspect="1"/>
          </p:cNvPicPr>
          <p:nvPr/>
        </p:nvPicPr>
        <p:blipFill>
          <a:blip r:embed="rId5"/>
          <a:stretch>
            <a:fillRect/>
          </a:stretch>
        </p:blipFill>
        <p:spPr>
          <a:xfrm>
            <a:off x="-56291" y="-19097"/>
            <a:ext cx="3052055" cy="22890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14" descr="crimson_rye_vetch_JMSweb_preview.jpg"/>
          <p:cNvPicPr>
            <a:picLocks noChangeAspect="1"/>
          </p:cNvPicPr>
          <p:nvPr/>
        </p:nvPicPr>
        <p:blipFill>
          <a:blip r:embed="rId6"/>
          <a:stretch>
            <a:fillRect/>
          </a:stretch>
        </p:blipFill>
        <p:spPr>
          <a:xfrm>
            <a:off x="-39387" y="2334070"/>
            <a:ext cx="3099909" cy="23249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Picture 16" descr="goldenrod-black-wasp.jpg"/>
          <p:cNvPicPr>
            <a:picLocks noChangeAspect="1"/>
          </p:cNvPicPr>
          <p:nvPr/>
        </p:nvPicPr>
        <p:blipFill>
          <a:blip r:embed="rId7"/>
          <a:stretch>
            <a:fillRect/>
          </a:stretch>
        </p:blipFill>
        <p:spPr>
          <a:xfrm>
            <a:off x="3243371" y="4748474"/>
            <a:ext cx="3001285" cy="22509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8" name="TextBox 17"/>
          <p:cNvSpPr txBox="1"/>
          <p:nvPr/>
        </p:nvSpPr>
        <p:spPr>
          <a:xfrm>
            <a:off x="7474857" y="1034143"/>
            <a:ext cx="184666" cy="369332"/>
          </a:xfrm>
          <a:prstGeom prst="rect">
            <a:avLst/>
          </a:prstGeom>
          <a:noFill/>
        </p:spPr>
        <p:txBody>
          <a:bodyPr wrap="none" rtlCol="0">
            <a:spAutoFit/>
          </a:bodyPr>
          <a:lstStyle/>
          <a:p>
            <a:endParaRPr lang="en-US"/>
          </a:p>
        </p:txBody>
      </p:sp>
      <p:pic>
        <p:nvPicPr>
          <p:cNvPr id="19" name="Picture 18" descr="296700-002.jpg"/>
          <p:cNvPicPr>
            <a:picLocks noChangeAspect="1"/>
          </p:cNvPicPr>
          <p:nvPr/>
        </p:nvPicPr>
        <p:blipFill>
          <a:blip r:embed="rId8"/>
          <a:stretch>
            <a:fillRect/>
          </a:stretch>
        </p:blipFill>
        <p:spPr>
          <a:xfrm>
            <a:off x="6305521" y="4605078"/>
            <a:ext cx="2900982" cy="23169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 name="TextBox 20"/>
          <p:cNvSpPr txBox="1"/>
          <p:nvPr/>
        </p:nvSpPr>
        <p:spPr>
          <a:xfrm>
            <a:off x="7547429" y="3356429"/>
            <a:ext cx="184666" cy="369332"/>
          </a:xfrm>
          <a:prstGeom prst="rect">
            <a:avLst/>
          </a:prstGeom>
          <a:noFill/>
        </p:spPr>
        <p:txBody>
          <a:bodyPr wrap="none" rtlCol="0">
            <a:spAutoFit/>
          </a:bodyPr>
          <a:lstStyle/>
          <a:p>
            <a:endParaRPr lang="en-US" dirty="0"/>
          </a:p>
        </p:txBody>
      </p:sp>
      <p:pic>
        <p:nvPicPr>
          <p:cNvPr id="24" name="Picture 23" descr="Field1.jpg"/>
          <p:cNvPicPr>
            <a:picLocks noChangeAspect="1"/>
          </p:cNvPicPr>
          <p:nvPr/>
        </p:nvPicPr>
        <p:blipFill>
          <a:blip r:embed="rId9"/>
          <a:stretch>
            <a:fillRect/>
          </a:stretch>
        </p:blipFill>
        <p:spPr>
          <a:xfrm>
            <a:off x="3060522" y="14941"/>
            <a:ext cx="3276466" cy="22155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Picture 19"/>
          <p:cNvPicPr>
            <a:picLocks noChangeAspect="1"/>
          </p:cNvPicPr>
          <p:nvPr/>
        </p:nvPicPr>
        <p:blipFill>
          <a:blip r:embed="rId10"/>
          <a:stretch>
            <a:fillRect/>
          </a:stretch>
        </p:blipFill>
        <p:spPr>
          <a:xfrm>
            <a:off x="6270354" y="2318010"/>
            <a:ext cx="3589697" cy="22155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3" name="Picture 22"/>
          <p:cNvPicPr>
            <a:picLocks noChangeAspect="1"/>
          </p:cNvPicPr>
          <p:nvPr/>
        </p:nvPicPr>
        <p:blipFill>
          <a:blip r:embed="rId11"/>
          <a:stretch>
            <a:fillRect/>
          </a:stretch>
        </p:blipFill>
        <p:spPr>
          <a:xfrm>
            <a:off x="6330037" y="32829"/>
            <a:ext cx="2950443" cy="22155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51146"/>
          </a:xfrm>
        </p:spPr>
        <p:txBody>
          <a:bodyPr>
            <a:normAutofit/>
          </a:bodyPr>
          <a:lstStyle/>
          <a:p>
            <a:r>
              <a:rPr lang="en-US" sz="2800" dirty="0" smtClean="0"/>
              <a:t>Classification of Findings on Diversified Farming Systems and Ecosystem Services </a:t>
            </a:r>
            <a:endParaRPr lang="en-US" sz="2800" dirty="0"/>
          </a:p>
        </p:txBody>
      </p:sp>
      <p:sp>
        <p:nvSpPr>
          <p:cNvPr id="3" name="Content Placeholder 2"/>
          <p:cNvSpPr>
            <a:spLocks noGrp="1"/>
          </p:cNvSpPr>
          <p:nvPr>
            <p:ph idx="1"/>
          </p:nvPr>
        </p:nvSpPr>
        <p:spPr>
          <a:xfrm>
            <a:off x="0" y="1270000"/>
            <a:ext cx="9144000" cy="5588000"/>
          </a:xfrm>
        </p:spPr>
        <p:txBody>
          <a:bodyPr>
            <a:normAutofit fontScale="70000" lnSpcReduction="20000"/>
          </a:bodyPr>
          <a:lstStyle/>
          <a:p>
            <a:r>
              <a:rPr lang="en-US" b="1" dirty="0" smtClean="0"/>
              <a:t>Summary Table:</a:t>
            </a:r>
          </a:p>
          <a:p>
            <a:pPr lvl="1"/>
            <a:r>
              <a:rPr lang="en-US" sz="3200" dirty="0" smtClean="0"/>
              <a:t>‘Strong Effect’: &gt; 25% change and </a:t>
            </a:r>
            <a:r>
              <a:rPr lang="en-US" sz="3200" dirty="0"/>
              <a:t>(</a:t>
            </a:r>
            <a:r>
              <a:rPr lang="en-US" sz="3200" dirty="0" err="1"/>
              <a:t>p</a:t>
            </a:r>
            <a:r>
              <a:rPr lang="en-US" sz="3200" dirty="0"/>
              <a:t>&lt;0.05</a:t>
            </a:r>
            <a:r>
              <a:rPr lang="en-US" sz="3200" dirty="0" smtClean="0"/>
              <a:t>)</a:t>
            </a:r>
          </a:p>
          <a:p>
            <a:pPr lvl="1">
              <a:buNone/>
            </a:pPr>
            <a:r>
              <a:rPr lang="en-US" sz="3200" dirty="0" smtClean="0"/>
              <a:t>						</a:t>
            </a:r>
            <a:endParaRPr lang="en-US" sz="3200" dirty="0" smtClean="0">
              <a:solidFill>
                <a:srgbClr val="0000FF"/>
              </a:solidFill>
            </a:endParaRPr>
          </a:p>
          <a:p>
            <a:pPr lvl="1"/>
            <a:r>
              <a:rPr lang="en-US" sz="3200" dirty="0" smtClean="0"/>
              <a:t>‘Weak Effect’: </a:t>
            </a:r>
            <a:r>
              <a:rPr lang="en-US" sz="3200" u="sng" dirty="0" smtClean="0"/>
              <a:t>&lt;</a:t>
            </a:r>
            <a:r>
              <a:rPr lang="en-US" sz="3200" dirty="0" smtClean="0"/>
              <a:t> 25% change, OR weak significance (</a:t>
            </a:r>
            <a:r>
              <a:rPr lang="en-US" sz="3200" dirty="0" err="1" smtClean="0"/>
              <a:t>p</a:t>
            </a:r>
            <a:r>
              <a:rPr lang="en-US" sz="3200" dirty="0" smtClean="0"/>
              <a:t>&gt;0.05)</a:t>
            </a:r>
          </a:p>
          <a:p>
            <a:pPr lvl="1">
              <a:buNone/>
            </a:pPr>
            <a:endParaRPr lang="en-US" sz="3200" dirty="0" smtClean="0">
              <a:solidFill>
                <a:srgbClr val="FF0000"/>
              </a:solidFill>
            </a:endParaRPr>
          </a:p>
          <a:p>
            <a:pPr lvl="1"/>
            <a:r>
              <a:rPr lang="en-US" sz="3200" dirty="0" smtClean="0"/>
              <a:t>‘Equivocal’: data indicate no clear trend at </a:t>
            </a:r>
            <a:r>
              <a:rPr lang="en-US" sz="3200" dirty="0" smtClean="0"/>
              <a:t>present resulting from too </a:t>
            </a:r>
            <a:r>
              <a:rPr lang="en-US" sz="3200" dirty="0" smtClean="0"/>
              <a:t>few studies</a:t>
            </a:r>
            <a:r>
              <a:rPr lang="en-US" sz="3200" dirty="0" smtClean="0"/>
              <a:t> conducted to </a:t>
            </a:r>
            <a:r>
              <a:rPr lang="en-US" sz="3200" dirty="0" smtClean="0"/>
              <a:t>clearly </a:t>
            </a:r>
            <a:r>
              <a:rPr lang="en-US" sz="3200" dirty="0" smtClean="0"/>
              <a:t>determine trend in data.</a:t>
            </a:r>
          </a:p>
          <a:p>
            <a:pPr lvl="1">
              <a:buNone/>
            </a:pPr>
            <a:endParaRPr lang="en-US" sz="3200" dirty="0" smtClean="0"/>
          </a:p>
          <a:p>
            <a:r>
              <a:rPr lang="en-US" b="1" dirty="0" smtClean="0"/>
              <a:t>Findings key: </a:t>
            </a:r>
          </a:p>
          <a:p>
            <a:pPr lvl="1"/>
            <a:r>
              <a:rPr lang="en-US" sz="3200" b="1" dirty="0" smtClean="0">
                <a:solidFill>
                  <a:srgbClr val="0000FF"/>
                </a:solidFill>
              </a:rPr>
              <a:t>Positive Findings (X) </a:t>
            </a:r>
            <a:r>
              <a:rPr lang="en-US" sz="3200" dirty="0" smtClean="0">
                <a:solidFill>
                  <a:srgbClr val="10253F"/>
                </a:solidFill>
              </a:rPr>
              <a:t>= diversified farming practices provided </a:t>
            </a:r>
            <a:r>
              <a:rPr lang="en-US" sz="3200" i="1" u="sng" dirty="0" smtClean="0">
                <a:solidFill>
                  <a:srgbClr val="10253F"/>
                </a:solidFill>
              </a:rPr>
              <a:t>greater</a:t>
            </a:r>
            <a:r>
              <a:rPr lang="en-US" sz="3200" dirty="0" smtClean="0">
                <a:solidFill>
                  <a:srgbClr val="10253F"/>
                </a:solidFill>
              </a:rPr>
              <a:t> benefits for the service or indicator than conventional practices.</a:t>
            </a:r>
          </a:p>
          <a:p>
            <a:pPr lvl="1"/>
            <a:endParaRPr lang="en-US" sz="3200" dirty="0" smtClean="0">
              <a:solidFill>
                <a:srgbClr val="0000FF"/>
              </a:solidFill>
            </a:endParaRPr>
          </a:p>
          <a:p>
            <a:pPr lvl="1"/>
            <a:r>
              <a:rPr lang="en-US" sz="3200" b="1" dirty="0" smtClean="0">
                <a:solidFill>
                  <a:srgbClr val="FF0000"/>
                </a:solidFill>
              </a:rPr>
              <a:t>Negative Findings (X) </a:t>
            </a:r>
            <a:r>
              <a:rPr lang="en-US" sz="3200" dirty="0" smtClean="0">
                <a:solidFill>
                  <a:srgbClr val="10253F"/>
                </a:solidFill>
              </a:rPr>
              <a:t>= diversified farming practices provided </a:t>
            </a:r>
            <a:r>
              <a:rPr lang="en-US" sz="3200" i="1" u="sng" dirty="0" smtClean="0">
                <a:solidFill>
                  <a:srgbClr val="10253F"/>
                </a:solidFill>
              </a:rPr>
              <a:t>fewer</a:t>
            </a:r>
            <a:r>
              <a:rPr lang="en-US" sz="3200" dirty="0" smtClean="0">
                <a:solidFill>
                  <a:srgbClr val="10253F"/>
                </a:solidFill>
              </a:rPr>
              <a:t> benefits for the service or indicator than conventional practices.</a:t>
            </a:r>
          </a:p>
          <a:p>
            <a:pPr lvl="1">
              <a:buNone/>
            </a:pPr>
            <a:endParaRPr lang="en-US" dirty="0" smtClean="0"/>
          </a:p>
          <a:p>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Biophysical</a:t>
            </a:r>
            <a:endParaRPr lang="en-US" dirty="0"/>
          </a:p>
        </p:txBody>
      </p:sp>
      <p:graphicFrame>
        <p:nvGraphicFramePr>
          <p:cNvPr id="3" name="Table 2"/>
          <p:cNvGraphicFramePr>
            <a:graphicFrameLocks noGrp="1"/>
          </p:cNvGraphicFramePr>
          <p:nvPr/>
        </p:nvGraphicFramePr>
        <p:xfrm>
          <a:off x="304800" y="1447800"/>
          <a:ext cx="8458200" cy="3862251"/>
        </p:xfrm>
        <a:graphic>
          <a:graphicData uri="http://schemas.openxmlformats.org/drawingml/2006/table">
            <a:tbl>
              <a:tblPr firstRow="1" bandRow="1">
                <a:tableStyleId>{5C22544A-7EE6-4342-B048-85BDC9FD1C3A}</a:tableStyleId>
              </a:tblPr>
              <a:tblGrid>
                <a:gridCol w="3733800"/>
                <a:gridCol w="1219200"/>
                <a:gridCol w="1600200"/>
                <a:gridCol w="1905000"/>
              </a:tblGrid>
              <a:tr h="576943">
                <a:tc>
                  <a:txBody>
                    <a:bodyPr/>
                    <a:lstStyle/>
                    <a:p>
                      <a:r>
                        <a:rPr lang="en-US" dirty="0" smtClean="0"/>
                        <a:t>Service</a:t>
                      </a:r>
                      <a:endParaRPr lang="en-US" dirty="0"/>
                    </a:p>
                  </a:txBody>
                  <a:tcPr/>
                </a:tc>
                <a:tc>
                  <a:txBody>
                    <a:bodyPr/>
                    <a:lstStyle/>
                    <a:p>
                      <a:r>
                        <a:rPr lang="en-US" dirty="0" smtClean="0"/>
                        <a:t>Equivocal</a:t>
                      </a:r>
                      <a:endParaRPr lang="en-US" dirty="0"/>
                    </a:p>
                  </a:txBody>
                  <a:tcPr/>
                </a:tc>
                <a:tc>
                  <a:txBody>
                    <a:bodyPr/>
                    <a:lstStyle/>
                    <a:p>
                      <a:r>
                        <a:rPr lang="en-US" dirty="0" smtClean="0"/>
                        <a:t>Weak</a:t>
                      </a:r>
                      <a:r>
                        <a:rPr lang="en-US" baseline="0" dirty="0" smtClean="0"/>
                        <a:t> Effect</a:t>
                      </a:r>
                      <a:endParaRPr lang="en-US" dirty="0"/>
                    </a:p>
                  </a:txBody>
                  <a:tcPr/>
                </a:tc>
                <a:tc>
                  <a:txBody>
                    <a:bodyPr/>
                    <a:lstStyle/>
                    <a:p>
                      <a:r>
                        <a:rPr lang="en-US" dirty="0" smtClean="0"/>
                        <a:t>Strong Effect</a:t>
                      </a:r>
                      <a:endParaRPr lang="en-US" dirty="0"/>
                    </a:p>
                  </a:txBody>
                  <a:tcPr/>
                </a:tc>
              </a:tr>
              <a:tr h="576943">
                <a:tc>
                  <a:txBody>
                    <a:bodyPr/>
                    <a:lstStyle/>
                    <a:p>
                      <a:r>
                        <a:rPr lang="en-US" dirty="0" smtClean="0"/>
                        <a:t>Soil Quality [SOM, physical</a:t>
                      </a:r>
                      <a:r>
                        <a:rPr lang="en-US" baseline="0" dirty="0" smtClean="0"/>
                        <a:t>, biological characteristics, erosion reduction]</a:t>
                      </a:r>
                      <a:endParaRPr lang="en-US" dirty="0" smtClean="0"/>
                    </a:p>
                    <a:p>
                      <a:endParaRPr lang="en-US" dirty="0"/>
                    </a:p>
                  </a:txBody>
                  <a:tcPr/>
                </a:tc>
                <a:tc>
                  <a:txBody>
                    <a:bodyPr/>
                    <a:lstStyle/>
                    <a:p>
                      <a:pPr algn="ctr"/>
                      <a:endParaRPr lang="en-US" dirty="0">
                        <a:solidFill>
                          <a:srgbClr val="0000FF"/>
                        </a:solidFill>
                      </a:endParaRPr>
                    </a:p>
                  </a:txBody>
                  <a:tcPr/>
                </a:tc>
                <a:tc>
                  <a:txBody>
                    <a:bodyPr/>
                    <a:lstStyle/>
                    <a:p>
                      <a:pPr algn="ctr"/>
                      <a:endParaRPr lang="en-US" dirty="0">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r>
              <a:tr h="576943">
                <a:tc>
                  <a:txBody>
                    <a:bodyPr/>
                    <a:lstStyle/>
                    <a:p>
                      <a:r>
                        <a:rPr lang="en-US" dirty="0" smtClean="0"/>
                        <a:t>N leaching [org-</a:t>
                      </a:r>
                      <a:r>
                        <a:rPr lang="en-US" dirty="0" err="1" smtClean="0"/>
                        <a:t>conv</a:t>
                      </a:r>
                      <a:r>
                        <a:rPr lang="en-US" dirty="0" smtClean="0"/>
                        <a:t> comparison]</a:t>
                      </a:r>
                      <a:endParaRPr lang="en-US" dirty="0"/>
                    </a:p>
                  </a:txBody>
                  <a:tcPr/>
                </a:tc>
                <a:tc>
                  <a:txBody>
                    <a:bodyPr/>
                    <a:lstStyle/>
                    <a:p>
                      <a:pPr algn="ctr"/>
                      <a:endParaRPr lang="en-US">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c>
                  <a:txBody>
                    <a:bodyPr/>
                    <a:lstStyle/>
                    <a:p>
                      <a:pPr algn="ctr"/>
                      <a:endParaRPr lang="en-US" dirty="0">
                        <a:solidFill>
                          <a:srgbClr val="0000FF"/>
                        </a:solidFill>
                      </a:endParaRPr>
                    </a:p>
                  </a:txBody>
                  <a:tcPr/>
                </a:tc>
              </a:tr>
              <a:tr h="57694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 leaching [org-</a:t>
                      </a:r>
                      <a:r>
                        <a:rPr lang="en-US" dirty="0" err="1" smtClean="0"/>
                        <a:t>conv</a:t>
                      </a:r>
                      <a:r>
                        <a:rPr lang="en-US" dirty="0" smtClean="0"/>
                        <a:t> comparison]</a:t>
                      </a:r>
                    </a:p>
                    <a:p>
                      <a:endParaRPr lang="en-US" dirty="0"/>
                    </a:p>
                  </a:txBody>
                  <a:tcPr/>
                </a:tc>
                <a:tc>
                  <a:txBody>
                    <a:bodyPr/>
                    <a:lstStyle/>
                    <a:p>
                      <a:pPr algn="ctr"/>
                      <a:r>
                        <a:rPr lang="en-US" dirty="0" smtClean="0">
                          <a:solidFill>
                            <a:schemeClr val="tx1"/>
                          </a:solidFill>
                        </a:rPr>
                        <a:t>x</a:t>
                      </a:r>
                      <a:endParaRPr lang="en-US" dirty="0">
                        <a:solidFill>
                          <a:schemeClr val="tx1"/>
                        </a:solidFill>
                      </a:endParaRPr>
                    </a:p>
                  </a:txBody>
                  <a:tcPr/>
                </a:tc>
                <a:tc>
                  <a:txBody>
                    <a:bodyPr/>
                    <a:lstStyle/>
                    <a:p>
                      <a:pPr algn="ctr"/>
                      <a:endParaRPr lang="en-US" dirty="0">
                        <a:solidFill>
                          <a:srgbClr val="0000FF"/>
                        </a:solidFill>
                      </a:endParaRPr>
                    </a:p>
                  </a:txBody>
                  <a:tcPr/>
                </a:tc>
                <a:tc>
                  <a:txBody>
                    <a:bodyPr/>
                    <a:lstStyle/>
                    <a:p>
                      <a:pPr algn="ctr"/>
                      <a:endParaRPr lang="en-US" dirty="0">
                        <a:solidFill>
                          <a:srgbClr val="0000FF"/>
                        </a:solidFill>
                      </a:endParaRPr>
                    </a:p>
                  </a:txBody>
                  <a:tcPr/>
                </a:tc>
              </a:tr>
              <a:tr h="576943">
                <a:tc>
                  <a:txBody>
                    <a:bodyPr/>
                    <a:lstStyle/>
                    <a:p>
                      <a:r>
                        <a:rPr lang="en-US" dirty="0" smtClean="0"/>
                        <a:t>N + P leaching [riparian buffer]</a:t>
                      </a:r>
                      <a:endParaRPr lang="en-US" dirty="0"/>
                    </a:p>
                  </a:txBody>
                  <a:tcPr/>
                </a:tc>
                <a:tc>
                  <a:txBody>
                    <a:bodyPr/>
                    <a:lstStyle/>
                    <a:p>
                      <a:pPr algn="ctr"/>
                      <a:endParaRPr lang="en-US">
                        <a:solidFill>
                          <a:srgbClr val="0000FF"/>
                        </a:solidFill>
                      </a:endParaRPr>
                    </a:p>
                  </a:txBody>
                  <a:tcPr/>
                </a:tc>
                <a:tc>
                  <a:txBody>
                    <a:bodyPr/>
                    <a:lstStyle/>
                    <a:p>
                      <a:pPr algn="ctr"/>
                      <a:endParaRPr lang="en-US">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r>
              <a:tr h="576943">
                <a:tc>
                  <a:txBody>
                    <a:bodyPr/>
                    <a:lstStyle/>
                    <a:p>
                      <a:r>
                        <a:rPr lang="en-US" dirty="0" smtClean="0"/>
                        <a:t>Water use efficiency</a:t>
                      </a:r>
                      <a:endParaRPr lang="en-US" dirty="0"/>
                    </a:p>
                  </a:txBody>
                  <a:tcPr/>
                </a:tc>
                <a:tc>
                  <a:txBody>
                    <a:bodyPr/>
                    <a:lstStyle/>
                    <a:p>
                      <a:pPr algn="ctr"/>
                      <a:endParaRPr lang="en-US">
                        <a:solidFill>
                          <a:srgbClr val="0000FF"/>
                        </a:solidFill>
                      </a:endParaRPr>
                    </a:p>
                  </a:txBody>
                  <a:tcPr/>
                </a:tc>
                <a:tc>
                  <a:txBody>
                    <a:bodyPr/>
                    <a:lstStyle/>
                    <a:p>
                      <a:pPr algn="ctr"/>
                      <a:endParaRPr lang="en-US">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r>
            </a:tbl>
          </a:graphicData>
        </a:graphic>
      </p:graphicFrame>
      <p:sp>
        <p:nvSpPr>
          <p:cNvPr id="4" name="TextBox 3"/>
          <p:cNvSpPr txBox="1"/>
          <p:nvPr/>
        </p:nvSpPr>
        <p:spPr>
          <a:xfrm>
            <a:off x="360168" y="5839016"/>
            <a:ext cx="184666" cy="369332"/>
          </a:xfrm>
          <a:prstGeom prst="rect">
            <a:avLst/>
          </a:prstGeom>
          <a:noFill/>
        </p:spPr>
        <p:txBody>
          <a:bodyPr wrap="none" rtlCol="0">
            <a:spAutoFit/>
          </a:bodyPr>
          <a:lstStyle/>
          <a:p>
            <a:endParaRPr lang="en-US" dirty="0"/>
          </a:p>
        </p:txBody>
      </p:sp>
      <p:sp>
        <p:nvSpPr>
          <p:cNvPr id="5" name="TextBox 4"/>
          <p:cNvSpPr txBox="1"/>
          <p:nvPr/>
        </p:nvSpPr>
        <p:spPr>
          <a:xfrm>
            <a:off x="304800" y="5638800"/>
            <a:ext cx="4724400" cy="923330"/>
          </a:xfrm>
          <a:prstGeom prst="rect">
            <a:avLst/>
          </a:prstGeom>
          <a:noFill/>
        </p:spPr>
        <p:txBody>
          <a:bodyPr wrap="square" rtlCol="0">
            <a:spAutoFit/>
          </a:bodyPr>
          <a:lstStyle/>
          <a:p>
            <a:r>
              <a:rPr lang="en-US" dirty="0" smtClean="0"/>
              <a:t>Strong Effect: &gt;25% change</a:t>
            </a:r>
          </a:p>
          <a:p>
            <a:r>
              <a:rPr lang="en-US" dirty="0" smtClean="0"/>
              <a:t>Weak Effect: </a:t>
            </a:r>
            <a:r>
              <a:rPr lang="en-US" u="sng" dirty="0" smtClean="0"/>
              <a:t>&lt;</a:t>
            </a:r>
            <a:r>
              <a:rPr lang="en-US" dirty="0" smtClean="0"/>
              <a:t> 25% or weak significance</a:t>
            </a:r>
          </a:p>
          <a:p>
            <a:r>
              <a:rPr lang="en-US" dirty="0" smtClean="0"/>
              <a:t>Equivocal: NS or too few studies conducted</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Biotic interactions</a:t>
            </a:r>
            <a:endParaRPr lang="en-US" dirty="0"/>
          </a:p>
        </p:txBody>
      </p:sp>
      <p:graphicFrame>
        <p:nvGraphicFramePr>
          <p:cNvPr id="3" name="Table 2"/>
          <p:cNvGraphicFramePr>
            <a:graphicFrameLocks noGrp="1"/>
          </p:cNvGraphicFramePr>
          <p:nvPr/>
        </p:nvGraphicFramePr>
        <p:xfrm>
          <a:off x="304800" y="1402446"/>
          <a:ext cx="8458200" cy="4474028"/>
        </p:xfrm>
        <a:graphic>
          <a:graphicData uri="http://schemas.openxmlformats.org/drawingml/2006/table">
            <a:tbl>
              <a:tblPr firstRow="1" bandRow="1">
                <a:tableStyleId>{5C22544A-7EE6-4342-B048-85BDC9FD1C3A}</a:tableStyleId>
              </a:tblPr>
              <a:tblGrid>
                <a:gridCol w="3733800"/>
                <a:gridCol w="1219200"/>
                <a:gridCol w="1600200"/>
                <a:gridCol w="1905000"/>
              </a:tblGrid>
              <a:tr h="576943">
                <a:tc>
                  <a:txBody>
                    <a:bodyPr/>
                    <a:lstStyle/>
                    <a:p>
                      <a:r>
                        <a:rPr lang="en-US" dirty="0" smtClean="0"/>
                        <a:t>Service</a:t>
                      </a:r>
                      <a:endParaRPr lang="en-US" dirty="0"/>
                    </a:p>
                  </a:txBody>
                  <a:tcPr/>
                </a:tc>
                <a:tc>
                  <a:txBody>
                    <a:bodyPr/>
                    <a:lstStyle/>
                    <a:p>
                      <a:r>
                        <a:rPr lang="en-US" dirty="0" smtClean="0"/>
                        <a:t>Equivocal</a:t>
                      </a:r>
                      <a:endParaRPr lang="en-US" dirty="0"/>
                    </a:p>
                  </a:txBody>
                  <a:tcPr/>
                </a:tc>
                <a:tc>
                  <a:txBody>
                    <a:bodyPr/>
                    <a:lstStyle/>
                    <a:p>
                      <a:r>
                        <a:rPr lang="en-US" dirty="0" smtClean="0"/>
                        <a:t>Weak</a:t>
                      </a:r>
                      <a:r>
                        <a:rPr lang="en-US" baseline="0" dirty="0" smtClean="0"/>
                        <a:t> Effect</a:t>
                      </a:r>
                      <a:endParaRPr lang="en-US" dirty="0"/>
                    </a:p>
                  </a:txBody>
                  <a:tcPr/>
                </a:tc>
                <a:tc>
                  <a:txBody>
                    <a:bodyPr/>
                    <a:lstStyle/>
                    <a:p>
                      <a:r>
                        <a:rPr lang="en-US" dirty="0" smtClean="0"/>
                        <a:t>Strong Effect</a:t>
                      </a:r>
                      <a:endParaRPr lang="en-US" dirty="0"/>
                    </a:p>
                  </a:txBody>
                  <a:tcPr/>
                </a:tc>
              </a:tr>
              <a:tr h="576943">
                <a:tc>
                  <a:txBody>
                    <a:bodyPr/>
                    <a:lstStyle/>
                    <a:p>
                      <a:r>
                        <a:rPr lang="en-US" dirty="0" smtClean="0"/>
                        <a:t>Biodiversity [abundance, </a:t>
                      </a:r>
                      <a:r>
                        <a:rPr lang="en-US" dirty="0" smtClean="0"/>
                        <a:t>richness of arthropods,</a:t>
                      </a:r>
                      <a:r>
                        <a:rPr lang="en-US" baseline="0" dirty="0" smtClean="0"/>
                        <a:t> plants &amp; birds</a:t>
                      </a:r>
                      <a:r>
                        <a:rPr lang="en-US" dirty="0" smtClean="0"/>
                        <a:t>]</a:t>
                      </a:r>
                      <a:endParaRPr lang="en-US" dirty="0"/>
                    </a:p>
                  </a:txBody>
                  <a:tcPr/>
                </a:tc>
                <a:tc>
                  <a:txBody>
                    <a:bodyPr/>
                    <a:lstStyle/>
                    <a:p>
                      <a:pPr algn="ctr"/>
                      <a:endParaRPr lang="en-US" dirty="0">
                        <a:solidFill>
                          <a:srgbClr val="0000FF"/>
                        </a:solidFill>
                      </a:endParaRPr>
                    </a:p>
                  </a:txBody>
                  <a:tcPr/>
                </a:tc>
                <a:tc>
                  <a:txBody>
                    <a:bodyPr/>
                    <a:lstStyle/>
                    <a:p>
                      <a:pPr algn="ctr"/>
                      <a:endParaRPr lang="en-US">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r>
              <a:tr h="576943">
                <a:tc>
                  <a:txBody>
                    <a:bodyPr/>
                    <a:lstStyle/>
                    <a:p>
                      <a:r>
                        <a:rPr lang="en-US" dirty="0" smtClean="0"/>
                        <a:t>Control of Weeds</a:t>
                      </a:r>
                      <a:endParaRPr lang="en-US" dirty="0"/>
                    </a:p>
                  </a:txBody>
                  <a:tcPr/>
                </a:tc>
                <a:tc>
                  <a:txBody>
                    <a:bodyPr/>
                    <a:lstStyle/>
                    <a:p>
                      <a:pPr algn="ctr"/>
                      <a:endParaRPr lang="en-US" dirty="0">
                        <a:solidFill>
                          <a:srgbClr val="0000FF"/>
                        </a:solidFill>
                      </a:endParaRPr>
                    </a:p>
                  </a:txBody>
                  <a:tcPr/>
                </a:tc>
                <a:tc>
                  <a:txBody>
                    <a:bodyPr/>
                    <a:lstStyle/>
                    <a:p>
                      <a:pPr algn="ctr"/>
                      <a:endParaRPr lang="en-US">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r>
              <a:tr h="576943">
                <a:tc>
                  <a:txBody>
                    <a:bodyPr/>
                    <a:lstStyle/>
                    <a:p>
                      <a:r>
                        <a:rPr lang="en-US" dirty="0" smtClean="0"/>
                        <a:t>Control of Plant Pathogens</a:t>
                      </a:r>
                    </a:p>
                    <a:p>
                      <a:r>
                        <a:rPr lang="en-US" dirty="0" smtClean="0"/>
                        <a:t>        - aerial</a:t>
                      </a:r>
                    </a:p>
                    <a:p>
                      <a:r>
                        <a:rPr lang="en-US" dirty="0" smtClean="0"/>
                        <a:t>        - soil</a:t>
                      </a:r>
                      <a:endParaRPr lang="en-US" dirty="0"/>
                    </a:p>
                  </a:txBody>
                  <a:tcPr/>
                </a:tc>
                <a:tc>
                  <a:txBody>
                    <a:bodyPr/>
                    <a:lstStyle/>
                    <a:p>
                      <a:pPr algn="ctr"/>
                      <a:endParaRPr lang="en-US" dirty="0">
                        <a:solidFill>
                          <a:srgbClr val="0000FF"/>
                        </a:solidFill>
                      </a:endParaRPr>
                    </a:p>
                  </a:txBody>
                  <a:tcPr/>
                </a:tc>
                <a:tc>
                  <a:txBody>
                    <a:bodyPr/>
                    <a:lstStyle/>
                    <a:p>
                      <a:pPr algn="ctr"/>
                      <a:endParaRPr lang="en-US" dirty="0" smtClean="0">
                        <a:solidFill>
                          <a:srgbClr val="0000FF"/>
                        </a:solidFill>
                      </a:endParaRPr>
                    </a:p>
                    <a:p>
                      <a:pPr algn="ctr"/>
                      <a:endParaRPr lang="en-US" dirty="0" smtClean="0">
                        <a:solidFill>
                          <a:srgbClr val="0000FF"/>
                        </a:solidFill>
                      </a:endParaRPr>
                    </a:p>
                    <a:p>
                      <a:pPr algn="ctr"/>
                      <a:r>
                        <a:rPr lang="en-US" dirty="0" smtClean="0">
                          <a:solidFill>
                            <a:srgbClr val="0000FF"/>
                          </a:solidFill>
                        </a:rPr>
                        <a:t>x</a:t>
                      </a:r>
                      <a:endParaRPr lang="en-US" dirty="0">
                        <a:solidFill>
                          <a:srgbClr val="0000FF"/>
                        </a:solidFill>
                      </a:endParaRPr>
                    </a:p>
                  </a:txBody>
                  <a:tcPr/>
                </a:tc>
                <a:tc>
                  <a:txBody>
                    <a:bodyPr/>
                    <a:lstStyle/>
                    <a:p>
                      <a:pPr algn="ctr"/>
                      <a:endParaRPr lang="en-US" dirty="0" smtClean="0">
                        <a:solidFill>
                          <a:srgbClr val="0000FF"/>
                        </a:solidFill>
                      </a:endParaRPr>
                    </a:p>
                    <a:p>
                      <a:pPr algn="ctr"/>
                      <a:r>
                        <a:rPr lang="en-US" dirty="0" smtClean="0">
                          <a:solidFill>
                            <a:srgbClr val="0000FF"/>
                          </a:solidFill>
                        </a:rPr>
                        <a:t>x</a:t>
                      </a:r>
                      <a:endParaRPr lang="en-US" dirty="0">
                        <a:solidFill>
                          <a:srgbClr val="0000FF"/>
                        </a:solidFill>
                      </a:endParaRPr>
                    </a:p>
                  </a:txBody>
                  <a:tcPr/>
                </a:tc>
              </a:tr>
              <a:tr h="576943">
                <a:tc>
                  <a:txBody>
                    <a:bodyPr/>
                    <a:lstStyle/>
                    <a:p>
                      <a:r>
                        <a:rPr lang="en-US" dirty="0" smtClean="0"/>
                        <a:t>Control of Arthropod Pests</a:t>
                      </a:r>
                    </a:p>
                    <a:p>
                      <a:r>
                        <a:rPr lang="en-US" baseline="0" dirty="0" smtClean="0"/>
                        <a:t>        </a:t>
                      </a:r>
                      <a:r>
                        <a:rPr lang="en-US" baseline="0" dirty="0" smtClean="0"/>
                        <a:t>-local </a:t>
                      </a:r>
                      <a:r>
                        <a:rPr lang="en-US" baseline="0" dirty="0" smtClean="0"/>
                        <a:t>scale</a:t>
                      </a:r>
                    </a:p>
                    <a:p>
                      <a:r>
                        <a:rPr lang="en-US" baseline="0" dirty="0" smtClean="0"/>
                        <a:t>        -landscape scale</a:t>
                      </a:r>
                    </a:p>
                    <a:p>
                      <a:endParaRPr lang="en-US" dirty="0"/>
                    </a:p>
                  </a:txBody>
                  <a:tcPr/>
                </a:tc>
                <a:tc>
                  <a:txBody>
                    <a:bodyPr/>
                    <a:lstStyle/>
                    <a:p>
                      <a:pPr algn="ctr"/>
                      <a:endParaRPr lang="en-US" dirty="0" smtClean="0">
                        <a:solidFill>
                          <a:srgbClr val="0000FF"/>
                        </a:solidFill>
                      </a:endParaRPr>
                    </a:p>
                    <a:p>
                      <a:pPr algn="ctr"/>
                      <a:endParaRPr lang="en-US" dirty="0" smtClean="0">
                        <a:solidFill>
                          <a:srgbClr val="0000FF"/>
                        </a:solidFill>
                      </a:endParaRPr>
                    </a:p>
                    <a:p>
                      <a:pPr algn="ctr"/>
                      <a:r>
                        <a:rPr lang="en-US" dirty="0" smtClean="0">
                          <a:solidFill>
                            <a:srgbClr val="0000FF"/>
                          </a:solidFill>
                        </a:rPr>
                        <a:t>x</a:t>
                      </a:r>
                      <a:endParaRPr lang="en-US" dirty="0">
                        <a:solidFill>
                          <a:srgbClr val="0000FF"/>
                        </a:solidFill>
                      </a:endParaRPr>
                    </a:p>
                  </a:txBody>
                  <a:tcPr/>
                </a:tc>
                <a:tc>
                  <a:txBody>
                    <a:bodyPr/>
                    <a:lstStyle/>
                    <a:p>
                      <a:pPr algn="ctr"/>
                      <a:endParaRPr lang="en-US" dirty="0" smtClean="0">
                        <a:solidFill>
                          <a:srgbClr val="0000FF"/>
                        </a:solidFill>
                      </a:endParaRPr>
                    </a:p>
                    <a:p>
                      <a:pPr algn="ctr"/>
                      <a:r>
                        <a:rPr lang="en-US" dirty="0" smtClean="0">
                          <a:solidFill>
                            <a:srgbClr val="0000FF"/>
                          </a:solidFill>
                        </a:rPr>
                        <a:t>x</a:t>
                      </a:r>
                      <a:endParaRPr lang="en-US" dirty="0">
                        <a:solidFill>
                          <a:srgbClr val="0000FF"/>
                        </a:solidFill>
                      </a:endParaRPr>
                    </a:p>
                  </a:txBody>
                  <a:tcPr/>
                </a:tc>
                <a:tc>
                  <a:txBody>
                    <a:bodyPr/>
                    <a:lstStyle/>
                    <a:p>
                      <a:pPr algn="ctr"/>
                      <a:endParaRPr lang="en-US" dirty="0">
                        <a:solidFill>
                          <a:srgbClr val="0000FF"/>
                        </a:solidFill>
                      </a:endParaRPr>
                    </a:p>
                  </a:txBody>
                  <a:tcPr/>
                </a:tc>
              </a:tr>
              <a:tr h="576943">
                <a:tc>
                  <a:txBody>
                    <a:bodyPr/>
                    <a:lstStyle/>
                    <a:p>
                      <a:r>
                        <a:rPr lang="en-US" dirty="0" smtClean="0"/>
                        <a:t>Pollination</a:t>
                      </a:r>
                      <a:r>
                        <a:rPr lang="en-US" baseline="0" dirty="0" smtClean="0"/>
                        <a:t> Services</a:t>
                      </a:r>
                      <a:endParaRPr lang="en-US" dirty="0"/>
                    </a:p>
                  </a:txBody>
                  <a:tcPr/>
                </a:tc>
                <a:tc>
                  <a:txBody>
                    <a:bodyPr/>
                    <a:lstStyle/>
                    <a:p>
                      <a:pPr algn="ctr"/>
                      <a:endParaRPr lang="en-US" dirty="0">
                        <a:solidFill>
                          <a:schemeClr val="tx1"/>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c>
                  <a:txBody>
                    <a:bodyPr/>
                    <a:lstStyle/>
                    <a:p>
                      <a:pPr algn="ctr"/>
                      <a:endParaRPr lang="en-US" dirty="0">
                        <a:solidFill>
                          <a:srgbClr val="0000FF"/>
                        </a:solidFill>
                      </a:endParaRPr>
                    </a:p>
                  </a:txBody>
                  <a:tcPr/>
                </a:tc>
              </a:tr>
            </a:tbl>
          </a:graphicData>
        </a:graphic>
      </p:graphicFrame>
      <p:sp>
        <p:nvSpPr>
          <p:cNvPr id="4" name="TextBox 3"/>
          <p:cNvSpPr txBox="1"/>
          <p:nvPr/>
        </p:nvSpPr>
        <p:spPr>
          <a:xfrm>
            <a:off x="341212" y="5943601"/>
            <a:ext cx="4222204" cy="1477328"/>
          </a:xfrm>
          <a:prstGeom prst="rect">
            <a:avLst/>
          </a:prstGeom>
          <a:noFill/>
        </p:spPr>
        <p:txBody>
          <a:bodyPr wrap="square" rtlCol="0">
            <a:spAutoFit/>
          </a:bodyPr>
          <a:lstStyle/>
          <a:p>
            <a:r>
              <a:rPr lang="en-US" dirty="0" smtClean="0"/>
              <a:t>Strong Effect: &gt;25% change</a:t>
            </a:r>
          </a:p>
          <a:p>
            <a:r>
              <a:rPr lang="en-US" dirty="0" smtClean="0"/>
              <a:t>Weak Effect: </a:t>
            </a:r>
            <a:r>
              <a:rPr lang="en-US" u="sng" dirty="0" smtClean="0"/>
              <a:t>&lt;</a:t>
            </a:r>
            <a:r>
              <a:rPr lang="en-US" dirty="0" smtClean="0"/>
              <a:t> 25% or weak significance</a:t>
            </a:r>
          </a:p>
          <a:p>
            <a:r>
              <a:rPr lang="en-US" dirty="0" smtClean="0"/>
              <a:t>Equivocal: NS or too few studies conducted</a:t>
            </a:r>
          </a:p>
          <a:p>
            <a:endParaRPr lang="en-US" dirty="0" smtClean="0"/>
          </a:p>
          <a:p>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9048"/>
            <a:ext cx="8229600" cy="1143000"/>
          </a:xfrm>
        </p:spPr>
        <p:txBody>
          <a:bodyPr>
            <a:normAutofit fontScale="90000"/>
          </a:bodyPr>
          <a:lstStyle/>
          <a:p>
            <a:r>
              <a:rPr lang="en-US" dirty="0" smtClean="0"/>
              <a:t>Summary: </a:t>
            </a:r>
            <a:r>
              <a:rPr lang="en-US" dirty="0" smtClean="0"/>
              <a:t>Climate change</a:t>
            </a:r>
            <a:br>
              <a:rPr lang="en-US" dirty="0" smtClean="0"/>
            </a:br>
            <a:r>
              <a:rPr lang="en-US" dirty="0" smtClean="0"/>
              <a:t>adaptation (A) &amp; mitigation (M)</a:t>
            </a:r>
            <a:endParaRPr lang="en-US" dirty="0"/>
          </a:p>
        </p:txBody>
      </p:sp>
      <p:graphicFrame>
        <p:nvGraphicFramePr>
          <p:cNvPr id="3" name="Table 2"/>
          <p:cNvGraphicFramePr>
            <a:graphicFrameLocks noGrp="1"/>
          </p:cNvGraphicFramePr>
          <p:nvPr/>
        </p:nvGraphicFramePr>
        <p:xfrm>
          <a:off x="304800" y="1598980"/>
          <a:ext cx="8458200" cy="3461658"/>
        </p:xfrm>
        <a:graphic>
          <a:graphicData uri="http://schemas.openxmlformats.org/drawingml/2006/table">
            <a:tbl>
              <a:tblPr firstRow="1" bandRow="1">
                <a:tableStyleId>{5C22544A-7EE6-4342-B048-85BDC9FD1C3A}</a:tableStyleId>
              </a:tblPr>
              <a:tblGrid>
                <a:gridCol w="3733800"/>
                <a:gridCol w="1219200"/>
                <a:gridCol w="1600200"/>
                <a:gridCol w="1905000"/>
              </a:tblGrid>
              <a:tr h="576943">
                <a:tc>
                  <a:txBody>
                    <a:bodyPr/>
                    <a:lstStyle/>
                    <a:p>
                      <a:r>
                        <a:rPr lang="en-US" dirty="0" smtClean="0"/>
                        <a:t>Service</a:t>
                      </a:r>
                      <a:endParaRPr lang="en-US" dirty="0"/>
                    </a:p>
                  </a:txBody>
                  <a:tcPr/>
                </a:tc>
                <a:tc>
                  <a:txBody>
                    <a:bodyPr/>
                    <a:lstStyle/>
                    <a:p>
                      <a:r>
                        <a:rPr lang="en-US" dirty="0" smtClean="0"/>
                        <a:t>Equivocal</a:t>
                      </a:r>
                      <a:endParaRPr lang="en-US" dirty="0"/>
                    </a:p>
                  </a:txBody>
                  <a:tcPr/>
                </a:tc>
                <a:tc>
                  <a:txBody>
                    <a:bodyPr/>
                    <a:lstStyle/>
                    <a:p>
                      <a:r>
                        <a:rPr lang="en-US" dirty="0" smtClean="0"/>
                        <a:t>Weak</a:t>
                      </a:r>
                      <a:r>
                        <a:rPr lang="en-US" baseline="0" dirty="0" smtClean="0"/>
                        <a:t> Effect</a:t>
                      </a:r>
                      <a:endParaRPr lang="en-US" dirty="0"/>
                    </a:p>
                  </a:txBody>
                  <a:tcPr/>
                </a:tc>
                <a:tc>
                  <a:txBody>
                    <a:bodyPr/>
                    <a:lstStyle/>
                    <a:p>
                      <a:r>
                        <a:rPr lang="en-US" dirty="0" smtClean="0"/>
                        <a:t>Strong Effect</a:t>
                      </a:r>
                      <a:endParaRPr lang="en-US" dirty="0"/>
                    </a:p>
                  </a:txBody>
                  <a:tcPr/>
                </a:tc>
              </a:tr>
              <a:tr h="576943">
                <a:tc>
                  <a:txBody>
                    <a:bodyPr/>
                    <a:lstStyle/>
                    <a:p>
                      <a:r>
                        <a:rPr lang="en-US" dirty="0" smtClean="0"/>
                        <a:t>Carbon sequestration  (M)</a:t>
                      </a:r>
                      <a:endParaRPr lang="en-US" dirty="0"/>
                    </a:p>
                  </a:txBody>
                  <a:tcPr/>
                </a:tc>
                <a:tc>
                  <a:txBody>
                    <a:bodyPr/>
                    <a:lstStyle/>
                    <a:p>
                      <a:pPr algn="ctr"/>
                      <a:endParaRPr lang="en-US" dirty="0">
                        <a:solidFill>
                          <a:srgbClr val="0000FF"/>
                        </a:solidFill>
                      </a:endParaRPr>
                    </a:p>
                  </a:txBody>
                  <a:tcPr/>
                </a:tc>
                <a:tc>
                  <a:txBody>
                    <a:bodyPr/>
                    <a:lstStyle/>
                    <a:p>
                      <a:pPr algn="ctr"/>
                      <a:endParaRPr lang="en-US">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r>
              <a:tr h="576943">
                <a:tc>
                  <a:txBody>
                    <a:bodyPr/>
                    <a:lstStyle/>
                    <a:p>
                      <a:r>
                        <a:rPr lang="en-US" dirty="0" smtClean="0"/>
                        <a:t>Energy use (M)</a:t>
                      </a:r>
                      <a:endParaRPr lang="en-US" dirty="0"/>
                    </a:p>
                  </a:txBody>
                  <a:tcPr/>
                </a:tc>
                <a:tc>
                  <a:txBody>
                    <a:bodyPr/>
                    <a:lstStyle/>
                    <a:p>
                      <a:pPr algn="ctr"/>
                      <a:endParaRPr lang="en-US" dirty="0">
                        <a:solidFill>
                          <a:srgbClr val="0000FF"/>
                        </a:solidFill>
                      </a:endParaRPr>
                    </a:p>
                  </a:txBody>
                  <a:tcPr/>
                </a:tc>
                <a:tc>
                  <a:txBody>
                    <a:bodyPr/>
                    <a:lstStyle/>
                    <a:p>
                      <a:pPr algn="ctr"/>
                      <a:endParaRPr lang="en-US">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r>
              <a:tr h="576943">
                <a:tc>
                  <a:txBody>
                    <a:bodyPr/>
                    <a:lstStyle/>
                    <a:p>
                      <a:r>
                        <a:rPr lang="en-US" dirty="0" smtClean="0"/>
                        <a:t>Global warming potential (M)</a:t>
                      </a:r>
                      <a:endParaRPr lang="en-US" dirty="0"/>
                    </a:p>
                  </a:txBody>
                  <a:tcPr/>
                </a:tc>
                <a:tc>
                  <a:txBody>
                    <a:bodyPr/>
                    <a:lstStyle/>
                    <a:p>
                      <a:pPr algn="ctr"/>
                      <a:r>
                        <a:rPr lang="en-US" dirty="0" smtClean="0">
                          <a:solidFill>
                            <a:schemeClr val="tx1"/>
                          </a:solidFill>
                        </a:rPr>
                        <a:t>x</a:t>
                      </a:r>
                      <a:endParaRPr lang="en-US" dirty="0">
                        <a:solidFill>
                          <a:schemeClr val="tx1"/>
                        </a:solidFill>
                      </a:endParaRPr>
                    </a:p>
                  </a:txBody>
                  <a:tcPr/>
                </a:tc>
                <a:tc>
                  <a:txBody>
                    <a:bodyPr/>
                    <a:lstStyle/>
                    <a:p>
                      <a:pPr algn="ctr"/>
                      <a:endParaRPr lang="en-US" dirty="0">
                        <a:solidFill>
                          <a:srgbClr val="0000FF"/>
                        </a:solidFill>
                      </a:endParaRPr>
                    </a:p>
                  </a:txBody>
                  <a:tcPr/>
                </a:tc>
                <a:tc>
                  <a:txBody>
                    <a:bodyPr/>
                    <a:lstStyle/>
                    <a:p>
                      <a:pPr algn="ctr"/>
                      <a:endParaRPr lang="en-US" dirty="0">
                        <a:solidFill>
                          <a:srgbClr val="0000FF"/>
                        </a:solidFill>
                      </a:endParaRPr>
                    </a:p>
                  </a:txBody>
                  <a:tcPr/>
                </a:tc>
              </a:tr>
              <a:tr h="576943">
                <a:tc>
                  <a:txBody>
                    <a:bodyPr/>
                    <a:lstStyle/>
                    <a:p>
                      <a:r>
                        <a:rPr lang="en-US" dirty="0" smtClean="0"/>
                        <a:t>Resilience</a:t>
                      </a:r>
                      <a:r>
                        <a:rPr lang="en-US" baseline="0" dirty="0" smtClean="0"/>
                        <a:t> to drought (A)</a:t>
                      </a:r>
                      <a:endParaRPr lang="en-US" dirty="0"/>
                    </a:p>
                  </a:txBody>
                  <a:tcPr/>
                </a:tc>
                <a:tc>
                  <a:txBody>
                    <a:bodyPr/>
                    <a:lstStyle/>
                    <a:p>
                      <a:pPr algn="ctr"/>
                      <a:endParaRPr lang="en-US" dirty="0">
                        <a:solidFill>
                          <a:srgbClr val="0000FF"/>
                        </a:solidFill>
                      </a:endParaRPr>
                    </a:p>
                  </a:txBody>
                  <a:tcPr/>
                </a:tc>
                <a:tc>
                  <a:txBody>
                    <a:bodyPr/>
                    <a:lstStyle/>
                    <a:p>
                      <a:pPr algn="ctr"/>
                      <a:endParaRPr lang="en-US" dirty="0">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r>
              <a:tr h="576943">
                <a:tc>
                  <a:txBody>
                    <a:bodyPr/>
                    <a:lstStyle/>
                    <a:p>
                      <a:r>
                        <a:rPr lang="en-US" dirty="0" smtClean="0"/>
                        <a:t>Resistance to hurricane (A)</a:t>
                      </a:r>
                      <a:endParaRPr lang="en-US" dirty="0"/>
                    </a:p>
                  </a:txBody>
                  <a:tcPr/>
                </a:tc>
                <a:tc>
                  <a:txBody>
                    <a:bodyPr/>
                    <a:lstStyle/>
                    <a:p>
                      <a:pPr algn="ctr"/>
                      <a:endParaRPr lang="en-US" dirty="0">
                        <a:solidFill>
                          <a:schemeClr val="tx1"/>
                        </a:solidFill>
                      </a:endParaRPr>
                    </a:p>
                  </a:txBody>
                  <a:tcPr/>
                </a:tc>
                <a:tc>
                  <a:txBody>
                    <a:bodyPr/>
                    <a:lstStyle/>
                    <a:p>
                      <a:pPr algn="ctr"/>
                      <a:endParaRPr lang="en-US" dirty="0">
                        <a:solidFill>
                          <a:srgbClr val="0000FF"/>
                        </a:solidFill>
                      </a:endParaRPr>
                    </a:p>
                  </a:txBody>
                  <a:tcPr/>
                </a:tc>
                <a:tc>
                  <a:txBody>
                    <a:bodyPr/>
                    <a:lstStyle/>
                    <a:p>
                      <a:pPr algn="ctr"/>
                      <a:r>
                        <a:rPr lang="en-US" dirty="0" smtClean="0">
                          <a:solidFill>
                            <a:srgbClr val="0000FF"/>
                          </a:solidFill>
                        </a:rPr>
                        <a:t>x</a:t>
                      </a:r>
                      <a:endParaRPr lang="en-US" dirty="0">
                        <a:solidFill>
                          <a:srgbClr val="0000FF"/>
                        </a:solidFill>
                      </a:endParaRPr>
                    </a:p>
                  </a:txBody>
                  <a:tcPr/>
                </a:tc>
              </a:tr>
            </a:tbl>
          </a:graphicData>
        </a:graphic>
      </p:graphicFrame>
      <p:sp>
        <p:nvSpPr>
          <p:cNvPr id="4" name="TextBox 3"/>
          <p:cNvSpPr txBox="1"/>
          <p:nvPr/>
        </p:nvSpPr>
        <p:spPr>
          <a:xfrm>
            <a:off x="304800" y="5478817"/>
            <a:ext cx="4258616" cy="1200329"/>
          </a:xfrm>
          <a:prstGeom prst="rect">
            <a:avLst/>
          </a:prstGeom>
          <a:noFill/>
        </p:spPr>
        <p:txBody>
          <a:bodyPr wrap="square" rtlCol="0">
            <a:spAutoFit/>
          </a:bodyPr>
          <a:lstStyle/>
          <a:p>
            <a:r>
              <a:rPr lang="en-US" dirty="0" smtClean="0"/>
              <a:t>Strong Effect: &gt;25% change</a:t>
            </a:r>
          </a:p>
          <a:p>
            <a:r>
              <a:rPr lang="en-US" dirty="0" smtClean="0"/>
              <a:t>Weak Effect: </a:t>
            </a:r>
            <a:r>
              <a:rPr lang="en-US" u="sng" dirty="0" smtClean="0"/>
              <a:t>&lt;</a:t>
            </a:r>
            <a:r>
              <a:rPr lang="en-US" dirty="0" smtClean="0"/>
              <a:t> 25% or weak significance</a:t>
            </a:r>
          </a:p>
          <a:p>
            <a:r>
              <a:rPr lang="en-US" dirty="0" smtClean="0"/>
              <a:t>Equivocal: NS or too few studies conducted</a:t>
            </a:r>
          </a:p>
          <a:p>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Y</a:t>
            </a:r>
            <a:r>
              <a:rPr lang="en-US" dirty="0" smtClean="0"/>
              <a:t>ield/Productivity</a:t>
            </a:r>
            <a:endParaRPr lang="en-US" dirty="0"/>
          </a:p>
        </p:txBody>
      </p:sp>
      <p:graphicFrame>
        <p:nvGraphicFramePr>
          <p:cNvPr id="3" name="Table 2"/>
          <p:cNvGraphicFramePr>
            <a:graphicFrameLocks noGrp="1"/>
          </p:cNvGraphicFramePr>
          <p:nvPr/>
        </p:nvGraphicFramePr>
        <p:xfrm>
          <a:off x="304800" y="1447800"/>
          <a:ext cx="8458200" cy="1765663"/>
        </p:xfrm>
        <a:graphic>
          <a:graphicData uri="http://schemas.openxmlformats.org/drawingml/2006/table">
            <a:tbl>
              <a:tblPr firstRow="1" bandRow="1">
                <a:tableStyleId>{5C22544A-7EE6-4342-B048-85BDC9FD1C3A}</a:tableStyleId>
              </a:tblPr>
              <a:tblGrid>
                <a:gridCol w="4419600"/>
                <a:gridCol w="1143000"/>
                <a:gridCol w="1371600"/>
                <a:gridCol w="1524000"/>
              </a:tblGrid>
              <a:tr h="576943">
                <a:tc>
                  <a:txBody>
                    <a:bodyPr/>
                    <a:lstStyle/>
                    <a:p>
                      <a:r>
                        <a:rPr lang="en-US" dirty="0" smtClean="0"/>
                        <a:t>Service</a:t>
                      </a:r>
                      <a:endParaRPr lang="en-US" dirty="0"/>
                    </a:p>
                  </a:txBody>
                  <a:tcPr/>
                </a:tc>
                <a:tc>
                  <a:txBody>
                    <a:bodyPr/>
                    <a:lstStyle/>
                    <a:p>
                      <a:r>
                        <a:rPr lang="en-US" dirty="0" smtClean="0"/>
                        <a:t>Equivocal</a:t>
                      </a:r>
                      <a:endParaRPr lang="en-US" dirty="0"/>
                    </a:p>
                  </a:txBody>
                  <a:tcPr/>
                </a:tc>
                <a:tc>
                  <a:txBody>
                    <a:bodyPr/>
                    <a:lstStyle/>
                    <a:p>
                      <a:r>
                        <a:rPr lang="en-US" dirty="0" smtClean="0"/>
                        <a:t>Weak</a:t>
                      </a:r>
                      <a:r>
                        <a:rPr lang="en-US" baseline="0" dirty="0" smtClean="0"/>
                        <a:t> Effect</a:t>
                      </a:r>
                      <a:endParaRPr lang="en-US" dirty="0"/>
                    </a:p>
                  </a:txBody>
                  <a:tcPr/>
                </a:tc>
                <a:tc>
                  <a:txBody>
                    <a:bodyPr/>
                    <a:lstStyle/>
                    <a:p>
                      <a:r>
                        <a:rPr lang="en-US" dirty="0" smtClean="0"/>
                        <a:t>Strong Effect</a:t>
                      </a:r>
                      <a:endParaRPr lang="en-US" dirty="0"/>
                    </a:p>
                  </a:txBody>
                  <a:tcPr/>
                </a:tc>
              </a:tr>
              <a:tr h="576943">
                <a:tc>
                  <a:txBody>
                    <a:bodyPr/>
                    <a:lstStyle/>
                    <a:p>
                      <a:r>
                        <a:rPr lang="en-US" dirty="0" smtClean="0"/>
                        <a:t>Yield</a:t>
                      </a:r>
                    </a:p>
                    <a:p>
                      <a:r>
                        <a:rPr lang="en-US" baseline="0" dirty="0" smtClean="0">
                          <a:solidFill>
                            <a:srgbClr val="FF0000"/>
                          </a:solidFill>
                        </a:rPr>
                        <a:t>      Developed country (org-</a:t>
                      </a:r>
                      <a:r>
                        <a:rPr lang="en-US" baseline="0" dirty="0" err="1" smtClean="0">
                          <a:solidFill>
                            <a:srgbClr val="FF0000"/>
                          </a:solidFill>
                        </a:rPr>
                        <a:t>conv</a:t>
                      </a:r>
                      <a:r>
                        <a:rPr lang="en-US" baseline="0" dirty="0" smtClean="0">
                          <a:solidFill>
                            <a:srgbClr val="FF0000"/>
                          </a:solidFill>
                        </a:rPr>
                        <a:t>)</a:t>
                      </a:r>
                    </a:p>
                    <a:p>
                      <a:r>
                        <a:rPr lang="en-US" baseline="0" dirty="0" smtClean="0">
                          <a:solidFill>
                            <a:srgbClr val="FF0000"/>
                          </a:solidFill>
                        </a:rPr>
                        <a:t>      Developing country (DFS – “resource  </a:t>
                      </a:r>
                    </a:p>
                    <a:p>
                      <a:r>
                        <a:rPr lang="en-US" baseline="0" dirty="0" smtClean="0">
                          <a:solidFill>
                            <a:srgbClr val="FF0000"/>
                          </a:solidFill>
                        </a:rPr>
                        <a:t>                                                          poor”)</a:t>
                      </a:r>
                      <a:endParaRPr lang="en-US" dirty="0">
                        <a:solidFill>
                          <a:srgbClr val="FF0000"/>
                        </a:solidFill>
                      </a:endParaRPr>
                    </a:p>
                  </a:txBody>
                  <a:tcPr/>
                </a:tc>
                <a:tc>
                  <a:txBody>
                    <a:bodyPr/>
                    <a:lstStyle/>
                    <a:p>
                      <a:pPr algn="ctr"/>
                      <a:endParaRPr lang="en-US" dirty="0">
                        <a:solidFill>
                          <a:srgbClr val="0000FF"/>
                        </a:solidFill>
                      </a:endParaRPr>
                    </a:p>
                  </a:txBody>
                  <a:tcPr/>
                </a:tc>
                <a:tc>
                  <a:txBody>
                    <a:bodyPr/>
                    <a:lstStyle/>
                    <a:p>
                      <a:pPr algn="ctr"/>
                      <a:endParaRPr lang="en-US" dirty="0" smtClean="0">
                        <a:solidFill>
                          <a:srgbClr val="0000FF"/>
                        </a:solidFill>
                      </a:endParaRPr>
                    </a:p>
                    <a:p>
                      <a:pPr algn="ctr"/>
                      <a:r>
                        <a:rPr lang="en-US" dirty="0" smtClean="0">
                          <a:solidFill>
                            <a:srgbClr val="FF0000"/>
                          </a:solidFill>
                        </a:rPr>
                        <a:t>x</a:t>
                      </a:r>
                      <a:endParaRPr lang="en-US" dirty="0">
                        <a:solidFill>
                          <a:srgbClr val="FF0000"/>
                        </a:solidFill>
                      </a:endParaRPr>
                    </a:p>
                  </a:txBody>
                  <a:tcPr/>
                </a:tc>
                <a:tc>
                  <a:txBody>
                    <a:bodyPr/>
                    <a:lstStyle/>
                    <a:p>
                      <a:pPr algn="ctr"/>
                      <a:endParaRPr lang="en-US" dirty="0" smtClean="0">
                        <a:solidFill>
                          <a:srgbClr val="0000FF"/>
                        </a:solidFill>
                      </a:endParaRPr>
                    </a:p>
                    <a:p>
                      <a:pPr algn="ctr"/>
                      <a:endParaRPr lang="en-US" dirty="0" smtClean="0">
                        <a:solidFill>
                          <a:srgbClr val="0000FF"/>
                        </a:solidFill>
                      </a:endParaRPr>
                    </a:p>
                    <a:p>
                      <a:pPr algn="ctr"/>
                      <a:r>
                        <a:rPr lang="en-US" dirty="0" smtClean="0">
                          <a:solidFill>
                            <a:srgbClr val="0000FF"/>
                          </a:solidFill>
                        </a:rPr>
                        <a:t>x</a:t>
                      </a:r>
                      <a:endParaRPr lang="en-US" dirty="0">
                        <a:solidFill>
                          <a:srgbClr val="0000FF"/>
                        </a:solidFill>
                      </a:endParaRPr>
                    </a:p>
                  </a:txBody>
                  <a:tcPr/>
                </a:tc>
              </a:tr>
            </a:tbl>
          </a:graphicData>
        </a:graphic>
      </p:graphicFrame>
      <p:sp>
        <p:nvSpPr>
          <p:cNvPr id="5" name="TextBox 4"/>
          <p:cNvSpPr txBox="1"/>
          <p:nvPr/>
        </p:nvSpPr>
        <p:spPr>
          <a:xfrm>
            <a:off x="304800" y="3429000"/>
            <a:ext cx="4315484" cy="1200329"/>
          </a:xfrm>
          <a:prstGeom prst="rect">
            <a:avLst/>
          </a:prstGeom>
          <a:noFill/>
        </p:spPr>
        <p:txBody>
          <a:bodyPr wrap="square" rtlCol="0">
            <a:spAutoFit/>
          </a:bodyPr>
          <a:lstStyle/>
          <a:p>
            <a:r>
              <a:rPr lang="en-US" dirty="0" smtClean="0"/>
              <a:t>Strong Effect: &gt;25% change</a:t>
            </a:r>
          </a:p>
          <a:p>
            <a:r>
              <a:rPr lang="en-US" dirty="0" smtClean="0"/>
              <a:t>Weak Effect: </a:t>
            </a:r>
            <a:r>
              <a:rPr lang="en-US" u="sng" dirty="0" smtClean="0"/>
              <a:t>&lt;</a:t>
            </a:r>
            <a:r>
              <a:rPr lang="en-US" dirty="0" smtClean="0"/>
              <a:t> 25% or weak significance</a:t>
            </a:r>
          </a:p>
          <a:p>
            <a:r>
              <a:rPr lang="en-US" dirty="0" smtClean="0"/>
              <a:t>Equivocal: NS or too few studies conducted</a:t>
            </a:r>
          </a:p>
          <a:p>
            <a:endParaRPr lang="en-US" dirty="0"/>
          </a:p>
        </p:txBody>
      </p:sp>
      <p:sp>
        <p:nvSpPr>
          <p:cNvPr id="6" name="TextBox 5"/>
          <p:cNvSpPr txBox="1"/>
          <p:nvPr/>
        </p:nvSpPr>
        <p:spPr>
          <a:xfrm>
            <a:off x="32535" y="5912447"/>
            <a:ext cx="9111465" cy="923330"/>
          </a:xfrm>
          <a:prstGeom prst="rect">
            <a:avLst/>
          </a:prstGeom>
          <a:noFill/>
        </p:spPr>
        <p:txBody>
          <a:bodyPr wrap="square" rtlCol="0">
            <a:spAutoFit/>
          </a:bodyPr>
          <a:lstStyle/>
          <a:p>
            <a:r>
              <a:rPr lang="en-US" dirty="0" err="1" smtClean="0"/>
              <a:t>Ponisio</a:t>
            </a:r>
            <a:r>
              <a:rPr lang="en-US" dirty="0" smtClean="0"/>
              <a:t>, L. C., </a:t>
            </a:r>
            <a:r>
              <a:rPr lang="en-US" dirty="0" err="1" smtClean="0"/>
              <a:t>M'Gonigle</a:t>
            </a:r>
            <a:r>
              <a:rPr lang="en-US" dirty="0" smtClean="0"/>
              <a:t>, L. K., Mace, K. C., Palomino, J., de </a:t>
            </a:r>
            <a:r>
              <a:rPr lang="en-US" dirty="0" err="1" smtClean="0"/>
              <a:t>Valpine</a:t>
            </a:r>
            <a:r>
              <a:rPr lang="en-US" dirty="0" smtClean="0"/>
              <a:t>, P., &amp; </a:t>
            </a:r>
            <a:r>
              <a:rPr lang="en-US" dirty="0" err="1" smtClean="0"/>
              <a:t>Kremen</a:t>
            </a:r>
            <a:r>
              <a:rPr lang="en-US" dirty="0" smtClean="0"/>
              <a:t>, C. (2015). Diversification practices reduce organic to conventional yield gap. Proceedings of the Royal Society of London B: Biological Sciences, 282(1799), 20141396.</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17638"/>
          </a:xfrm>
        </p:spPr>
        <p:txBody>
          <a:bodyPr/>
          <a:lstStyle/>
          <a:p>
            <a:r>
              <a:rPr lang="en-US" b="1" dirty="0" smtClean="0">
                <a:solidFill>
                  <a:srgbClr val="000000"/>
                </a:solidFill>
              </a:rPr>
              <a:t>Conclusions</a:t>
            </a:r>
            <a:r>
              <a:rPr lang="en-US" dirty="0" smtClean="0">
                <a:solidFill>
                  <a:srgbClr val="000000"/>
                </a:solidFill>
              </a:rPr>
              <a:t> </a:t>
            </a:r>
            <a:endParaRPr lang="en-US" dirty="0">
              <a:solidFill>
                <a:srgbClr val="000000"/>
              </a:solidFill>
            </a:endParaRPr>
          </a:p>
        </p:txBody>
      </p:sp>
      <p:sp>
        <p:nvSpPr>
          <p:cNvPr id="3" name="Content Placeholder 2"/>
          <p:cNvSpPr>
            <a:spLocks noGrp="1"/>
          </p:cNvSpPr>
          <p:nvPr>
            <p:ph idx="1"/>
          </p:nvPr>
        </p:nvSpPr>
        <p:spPr>
          <a:xfrm>
            <a:off x="0" y="1318427"/>
            <a:ext cx="9144000" cy="5425595"/>
          </a:xfrm>
        </p:spPr>
        <p:txBody>
          <a:bodyPr>
            <a:noAutofit/>
          </a:bodyPr>
          <a:lstStyle/>
          <a:p>
            <a:pPr marL="514350" indent="-514350">
              <a:buNone/>
            </a:pPr>
            <a:r>
              <a:rPr lang="en-US" sz="2400" dirty="0" smtClean="0">
                <a:solidFill>
                  <a:srgbClr val="000000"/>
                </a:solidFill>
              </a:rPr>
              <a:t>	Substantial evidence of significant </a:t>
            </a:r>
            <a:r>
              <a:rPr lang="en-US" sz="2400" dirty="0">
                <a:solidFill>
                  <a:srgbClr val="000000"/>
                </a:solidFill>
              </a:rPr>
              <a:t>advantages</a:t>
            </a:r>
            <a:r>
              <a:rPr lang="en-US" sz="2400" dirty="0" smtClean="0">
                <a:solidFill>
                  <a:srgbClr val="000000"/>
                </a:solidFill>
              </a:rPr>
              <a:t> to </a:t>
            </a:r>
            <a:r>
              <a:rPr lang="en-US" sz="2400" dirty="0">
                <a:solidFill>
                  <a:srgbClr val="000000"/>
                </a:solidFill>
              </a:rPr>
              <a:t>ecologically based</a:t>
            </a:r>
            <a:r>
              <a:rPr lang="en-US" sz="2400" dirty="0" smtClean="0">
                <a:solidFill>
                  <a:srgbClr val="000000"/>
                </a:solidFill>
              </a:rPr>
              <a:t> and BDFS for the following </a:t>
            </a:r>
            <a:r>
              <a:rPr lang="en-US" sz="2400" dirty="0">
                <a:solidFill>
                  <a:srgbClr val="000000"/>
                </a:solidFill>
              </a:rPr>
              <a:t>e</a:t>
            </a:r>
            <a:r>
              <a:rPr lang="en-US" sz="2400" dirty="0" smtClean="0">
                <a:solidFill>
                  <a:srgbClr val="000000"/>
                </a:solidFill>
              </a:rPr>
              <a:t>cosystem services:</a:t>
            </a:r>
          </a:p>
          <a:p>
            <a:pPr marL="514350" indent="-514350">
              <a:buNone/>
            </a:pPr>
            <a:endParaRPr lang="en-US" sz="2400" u="sng" dirty="0" smtClean="0">
              <a:solidFill>
                <a:srgbClr val="000000"/>
              </a:solidFill>
            </a:endParaRPr>
          </a:p>
          <a:p>
            <a:pPr marL="914400" lvl="1" indent="-514350">
              <a:buFont typeface="+mj-lt"/>
              <a:buAutoNum type="arabicPeriod"/>
            </a:pPr>
            <a:r>
              <a:rPr lang="en-US" sz="2400" dirty="0" smtClean="0">
                <a:solidFill>
                  <a:srgbClr val="000000"/>
                </a:solidFill>
              </a:rPr>
              <a:t>biodiversity conservation</a:t>
            </a:r>
            <a:r>
              <a:rPr lang="en-US" sz="2400" dirty="0">
                <a:solidFill>
                  <a:srgbClr val="000000"/>
                </a:solidFill>
              </a:rPr>
              <a:t>;</a:t>
            </a:r>
            <a:endParaRPr lang="en-US" sz="2400" dirty="0" smtClean="0">
              <a:solidFill>
                <a:srgbClr val="000000"/>
              </a:solidFill>
            </a:endParaRPr>
          </a:p>
          <a:p>
            <a:pPr marL="914400" lvl="1" indent="-514350">
              <a:buFont typeface="+mj-lt"/>
              <a:buAutoNum type="arabicPeriod"/>
            </a:pPr>
            <a:r>
              <a:rPr lang="en-US" sz="2400" dirty="0" smtClean="0">
                <a:solidFill>
                  <a:srgbClr val="000000"/>
                </a:solidFill>
              </a:rPr>
              <a:t>control </a:t>
            </a:r>
            <a:r>
              <a:rPr lang="en-US" sz="2400" dirty="0">
                <a:solidFill>
                  <a:srgbClr val="000000"/>
                </a:solidFill>
              </a:rPr>
              <a:t>of arthropod </a:t>
            </a:r>
            <a:r>
              <a:rPr lang="en-US" sz="2400" dirty="0" smtClean="0">
                <a:solidFill>
                  <a:srgbClr val="000000"/>
                </a:solidFill>
              </a:rPr>
              <a:t>pests, weeds </a:t>
            </a:r>
            <a:r>
              <a:rPr lang="en-US" sz="2400" dirty="0">
                <a:solidFill>
                  <a:srgbClr val="000000"/>
                </a:solidFill>
              </a:rPr>
              <a:t>and </a:t>
            </a:r>
            <a:r>
              <a:rPr lang="en-US" sz="2400" dirty="0" smtClean="0">
                <a:solidFill>
                  <a:srgbClr val="000000"/>
                </a:solidFill>
              </a:rPr>
              <a:t>diseases;</a:t>
            </a:r>
          </a:p>
          <a:p>
            <a:pPr marL="914400" lvl="1" indent="-514350">
              <a:buFont typeface="+mj-lt"/>
              <a:buAutoNum type="arabicPeriod"/>
            </a:pPr>
            <a:r>
              <a:rPr lang="en-US" sz="2400" dirty="0" smtClean="0">
                <a:solidFill>
                  <a:srgbClr val="000000"/>
                </a:solidFill>
              </a:rPr>
              <a:t>pollination services;</a:t>
            </a:r>
          </a:p>
          <a:p>
            <a:pPr marL="914400" lvl="1" indent="-514350">
              <a:buFont typeface="+mj-lt"/>
              <a:buAutoNum type="arabicPeriod"/>
            </a:pPr>
            <a:r>
              <a:rPr lang="en-US" sz="2400" dirty="0" smtClean="0">
                <a:solidFill>
                  <a:srgbClr val="000000"/>
                </a:solidFill>
              </a:rPr>
              <a:t>soil </a:t>
            </a:r>
            <a:r>
              <a:rPr lang="en-US" sz="2400" dirty="0">
                <a:solidFill>
                  <a:srgbClr val="000000"/>
                </a:solidFill>
              </a:rPr>
              <a:t>quality</a:t>
            </a:r>
            <a:r>
              <a:rPr lang="en-US" sz="2400" dirty="0" smtClean="0">
                <a:solidFill>
                  <a:srgbClr val="000000"/>
                </a:solidFill>
              </a:rPr>
              <a:t> enhancement and maintenance;</a:t>
            </a:r>
          </a:p>
          <a:p>
            <a:pPr marL="914400" lvl="1" indent="-514350">
              <a:buFont typeface="+mj-lt"/>
              <a:buAutoNum type="arabicPeriod"/>
            </a:pPr>
            <a:r>
              <a:rPr lang="en-US" sz="2400" dirty="0" smtClean="0">
                <a:solidFill>
                  <a:srgbClr val="000000"/>
                </a:solidFill>
              </a:rPr>
              <a:t>water </a:t>
            </a:r>
            <a:r>
              <a:rPr lang="en-US" sz="2400" dirty="0">
                <a:solidFill>
                  <a:srgbClr val="000000"/>
                </a:solidFill>
              </a:rPr>
              <a:t>use efficiency, carbon </a:t>
            </a:r>
            <a:r>
              <a:rPr lang="en-US" sz="2400" dirty="0" smtClean="0">
                <a:solidFill>
                  <a:srgbClr val="000000"/>
                </a:solidFill>
              </a:rPr>
              <a:t>sequestration;</a:t>
            </a:r>
          </a:p>
          <a:p>
            <a:pPr marL="914400" lvl="1" indent="-514350">
              <a:buFont typeface="+mj-lt"/>
              <a:buAutoNum type="arabicPeriod"/>
            </a:pPr>
            <a:r>
              <a:rPr lang="en-US" sz="2400" dirty="0" smtClean="0">
                <a:solidFill>
                  <a:srgbClr val="000000"/>
                </a:solidFill>
              </a:rPr>
              <a:t>Increased energy </a:t>
            </a:r>
            <a:r>
              <a:rPr lang="en-US" sz="2400" dirty="0">
                <a:solidFill>
                  <a:srgbClr val="000000"/>
                </a:solidFill>
              </a:rPr>
              <a:t>use</a:t>
            </a:r>
            <a:r>
              <a:rPr lang="en-US" sz="2400" dirty="0" smtClean="0">
                <a:solidFill>
                  <a:srgbClr val="000000"/>
                </a:solidFill>
              </a:rPr>
              <a:t> efficiency;</a:t>
            </a:r>
          </a:p>
          <a:p>
            <a:pPr marL="914400" lvl="1" indent="-514350">
              <a:buFont typeface="+mj-lt"/>
              <a:buAutoNum type="arabicPeriod"/>
            </a:pPr>
            <a:r>
              <a:rPr lang="en-US" sz="2400" dirty="0" smtClean="0">
                <a:solidFill>
                  <a:srgbClr val="000000"/>
                </a:solidFill>
              </a:rPr>
              <a:t>Increased resistance </a:t>
            </a:r>
            <a:r>
              <a:rPr lang="en-US" sz="2400" dirty="0">
                <a:solidFill>
                  <a:srgbClr val="000000"/>
                </a:solidFill>
              </a:rPr>
              <a:t>and resilience of farming</a:t>
            </a:r>
            <a:r>
              <a:rPr lang="en-US" sz="2400" dirty="0" smtClean="0">
                <a:solidFill>
                  <a:srgbClr val="000000"/>
                </a:solidFill>
              </a:rPr>
              <a:t> systems </a:t>
            </a:r>
            <a:r>
              <a:rPr lang="en-US" sz="2400" dirty="0">
                <a:solidFill>
                  <a:srgbClr val="000000"/>
                </a:solidFill>
              </a:rPr>
              <a:t>to extreme weather </a:t>
            </a:r>
            <a:r>
              <a:rPr lang="en-US" sz="2400" dirty="0" smtClean="0">
                <a:solidFill>
                  <a:srgbClr val="000000"/>
                </a:solidFill>
              </a:rPr>
              <a:t>events.</a:t>
            </a:r>
          </a:p>
          <a:p>
            <a:pPr marL="914400" lvl="1" indent="-514350">
              <a:buFont typeface="+mj-lt"/>
              <a:buAutoNum type="arabicPeriod"/>
            </a:pPr>
            <a:r>
              <a:rPr lang="en-US" sz="2400" dirty="0" smtClean="0">
                <a:solidFill>
                  <a:srgbClr val="000000"/>
                </a:solidFill>
              </a:rPr>
              <a:t>Reduced nutrient losses (N) </a:t>
            </a:r>
          </a:p>
          <a:p>
            <a:pPr marL="514350" indent="-514350">
              <a:buNone/>
            </a:pPr>
            <a:endParaRPr lang="en-US" sz="2400" dirty="0" smtClean="0"/>
          </a:p>
          <a:p>
            <a:pPr marL="514350" indent="-514350">
              <a:buNone/>
            </a:pPr>
            <a:r>
              <a:rPr lang="en-US" sz="2400" dirty="0" smtClean="0">
                <a:solidFill>
                  <a:srgbClr val="7F7F7F"/>
                </a:solidFill>
              </a:rPr>
              <a:t>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
            <a:ext cx="8229600" cy="616856"/>
          </a:xfrm>
        </p:spPr>
        <p:txBody>
          <a:bodyPr>
            <a:normAutofit fontScale="90000"/>
          </a:bodyPr>
          <a:lstStyle/>
          <a:p>
            <a:r>
              <a:rPr lang="en-US" b="1" dirty="0" smtClean="0">
                <a:solidFill>
                  <a:srgbClr val="000000"/>
                </a:solidFill>
              </a:rPr>
              <a:t>Conclusions</a:t>
            </a:r>
            <a:r>
              <a:rPr lang="en-US" dirty="0" smtClean="0"/>
              <a:t> </a:t>
            </a:r>
            <a:endParaRPr lang="en-US" dirty="0"/>
          </a:p>
        </p:txBody>
      </p:sp>
      <p:sp>
        <p:nvSpPr>
          <p:cNvPr id="3" name="Content Placeholder 2"/>
          <p:cNvSpPr>
            <a:spLocks noGrp="1"/>
          </p:cNvSpPr>
          <p:nvPr>
            <p:ph idx="1"/>
          </p:nvPr>
        </p:nvSpPr>
        <p:spPr>
          <a:xfrm>
            <a:off x="0" y="603209"/>
            <a:ext cx="9144000" cy="1313225"/>
          </a:xfrm>
        </p:spPr>
        <p:txBody>
          <a:bodyPr>
            <a:noAutofit/>
          </a:bodyPr>
          <a:lstStyle/>
          <a:p>
            <a:pPr marL="514350" indent="-514350">
              <a:buNone/>
            </a:pPr>
            <a:r>
              <a:rPr lang="en-US" sz="2300" dirty="0" smtClean="0">
                <a:solidFill>
                  <a:srgbClr val="000000"/>
                </a:solidFill>
              </a:rPr>
              <a:t>	Organic </a:t>
            </a:r>
            <a:r>
              <a:rPr lang="en-US" sz="2300" dirty="0" smtClean="0">
                <a:solidFill>
                  <a:srgbClr val="000000"/>
                </a:solidFill>
              </a:rPr>
              <a:t>farming systems</a:t>
            </a:r>
            <a:r>
              <a:rPr lang="en-US" sz="2300" dirty="0" smtClean="0">
                <a:solidFill>
                  <a:srgbClr val="000000"/>
                </a:solidFill>
              </a:rPr>
              <a:t> and agroecology receive 1.68 – 4.1% of total USDA </a:t>
            </a:r>
            <a:r>
              <a:rPr lang="en-US" sz="2300" dirty="0" smtClean="0">
                <a:solidFill>
                  <a:srgbClr val="000000"/>
                </a:solidFill>
              </a:rPr>
              <a:t>Research, Education &amp; Extension funding (Carlisle &amp; Miles 2013; Delong et al. in preparation)</a:t>
            </a:r>
          </a:p>
          <a:p>
            <a:pPr marL="514350" indent="-514350">
              <a:buFont typeface="+mj-lt"/>
              <a:buAutoNum type="arabicPeriod"/>
            </a:pPr>
            <a:endParaRPr lang="en-US" sz="2400" dirty="0" smtClean="0">
              <a:solidFill>
                <a:srgbClr val="000000"/>
              </a:solidFill>
            </a:endParaRPr>
          </a:p>
        </p:txBody>
      </p:sp>
      <p:sp>
        <p:nvSpPr>
          <p:cNvPr id="4" name="TextBox 3"/>
          <p:cNvSpPr txBox="1"/>
          <p:nvPr/>
        </p:nvSpPr>
        <p:spPr>
          <a:xfrm>
            <a:off x="4281714" y="4009571"/>
            <a:ext cx="184666" cy="369332"/>
          </a:xfrm>
          <a:prstGeom prst="rect">
            <a:avLst/>
          </a:prstGeom>
          <a:noFill/>
        </p:spPr>
        <p:txBody>
          <a:bodyPr wrap="none" rtlCol="0">
            <a:spAutoFit/>
          </a:bodyPr>
          <a:lstStyle/>
          <a:p>
            <a:endParaRPr lang="en-US" dirty="0"/>
          </a:p>
        </p:txBody>
      </p:sp>
      <p:pic>
        <p:nvPicPr>
          <p:cNvPr id="7" name="Picture 6" descr="OFRF unpublished data 2012_REE Organic and Total Bar Chart.pdf"/>
          <p:cNvPicPr>
            <a:picLocks noChangeAspect="1"/>
          </p:cNvPicPr>
          <p:nvPr/>
        </p:nvPicPr>
        <mc:AlternateContent>
          <mc:Choice xmlns:ma="http://schemas.microsoft.com/office/mac/drawingml/2008/main" Requires="ma">
            <p:blipFill>
              <a:blip r:embed="rId3"/>
              <a:stretch>
                <a:fillRect/>
              </a:stretch>
            </p:blipFill>
          </mc:Choice>
          <mc:Fallback>
            <p:blipFill>
              <a:blip r:embed="rId4"/>
              <a:stretch>
                <a:fillRect/>
              </a:stretch>
            </p:blipFill>
          </mc:Fallback>
        </mc:AlternateContent>
        <p:spPr>
          <a:xfrm>
            <a:off x="176646" y="1270067"/>
            <a:ext cx="8756409" cy="6358949"/>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17638"/>
          </a:xfrm>
        </p:spPr>
        <p:txBody>
          <a:bodyPr/>
          <a:lstStyle/>
          <a:p>
            <a:r>
              <a:rPr lang="en-US" b="1" dirty="0" smtClean="0">
                <a:solidFill>
                  <a:srgbClr val="000000"/>
                </a:solidFill>
              </a:rPr>
              <a:t>Conclusions</a:t>
            </a:r>
            <a:r>
              <a:rPr lang="en-US" dirty="0" smtClean="0"/>
              <a:t> </a:t>
            </a:r>
            <a:endParaRPr lang="en-US" dirty="0"/>
          </a:p>
        </p:txBody>
      </p:sp>
      <p:sp>
        <p:nvSpPr>
          <p:cNvPr id="3" name="Content Placeholder 2"/>
          <p:cNvSpPr>
            <a:spLocks noGrp="1"/>
          </p:cNvSpPr>
          <p:nvPr>
            <p:ph idx="1"/>
          </p:nvPr>
        </p:nvSpPr>
        <p:spPr>
          <a:xfrm>
            <a:off x="0" y="1313533"/>
            <a:ext cx="9144000" cy="5440362"/>
          </a:xfrm>
        </p:spPr>
        <p:txBody>
          <a:bodyPr>
            <a:normAutofit/>
          </a:bodyPr>
          <a:lstStyle/>
          <a:p>
            <a:pPr marL="571500" indent="-514350">
              <a:buNone/>
            </a:pPr>
            <a:r>
              <a:rPr lang="en-US" sz="2400" dirty="0" smtClean="0">
                <a:solidFill>
                  <a:srgbClr val="000000"/>
                </a:solidFill>
              </a:rPr>
              <a:t>	With significant public investment in agro-ecological research, education and </a:t>
            </a:r>
            <a:r>
              <a:rPr lang="en-US" sz="2400" dirty="0" smtClean="0">
                <a:solidFill>
                  <a:srgbClr val="000000"/>
                </a:solidFill>
              </a:rPr>
              <a:t>extension, </a:t>
            </a:r>
            <a:r>
              <a:rPr lang="en-US" sz="2400" dirty="0" smtClean="0">
                <a:solidFill>
                  <a:srgbClr val="000000"/>
                </a:solidFill>
              </a:rPr>
              <a:t>society would realize even greater social and ecological performance from biologically diversified farming </a:t>
            </a:r>
            <a:r>
              <a:rPr lang="en-US" sz="2400" dirty="0" smtClean="0">
                <a:solidFill>
                  <a:srgbClr val="000000"/>
                </a:solidFill>
              </a:rPr>
              <a:t>systems while mitigating and adapting </a:t>
            </a:r>
            <a:r>
              <a:rPr lang="en-US" sz="2400" dirty="0" smtClean="0">
                <a:solidFill>
                  <a:srgbClr val="000000"/>
                </a:solidFill>
              </a:rPr>
              <a:t>to global climate change.</a:t>
            </a:r>
            <a:endParaRPr lang="en-US" sz="2400" dirty="0" smtClean="0">
              <a:solidFill>
                <a:srgbClr val="000000"/>
              </a:solidFill>
            </a:endParaRPr>
          </a:p>
          <a:p>
            <a:endParaRPr lang="en-US" dirty="0"/>
          </a:p>
        </p:txBody>
      </p:sp>
      <p:pic>
        <p:nvPicPr>
          <p:cNvPr id="4" name="Picture 3"/>
          <p:cNvPicPr>
            <a:picLocks noChangeAspect="1"/>
          </p:cNvPicPr>
          <p:nvPr/>
        </p:nvPicPr>
        <p:blipFill>
          <a:blip r:embed="rId3"/>
          <a:stretch>
            <a:fillRect/>
          </a:stretch>
        </p:blipFill>
        <p:spPr>
          <a:xfrm>
            <a:off x="228213" y="3103674"/>
            <a:ext cx="8686800" cy="34003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Capture of Political Process</a:t>
            </a:r>
            <a:endParaRPr lang="en-US" dirty="0"/>
          </a:p>
        </p:txBody>
      </p:sp>
      <p:sp>
        <p:nvSpPr>
          <p:cNvPr id="3" name="Content Placeholder 2"/>
          <p:cNvSpPr>
            <a:spLocks noGrp="1"/>
          </p:cNvSpPr>
          <p:nvPr>
            <p:ph idx="1"/>
          </p:nvPr>
        </p:nvSpPr>
        <p:spPr>
          <a:xfrm>
            <a:off x="0" y="5911534"/>
            <a:ext cx="9144000" cy="1143000"/>
          </a:xfrm>
        </p:spPr>
        <p:txBody>
          <a:bodyPr>
            <a:normAutofit/>
          </a:bodyPr>
          <a:lstStyle/>
          <a:p>
            <a:pPr marL="514350" indent="-514350">
              <a:buNone/>
            </a:pPr>
            <a:r>
              <a:rPr lang="en-US" dirty="0" smtClean="0"/>
              <a:t>	</a:t>
            </a:r>
            <a:r>
              <a:rPr lang="en-US" sz="2000" dirty="0" err="1" smtClean="0"/>
              <a:t>Gilens</a:t>
            </a:r>
            <a:r>
              <a:rPr lang="en-US" sz="2000" dirty="0" smtClean="0"/>
              <a:t>, M., &amp; Page, B. I. (2014). Testing theories of American politics: Elites, interest groups, and average citizens. </a:t>
            </a:r>
            <a:r>
              <a:rPr lang="en-US" sz="2000" i="1" dirty="0" smtClean="0"/>
              <a:t>Perspectives on Politics</a:t>
            </a:r>
            <a:r>
              <a:rPr lang="en-US" sz="2000" dirty="0" smtClean="0"/>
              <a:t>, </a:t>
            </a:r>
            <a:r>
              <a:rPr lang="en-US" sz="2000" i="1" dirty="0" smtClean="0"/>
              <a:t>12</a:t>
            </a:r>
            <a:r>
              <a:rPr lang="en-US" sz="2000" dirty="0" smtClean="0"/>
              <a:t>(03), 564-581.</a:t>
            </a:r>
          </a:p>
          <a:p>
            <a:pPr>
              <a:buNone/>
            </a:pPr>
            <a:endParaRPr lang="en-US" dirty="0"/>
          </a:p>
        </p:txBody>
      </p:sp>
      <p:pic>
        <p:nvPicPr>
          <p:cNvPr id="94210" name="Picture 2"/>
          <p:cNvPicPr>
            <a:picLocks noChangeAspect="1" noChangeArrowheads="1"/>
          </p:cNvPicPr>
          <p:nvPr/>
        </p:nvPicPr>
        <p:blipFill>
          <a:blip r:embed="rId3"/>
          <a:srcRect/>
          <a:stretch>
            <a:fillRect/>
          </a:stretch>
        </p:blipFill>
        <p:spPr bwMode="auto">
          <a:xfrm>
            <a:off x="126596" y="1500678"/>
            <a:ext cx="8885441" cy="37318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7574600</TotalTime>
  <Words>4156</Words>
  <Application>Microsoft Macintosh PowerPoint</Application>
  <PresentationFormat>On-screen Show (4:3)</PresentationFormat>
  <Paragraphs>355</Paragraphs>
  <Slides>37</Slides>
  <Notes>33</Notes>
  <HiddenSlides>0</HiddenSlides>
  <MMClips>0</MMClips>
  <ScaleCrop>false</ScaleCrop>
  <HeadingPairs>
    <vt:vector size="4" baseType="variant">
      <vt:variant>
        <vt:lpstr>Design Template</vt:lpstr>
      </vt:variant>
      <vt:variant>
        <vt:i4>1</vt:i4>
      </vt:variant>
      <vt:variant>
        <vt:lpstr>Slide Titles</vt:lpstr>
      </vt:variant>
      <vt:variant>
        <vt:i4>37</vt:i4>
      </vt:variant>
    </vt:vector>
  </HeadingPairs>
  <TitlesOfParts>
    <vt:vector size="38" baseType="lpstr">
      <vt:lpstr>Office Theme</vt:lpstr>
      <vt:lpstr>Agroecology and Climate Change:  Necessary Strategies for Adaptation and Mitigation </vt:lpstr>
      <vt:lpstr>Outline:</vt:lpstr>
      <vt:lpstr>Tend in Atmospheric CO2 Concentrations:   Current (mean): 403.26ppm.  Target: 350ppm</vt:lpstr>
      <vt:lpstr>Carbon Dioxide Concentrations </vt:lpstr>
      <vt:lpstr> United Nations Intergovernmental Panel on Climate Change Report (2014)  </vt:lpstr>
      <vt:lpstr>Implications of Study in the Context of the United Nations Intergovernmental Panel on Climate Change Report (2014):  </vt:lpstr>
      <vt:lpstr>Global Greenhouse Gas Emissions by Sector</vt:lpstr>
      <vt:lpstr>Slide 8</vt:lpstr>
      <vt:lpstr>Slide 9</vt:lpstr>
      <vt:lpstr>Slide 10</vt:lpstr>
      <vt:lpstr>The relationship between annual global food production and agricultural inputs: high yielding modern varieties </vt:lpstr>
      <vt:lpstr>Slide 12</vt:lpstr>
      <vt:lpstr>Ecosystem Services and Disservices from Agriculture</vt:lpstr>
      <vt:lpstr>Monoculture: Agro-ecosystem processes  </vt:lpstr>
      <vt:lpstr>Slide 15</vt:lpstr>
      <vt:lpstr>Slide 16</vt:lpstr>
      <vt:lpstr>Slide 17</vt:lpstr>
      <vt:lpstr>Slide 18</vt:lpstr>
      <vt:lpstr>Slide 19</vt:lpstr>
      <vt:lpstr>Slide 20</vt:lpstr>
      <vt:lpstr>Slide 21</vt:lpstr>
      <vt:lpstr>Slide 22</vt:lpstr>
      <vt:lpstr> Synthetic Chemical Fertilizer and Intensive Tillage:  Agro-ecosystem processes</vt:lpstr>
      <vt:lpstr>Agroecology: The application of ecological principles to the design and management of sustainable agroecosystesms </vt:lpstr>
      <vt:lpstr>Case Study in Agroecology:  The ‘push-pull’ system in East Africa </vt:lpstr>
      <vt:lpstr>Comparing Biologically Diversified with Conventional Farming Systems:  what is known about the tradeoffs among crop productivity and ecosystem services?</vt:lpstr>
      <vt:lpstr>Objectives &amp; Scope of Paper</vt:lpstr>
      <vt:lpstr>Slide 28</vt:lpstr>
      <vt:lpstr>Classification of Findings on Diversified Farming Systems and Ecosystem Services </vt:lpstr>
      <vt:lpstr>Summary: Biophysical</vt:lpstr>
      <vt:lpstr>Summary: Biotic interactions</vt:lpstr>
      <vt:lpstr>Summary: Climate change adaptation (A) &amp; mitigation (M)</vt:lpstr>
      <vt:lpstr>Yield/Productivity</vt:lpstr>
      <vt:lpstr>Conclusions </vt:lpstr>
      <vt:lpstr>Conclusions </vt:lpstr>
      <vt:lpstr>Conclusions </vt:lpstr>
      <vt:lpstr>Industry Capture of Political Process</vt:lpstr>
    </vt:vector>
  </TitlesOfParts>
  <Company>UC Berkeley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Agroecology, Ecosystem Services and Climate Change: Key Strategies for Adaptation and Mitigation </dc:title>
  <dc:creator>Albie Miles</dc:creator>
  <cp:lastModifiedBy>Albie Miles</cp:lastModifiedBy>
  <cp:revision>57</cp:revision>
  <dcterms:created xsi:type="dcterms:W3CDTF">2001-01-01T00:02:13Z</dcterms:created>
  <dcterms:modified xsi:type="dcterms:W3CDTF">2015-05-25T21:45:41Z</dcterms:modified>
</cp:coreProperties>
</file>