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304" r:id="rId13"/>
    <p:sldId id="305" r:id="rId14"/>
    <p:sldId id="306" r:id="rId15"/>
    <p:sldId id="307" r:id="rId16"/>
    <p:sldId id="308" r:id="rId17"/>
    <p:sldId id="309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FFD7C9C-684F-46C9-A500-0A524E8A037B}" type="datetimeFigureOut">
              <a:rPr lang="ko-KR" altLang="en-US"/>
              <a:pPr>
                <a:defRPr/>
              </a:pPr>
              <a:t>2009-10-19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51D024F-1663-4E20-A24F-04B19DB833B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536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07C8BA-26F2-46EC-82EB-97696079565B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379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4484B8-BC46-4638-9F80-DFBCB4B4E23A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584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2870D0-1E77-4934-91DB-74A54BAC4762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789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6DCEDF-BAAC-4ABB-A365-D2E01688EC5B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9939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741AAC-78CF-4E81-B5F6-2640E51FB277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198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85F21F-C686-418D-831D-A57552D5005C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403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81BA2D-2109-47CA-8708-DA31C594C71A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608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AC312D-B0B2-4C87-921F-B3441C8E1D2C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813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F829F9-C5A6-4F69-AC11-8388A9F93BE0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A2FD83-5AF8-42A4-ADB0-0A319FE3C3DD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ko-KR"/>
          </a:p>
        </p:txBody>
      </p:sp>
      <p:sp>
        <p:nvSpPr>
          <p:cNvPr id="5017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5BB745-388C-4ED3-837E-14FBCEBF96CD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ko-KR"/>
          </a:p>
        </p:txBody>
      </p:sp>
      <p:sp>
        <p:nvSpPr>
          <p:cNvPr id="5222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741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B5EF68-6E13-4D92-AA87-775D8108A0CB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D63396-F58F-4546-AF56-F175C78181E8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ko-KR"/>
          </a:p>
        </p:txBody>
      </p:sp>
      <p:sp>
        <p:nvSpPr>
          <p:cNvPr id="5427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E53C4A-C203-4A38-9156-DC22A0B9BE63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ko-KR"/>
          </a:p>
        </p:txBody>
      </p:sp>
      <p:sp>
        <p:nvSpPr>
          <p:cNvPr id="5632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AACE2F-CE1F-4F75-9BB8-CF4B7F751984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ko-KR"/>
          </a:p>
        </p:txBody>
      </p:sp>
      <p:sp>
        <p:nvSpPr>
          <p:cNvPr id="5837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DA1177-8F90-49F0-BBA7-6790E4CA7871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ko-KR"/>
          </a:p>
        </p:txBody>
      </p:sp>
      <p:sp>
        <p:nvSpPr>
          <p:cNvPr id="6041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C15855-F893-4FF1-A58A-04691F78DCFA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ko-KR"/>
          </a:p>
        </p:txBody>
      </p:sp>
      <p:sp>
        <p:nvSpPr>
          <p:cNvPr id="6246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BD5F81-08D3-4AF2-AA65-FA068E4BD442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ko-KR"/>
          </a:p>
        </p:txBody>
      </p:sp>
      <p:sp>
        <p:nvSpPr>
          <p:cNvPr id="6451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3A12B0-9E60-403C-9785-3CFF7CE0E2CA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ko-KR"/>
          </a:p>
        </p:txBody>
      </p:sp>
      <p:sp>
        <p:nvSpPr>
          <p:cNvPr id="6656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EE07C7-DEBA-43EE-8313-3AE2B01993A4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ko-KR"/>
          </a:p>
        </p:txBody>
      </p:sp>
      <p:sp>
        <p:nvSpPr>
          <p:cNvPr id="6861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134388-3755-45A1-84D7-A2701D0543D1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ko-KR"/>
          </a:p>
        </p:txBody>
      </p:sp>
      <p:sp>
        <p:nvSpPr>
          <p:cNvPr id="7065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08296E-EBB7-4A15-BC1C-98B79FB83C4C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ko-KR"/>
          </a:p>
        </p:txBody>
      </p:sp>
      <p:sp>
        <p:nvSpPr>
          <p:cNvPr id="7270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9459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AC20B0-0F76-4D4B-AECC-648456040FE2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A825CA-8434-49FF-8A81-2DA818F242C0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ko-KR"/>
          </a:p>
        </p:txBody>
      </p:sp>
      <p:sp>
        <p:nvSpPr>
          <p:cNvPr id="7475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872D24-C069-4042-848D-75B7D246E262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ko-KR"/>
          </a:p>
        </p:txBody>
      </p:sp>
      <p:sp>
        <p:nvSpPr>
          <p:cNvPr id="7680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AC0B9C-9C37-458A-845E-C6E5D32D4C35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ko-KR"/>
          </a:p>
        </p:txBody>
      </p:sp>
      <p:sp>
        <p:nvSpPr>
          <p:cNvPr id="7885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1F1851-E054-4853-88F6-B0E9660531C5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ko-KR"/>
          </a:p>
        </p:txBody>
      </p:sp>
      <p:sp>
        <p:nvSpPr>
          <p:cNvPr id="8089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1D0E52-D6FF-4D9C-9E35-5C85E4A85020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ko-KR"/>
          </a:p>
        </p:txBody>
      </p:sp>
      <p:sp>
        <p:nvSpPr>
          <p:cNvPr id="8294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B17662-29C9-4495-9D9A-553DF9A06808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ko-KR"/>
          </a:p>
        </p:txBody>
      </p:sp>
      <p:sp>
        <p:nvSpPr>
          <p:cNvPr id="8499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180227-F938-4310-B0D3-C28BF32DCE8A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ko-KR"/>
          </a:p>
        </p:txBody>
      </p:sp>
      <p:sp>
        <p:nvSpPr>
          <p:cNvPr id="8704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6BBBE2-71B1-41E3-80B6-D8D428B6A79C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ko-KR"/>
          </a:p>
        </p:txBody>
      </p:sp>
      <p:sp>
        <p:nvSpPr>
          <p:cNvPr id="8909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F41BE3-E369-497D-898E-3EC4631218F3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ko-KR"/>
          </a:p>
        </p:txBody>
      </p:sp>
      <p:sp>
        <p:nvSpPr>
          <p:cNvPr id="9113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053AB7-3422-4827-9548-EBE49C342462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altLang="ko-KR"/>
          </a:p>
        </p:txBody>
      </p:sp>
      <p:sp>
        <p:nvSpPr>
          <p:cNvPr id="9318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150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204A35-2933-4D12-B9D9-CC2D03ADE4C7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C558C5-4A75-458C-B3DA-1AC498672231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altLang="ko-KR"/>
          </a:p>
        </p:txBody>
      </p:sp>
      <p:sp>
        <p:nvSpPr>
          <p:cNvPr id="9523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2ED768-D902-4CDF-8623-36D1B3F039F8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altLang="ko-KR"/>
          </a:p>
        </p:txBody>
      </p:sp>
      <p:sp>
        <p:nvSpPr>
          <p:cNvPr id="9728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EA5EF0-F38B-41AE-8086-D5BBE241F6AA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altLang="ko-KR"/>
          </a:p>
        </p:txBody>
      </p:sp>
      <p:sp>
        <p:nvSpPr>
          <p:cNvPr id="9933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B9CBDA-DB49-4F99-B2C7-A379FA466D7B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altLang="ko-KR"/>
          </a:p>
        </p:txBody>
      </p:sp>
      <p:sp>
        <p:nvSpPr>
          <p:cNvPr id="10137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8EF9AF-59F7-4C43-A59C-132F686E98D5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altLang="ko-KR"/>
          </a:p>
        </p:txBody>
      </p:sp>
      <p:sp>
        <p:nvSpPr>
          <p:cNvPr id="10342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39D4A7-CCFC-4137-AC8D-DF6921F0F6CD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altLang="ko-KR"/>
          </a:p>
        </p:txBody>
      </p:sp>
      <p:sp>
        <p:nvSpPr>
          <p:cNvPr id="10547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6ABBB7-E43D-4FD2-A61A-30D3F79C609F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altLang="ko-KR"/>
          </a:p>
        </p:txBody>
      </p:sp>
      <p:sp>
        <p:nvSpPr>
          <p:cNvPr id="10752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2A59D1-136C-41A6-BBB4-2C565D62E243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altLang="ko-KR"/>
          </a:p>
        </p:txBody>
      </p:sp>
      <p:sp>
        <p:nvSpPr>
          <p:cNvPr id="10957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6FA71B-EB09-40E8-9606-BAB7C4D25194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altLang="ko-KR"/>
          </a:p>
        </p:txBody>
      </p:sp>
      <p:sp>
        <p:nvSpPr>
          <p:cNvPr id="11161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7FA4F4-3DB0-4B87-B65C-3F2E36F54C55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altLang="ko-KR"/>
          </a:p>
        </p:txBody>
      </p:sp>
      <p:sp>
        <p:nvSpPr>
          <p:cNvPr id="11366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355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BFEBB1-D487-44E2-8FF1-D164D60C538B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AEC625-A3E9-43AC-938A-173FA6AC38B7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altLang="ko-KR"/>
          </a:p>
        </p:txBody>
      </p:sp>
      <p:sp>
        <p:nvSpPr>
          <p:cNvPr id="11571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905314-6635-40DB-B8E0-4012A2EC7A28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altLang="ko-KR"/>
          </a:p>
        </p:txBody>
      </p:sp>
      <p:sp>
        <p:nvSpPr>
          <p:cNvPr id="11776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13EA1-6359-4886-BDBF-FC718581AEAF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altLang="ko-KR"/>
          </a:p>
        </p:txBody>
      </p:sp>
      <p:sp>
        <p:nvSpPr>
          <p:cNvPr id="11981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1687E0-4950-443A-BA6C-76F8ABBCBA6E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altLang="ko-KR"/>
          </a:p>
        </p:txBody>
      </p:sp>
      <p:sp>
        <p:nvSpPr>
          <p:cNvPr id="12185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560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5BB0C1-9D1A-427C-87E0-5869C31D7BF0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765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457AE7-68B0-4712-B334-5A37B3AF07B9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9699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EE9149-2220-4B52-BDBE-8295839789C3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174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63F9CB-A65C-4DF4-ABFE-E9391CEA1A7B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각 삼각형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5" name="그룹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자유형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" name="자유형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  <p:cxnSp>
          <p:nvCxnSpPr>
            <p:cNvPr id="10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11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2D26418-66D9-49CD-9099-737BB41C7142}" type="datetimeFigureOut">
              <a:rPr lang="ko-KR" altLang="en-US"/>
              <a:pPr>
                <a:defRPr/>
              </a:pPr>
              <a:t>2009-10-19</a:t>
            </a:fld>
            <a:endParaRPr lang="ko-KR" altLang="en-US"/>
          </a:p>
        </p:txBody>
      </p:sp>
      <p:sp>
        <p:nvSpPr>
          <p:cNvPr id="12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13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6E9E9AA-FC0E-4BB1-82A5-1CB9125556E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CC1C8-4343-46C5-B363-CE2BCC41A759}" type="datetimeFigureOut">
              <a:rPr lang="ko-KR" altLang="en-US"/>
              <a:pPr>
                <a:defRPr/>
              </a:pPr>
              <a:t>2009-10-19</a:t>
            </a:fld>
            <a:endParaRPr lang="ko-KR" altLang="en-US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A4E43-7ED3-4C1A-B9E8-EA773684B2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7C62E-F1AA-4F8B-97A4-529A83B131F0}" type="datetimeFigureOut">
              <a:rPr lang="ko-KR" altLang="en-US"/>
              <a:pPr>
                <a:defRPr/>
              </a:pPr>
              <a:t>2009-10-19</a:t>
            </a:fld>
            <a:endParaRPr lang="ko-KR" altLang="en-US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7881E-A0D1-4098-919D-CE5E0DE370C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F3D06-1697-4A7C-8A86-F511F1E3F7A8}" type="datetimeFigureOut">
              <a:rPr lang="ko-KR" altLang="en-US"/>
              <a:pPr>
                <a:defRPr/>
              </a:pPr>
              <a:t>2009-10-19</a:t>
            </a:fld>
            <a:endParaRPr lang="ko-KR" altLang="en-US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F42AC-99B1-4EAA-9880-B3DAA2A0BFF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갈매기형 수장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갈매기형 수장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10BCFF-6AA2-4E8C-A10E-B9B5F9E45995}" type="datetimeFigureOut">
              <a:rPr lang="ko-KR" altLang="en-US"/>
              <a:pPr>
                <a:defRPr/>
              </a:pPr>
              <a:t>2009-10-19</a:t>
            </a:fld>
            <a:endParaRPr lang="ko-KR" alt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38C1A5-6921-43F0-B4FA-A4CED092A66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5EEA64-0E2B-401D-872E-ED36624247CE}" type="datetimeFigureOut">
              <a:rPr lang="ko-KR" altLang="en-US"/>
              <a:pPr>
                <a:defRPr/>
              </a:pPr>
              <a:t>2009-10-19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BA4D21-7686-416B-86CE-547905F9B8C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C01BF8-7FEA-42CD-9C95-4F0052C390F7}" type="datetimeFigureOut">
              <a:rPr lang="ko-KR" altLang="en-US"/>
              <a:pPr>
                <a:defRPr/>
              </a:pPr>
              <a:t>2009-10-19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B99F83-603C-44AE-9F42-3A3D99CCB78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68BE79-D7F2-4541-A0A2-74898AB88378}" type="datetimeFigureOut">
              <a:rPr lang="ko-KR" altLang="en-US"/>
              <a:pPr>
                <a:defRPr/>
              </a:pPr>
              <a:t>2009-10-19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9C996E-8BB2-4C36-B158-E7FD048FE97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4ADB0-37DF-46B6-B52C-C96F47394CFE}" type="datetimeFigureOut">
              <a:rPr lang="ko-KR" altLang="en-US"/>
              <a:pPr>
                <a:defRPr/>
              </a:pPr>
              <a:t>2009-10-19</a:t>
            </a:fld>
            <a:endParaRPr lang="ko-KR" altLang="en-US"/>
          </a:p>
        </p:txBody>
      </p:sp>
      <p:sp>
        <p:nvSpPr>
          <p:cNvPr id="3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AFBB2-9F70-4AA1-AA41-00DC38CC8AC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5DC61C-A898-43FD-932C-0A26F2155290}" type="datetimeFigureOut">
              <a:rPr lang="ko-KR" altLang="en-US"/>
              <a:pPr>
                <a:defRPr/>
              </a:pPr>
              <a:t>2009-10-19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109715-0C1C-49BC-A450-B52F9E2C5D5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자유형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7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cxnSp>
        <p:nvCxnSpPr>
          <p:cNvPr id="8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갈매기형 수장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갈매기형 수장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1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774A6DB-D9BB-4EDA-848B-EE19E5DB242C}" type="datetimeFigureOut">
              <a:rPr lang="ko-KR" altLang="en-US"/>
              <a:pPr>
                <a:defRPr/>
              </a:pPr>
              <a:t>2009-10-19</a:t>
            </a:fld>
            <a:endParaRPr lang="ko-KR" altLang="en-US"/>
          </a:p>
        </p:txBody>
      </p:sp>
      <p:sp>
        <p:nvSpPr>
          <p:cNvPr id="12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13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AC013A4-1302-4A2C-8ACD-E4B2B14816D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033" name="텍스트 개체 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smtClean="0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465F83AB-4840-4879-A016-80DE0BA4C72D}" type="datetimeFigureOut">
              <a:rPr lang="ko-KR" altLang="en-US"/>
              <a:pPr>
                <a:defRPr/>
              </a:pPr>
              <a:t>2009-10-19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F66BEFF1-1CFA-47A3-8570-CB20BD90CD8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8" r:id="rId2"/>
    <p:sldLayoutId id="2147483673" r:id="rId3"/>
    <p:sldLayoutId id="2147483674" r:id="rId4"/>
    <p:sldLayoutId id="2147483675" r:id="rId5"/>
    <p:sldLayoutId id="2147483676" r:id="rId6"/>
    <p:sldLayoutId id="2147483669" r:id="rId7"/>
    <p:sldLayoutId id="2147483677" r:id="rId8"/>
    <p:sldLayoutId id="2147483678" r:id="rId9"/>
    <p:sldLayoutId id="2147483670" r:id="rId10"/>
    <p:sldLayoutId id="2147483671" r:id="rId11"/>
  </p:sldLayoutIdLst>
  <p:txStyles>
    <p:titleStyle>
      <a:lvl1pPr algn="l" rtl="0" fontAlgn="base" latinLnBrk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9pPr>
      <a:extLst/>
    </p:titleStyle>
    <p:bodyStyle>
      <a:lvl1pPr marL="365125" indent="-255588" algn="l" rtl="0" fontAlgn="base" latinLnBrk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 latinLnBrk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 latinLnBrk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 latinLnBrk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 latinLnBrk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kr.youtube.com/watch?v=Vzc-gbGBBkw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sz="4400" dirty="0" smtClean="0"/>
              <a:t>한반도 평화체제와 국제관계</a:t>
            </a:r>
            <a:endParaRPr lang="ko-KR" altLang="en-US" sz="4400" dirty="0"/>
          </a:p>
        </p:txBody>
      </p:sp>
      <p:sp>
        <p:nvSpPr>
          <p:cNvPr id="14338" name="부제목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r>
              <a:rPr lang="ko-KR" altLang="en-US" smtClean="0"/>
              <a:t>서울대학교 통일평화연구소</a:t>
            </a:r>
            <a:endParaRPr lang="en-US" altLang="ko-KR" smtClean="0"/>
          </a:p>
          <a:p>
            <a:pPr marR="0"/>
            <a:r>
              <a:rPr lang="ko-KR" altLang="en-US" smtClean="0"/>
              <a:t>통일아카데미</a:t>
            </a:r>
            <a:endParaRPr lang="en-US" altLang="ko-KR" smtClean="0"/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500063" y="1500188"/>
            <a:ext cx="2500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>
                <a:latin typeface="Lucida Sans Unicode" pitchFamily="34" charset="0"/>
                <a:ea typeface="맑은 고딕" pitchFamily="50" charset="-127"/>
              </a:rPr>
              <a:t>2009</a:t>
            </a:r>
            <a:r>
              <a:rPr kumimoji="0" lang="ko-KR" altLang="en-US">
                <a:latin typeface="Lucida Sans Unicode" pitchFamily="34" charset="0"/>
                <a:ea typeface="맑은 고딕" pitchFamily="50" charset="-127"/>
              </a:rPr>
              <a:t>년 </a:t>
            </a:r>
            <a:r>
              <a:rPr kumimoji="0" lang="en-US" altLang="ko-KR">
                <a:latin typeface="Lucida Sans Unicode" pitchFamily="34" charset="0"/>
                <a:ea typeface="맑은 고딕" pitchFamily="50" charset="-127"/>
              </a:rPr>
              <a:t>10</a:t>
            </a:r>
            <a:r>
              <a:rPr kumimoji="0" lang="ko-KR" altLang="en-US">
                <a:latin typeface="Lucida Sans Unicode" pitchFamily="34" charset="0"/>
                <a:ea typeface="맑은 고딕" pitchFamily="50" charset="-127"/>
              </a:rPr>
              <a:t>월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문제해결에 치중 </a:t>
            </a:r>
            <a:r>
              <a:rPr lang="en-US" altLang="ko-KR" smtClean="0"/>
              <a:t>– </a:t>
            </a:r>
            <a:r>
              <a:rPr lang="ko-KR" altLang="en-US" smtClean="0"/>
              <a:t>어떻게 전쟁을 방지하느냐에만 초점</a:t>
            </a:r>
            <a:endParaRPr lang="en-US" altLang="ko-KR" smtClean="0"/>
          </a:p>
          <a:p>
            <a:r>
              <a:rPr lang="ko-KR" altLang="en-US" smtClean="0"/>
              <a:t>국가 중심주의</a:t>
            </a:r>
            <a:r>
              <a:rPr lang="en-US" altLang="ko-KR" smtClean="0"/>
              <a:t>. </a:t>
            </a:r>
            <a:r>
              <a:rPr lang="ko-KR" altLang="en-US" smtClean="0"/>
              <a:t>군사력에 주목하는 대신 유엔 등 국제 기구의 역할을 무시</a:t>
            </a:r>
            <a:endParaRPr lang="en-US" altLang="ko-KR" smtClean="0"/>
          </a:p>
          <a:p>
            <a:r>
              <a:rPr lang="ko-KR" altLang="en-US" smtClean="0"/>
              <a:t>갈등을 국제 관계의 기본이라고 보며 이것은 변화가능성 없는 특징</a:t>
            </a:r>
            <a:endParaRPr lang="en-US" altLang="ko-KR" smtClean="0"/>
          </a:p>
          <a:p>
            <a:r>
              <a:rPr lang="ko-KR" altLang="en-US" smtClean="0"/>
              <a:t>비관주의 </a:t>
            </a:r>
            <a:r>
              <a:rPr lang="en-US" altLang="ko-KR" smtClean="0"/>
              <a:t>– </a:t>
            </a:r>
            <a:r>
              <a:rPr lang="ko-KR" altLang="en-US" smtClean="0"/>
              <a:t>전쟁을 원하지는 않더라도 이에 대비해야 한다</a:t>
            </a:r>
            <a:r>
              <a:rPr lang="en-US" altLang="ko-KR" smtClean="0"/>
              <a:t>. </a:t>
            </a:r>
            <a:endParaRPr lang="ko-KR" altLang="en-US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dirty="0" smtClean="0"/>
              <a:t>현실주의 비판</a:t>
            </a:r>
            <a:endParaRPr lang="ko-KR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한국전쟁 정전협정 체제 종식 </a:t>
            </a:r>
            <a:r>
              <a:rPr lang="en-US" altLang="ko-KR" smtClean="0"/>
              <a:t>-&gt; </a:t>
            </a:r>
            <a:r>
              <a:rPr lang="ko-KR" altLang="en-US" smtClean="0"/>
              <a:t>종전을 통해 평화체제로 이행</a:t>
            </a:r>
            <a:endParaRPr lang="en-US" altLang="ko-KR" smtClean="0"/>
          </a:p>
          <a:p>
            <a:r>
              <a:rPr lang="ko-KR" altLang="en-US" smtClean="0"/>
              <a:t>평화체제 이행의 가장 큰 걸림돌</a:t>
            </a:r>
            <a:r>
              <a:rPr lang="en-US" altLang="ko-KR" smtClean="0"/>
              <a:t>: </a:t>
            </a:r>
            <a:r>
              <a:rPr lang="ko-KR" altLang="en-US" smtClean="0"/>
              <a:t>북핵 위기</a:t>
            </a:r>
            <a:endParaRPr lang="en-US" altLang="ko-KR" smtClean="0"/>
          </a:p>
          <a:p>
            <a:r>
              <a:rPr lang="ko-KR" altLang="en-US" smtClean="0"/>
              <a:t>한반도 평화체제의 </a:t>
            </a:r>
            <a:r>
              <a:rPr lang="en-US" altLang="ko-KR" smtClean="0"/>
              <a:t>3</a:t>
            </a:r>
            <a:r>
              <a:rPr lang="ko-KR" altLang="en-US" smtClean="0"/>
              <a:t>가지 이론</a:t>
            </a:r>
            <a:endParaRPr lang="en-US" altLang="ko-KR" smtClean="0"/>
          </a:p>
          <a:p>
            <a:pPr lvl="1"/>
            <a:r>
              <a:rPr lang="ko-KR" altLang="en-US" smtClean="0"/>
              <a:t>선군평화론</a:t>
            </a:r>
            <a:endParaRPr lang="en-US" altLang="ko-KR" smtClean="0"/>
          </a:p>
          <a:p>
            <a:pPr lvl="1"/>
            <a:r>
              <a:rPr lang="ko-KR" altLang="en-US" smtClean="0"/>
              <a:t>민주평화론</a:t>
            </a:r>
            <a:endParaRPr lang="en-US" altLang="ko-KR" smtClean="0"/>
          </a:p>
          <a:p>
            <a:pPr lvl="1"/>
            <a:r>
              <a:rPr lang="ko-KR" altLang="en-US" smtClean="0"/>
              <a:t>경제평화론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dirty="0" smtClean="0"/>
              <a:t>한반도 평화체제</a:t>
            </a:r>
            <a:endParaRPr lang="ko-KR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한반도 평화체제에 대한 북한 측의 논리</a:t>
            </a:r>
            <a:endParaRPr lang="en-US" altLang="ko-KR" smtClean="0"/>
          </a:p>
          <a:p>
            <a:r>
              <a:rPr lang="ko-KR" altLang="en-US" smtClean="0"/>
              <a:t>한반도 핵문제의 근본 원인은 북한이 아니라 미국이 제공</a:t>
            </a:r>
            <a:r>
              <a:rPr lang="en-US" altLang="ko-KR" smtClean="0"/>
              <a:t>. -&gt; </a:t>
            </a:r>
            <a:r>
              <a:rPr lang="ko-KR" altLang="en-US" smtClean="0"/>
              <a:t>미국의 핵무기와 대북 적대시 정책</a:t>
            </a:r>
            <a:r>
              <a:rPr lang="en-US" altLang="ko-KR" smtClean="0"/>
              <a:t>.</a:t>
            </a:r>
          </a:p>
          <a:p>
            <a:r>
              <a:rPr lang="ko-KR" altLang="en-US" smtClean="0"/>
              <a:t>북한이 선군정치를 통해 강성대국을 이룩하는 것이 한반도 평화를 담보하는 길이라 주장</a:t>
            </a:r>
            <a:r>
              <a:rPr lang="en-US" altLang="ko-KR" smtClean="0"/>
              <a:t>.</a:t>
            </a:r>
          </a:p>
          <a:p>
            <a:r>
              <a:rPr lang="ko-KR" altLang="en-US" smtClean="0"/>
              <a:t>북핵은 미국이 한반도에서 다시 전쟁을 일으키지 못하게 하는 억지력을 위해 존재한다고 강변</a:t>
            </a:r>
            <a:endParaRPr lang="en-US" altLang="ko-KR" smtClean="0"/>
          </a:p>
          <a:p>
            <a:r>
              <a:rPr lang="ko-KR" altLang="en-US" smtClean="0"/>
              <a:t>현실주의 국제정치론 </a:t>
            </a:r>
            <a:r>
              <a:rPr lang="en-US" altLang="ko-KR" smtClean="0"/>
              <a:t>-&gt; balance of power</a:t>
            </a:r>
          </a:p>
          <a:p>
            <a:r>
              <a:rPr lang="en-US" altLang="ko-KR" smtClean="0"/>
              <a:t>“</a:t>
            </a:r>
            <a:r>
              <a:rPr lang="ko-KR" altLang="en-US" smtClean="0"/>
              <a:t>북의 선군이 남측의 안전을 도모해 주고 남측의 광범위한 대중이 덕을 보고 있다</a:t>
            </a:r>
            <a:r>
              <a:rPr lang="en-US" altLang="ko-KR" smtClean="0"/>
              <a:t>.”</a:t>
            </a:r>
            <a:endParaRPr lang="ko-KR" altLang="en-US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dirty="0" err="1" smtClean="0"/>
              <a:t>선군평화론</a:t>
            </a:r>
            <a:endParaRPr lang="ko-KR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현실적으로 국제사회에서 받아들여지기 힘든 주장</a:t>
            </a:r>
            <a:r>
              <a:rPr lang="en-US" altLang="ko-KR" smtClean="0"/>
              <a:t>.</a:t>
            </a:r>
          </a:p>
          <a:p>
            <a:r>
              <a:rPr lang="ko-KR" altLang="en-US" smtClean="0"/>
              <a:t>북한의 핵무기는 한반도 뿐 아니라 동북아 전체의 군비경쟁을 야기할 가능성</a:t>
            </a:r>
            <a:r>
              <a:rPr lang="en-US" altLang="ko-KR" smtClean="0"/>
              <a:t>.</a:t>
            </a:r>
          </a:p>
          <a:p>
            <a:r>
              <a:rPr lang="ko-KR" altLang="en-US" smtClean="0"/>
              <a:t>안보 딜레마</a:t>
            </a:r>
            <a:r>
              <a:rPr lang="en-US" altLang="ko-KR" smtClean="0"/>
              <a:t>(Security dilemma)</a:t>
            </a:r>
          </a:p>
          <a:p>
            <a:r>
              <a:rPr lang="ko-KR" altLang="en-US" smtClean="0"/>
              <a:t>평화체제를 위한 대안이라기 보다는 냉전체제를 지속시키는 현상유지적 측면이 강함</a:t>
            </a:r>
            <a:endParaRPr lang="en-US" altLang="ko-KR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dirty="0" err="1" smtClean="0"/>
              <a:t>선군평화론</a:t>
            </a:r>
            <a:endParaRPr lang="ko-KR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Democratic Peace Theory – “</a:t>
            </a:r>
            <a:r>
              <a:rPr lang="ko-KR" altLang="en-US" smtClean="0"/>
              <a:t>민주주의 국가들은 서로 전쟁을 벌이지 않는다</a:t>
            </a:r>
            <a:r>
              <a:rPr lang="en-US" altLang="ko-KR" smtClean="0"/>
              <a:t>.”</a:t>
            </a:r>
          </a:p>
          <a:p>
            <a:pPr lvl="1"/>
            <a:r>
              <a:rPr lang="ko-KR" altLang="en-US" smtClean="0"/>
              <a:t>칸트의 영구평화론에서 기원</a:t>
            </a:r>
            <a:endParaRPr lang="en-US" altLang="ko-KR" smtClean="0"/>
          </a:p>
          <a:p>
            <a:pPr lvl="1"/>
            <a:r>
              <a:rPr lang="ko-KR" altLang="en-US" smtClean="0"/>
              <a:t>구조주의적 접근을 하고 있는 현실주의나 자유주의 국제정치이론과 달리 국가 수준의 정치 체제가 국제 정치를 결정한다는 단위수준</a:t>
            </a:r>
            <a:r>
              <a:rPr lang="en-US" altLang="ko-KR" smtClean="0"/>
              <a:t>(unit-level) </a:t>
            </a:r>
            <a:r>
              <a:rPr lang="ko-KR" altLang="en-US" smtClean="0"/>
              <a:t>접근</a:t>
            </a:r>
            <a:endParaRPr lang="en-US" altLang="ko-KR" smtClean="0"/>
          </a:p>
          <a:p>
            <a:pPr lvl="1"/>
            <a:r>
              <a:rPr lang="ko-KR" altLang="en-US" smtClean="0"/>
              <a:t>전쟁 발발에 대한 통계적 연구를 통해 증명</a:t>
            </a:r>
            <a:endParaRPr lang="en-US" altLang="ko-KR" smtClean="0"/>
          </a:p>
          <a:p>
            <a:pPr lvl="1"/>
            <a:r>
              <a:rPr lang="ko-KR" altLang="en-US" smtClean="0"/>
              <a:t>정량적 국제정치학 연구에서 가장 일관되게 합의되고 있는 경향</a:t>
            </a:r>
            <a:endParaRPr lang="en-US" altLang="ko-KR" smtClean="0"/>
          </a:p>
          <a:p>
            <a:pPr lvl="1"/>
            <a:r>
              <a:rPr lang="ko-KR" altLang="en-US" smtClean="0"/>
              <a:t>미국의 이라크 전쟁 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dirty="0" smtClean="0"/>
              <a:t>민주평화론</a:t>
            </a:r>
            <a:endParaRPr lang="ko-KR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북한의 정권교체</a:t>
            </a:r>
            <a:r>
              <a:rPr lang="en-US" altLang="ko-KR" smtClean="0"/>
              <a:t>(regime change)</a:t>
            </a:r>
            <a:r>
              <a:rPr lang="ko-KR" altLang="en-US" smtClean="0"/>
              <a:t>를 통한 한반도 평화체제 달성 가능</a:t>
            </a:r>
            <a:endParaRPr lang="en-US" altLang="ko-KR" smtClean="0"/>
          </a:p>
          <a:p>
            <a:r>
              <a:rPr lang="ko-KR" altLang="en-US" smtClean="0"/>
              <a:t>부시 대통령 </a:t>
            </a:r>
            <a:r>
              <a:rPr lang="en-US" altLang="ko-KR" smtClean="0"/>
              <a:t>– “</a:t>
            </a:r>
            <a:r>
              <a:rPr lang="ko-KR" altLang="en-US" smtClean="0"/>
              <a:t>악의 축</a:t>
            </a:r>
            <a:r>
              <a:rPr lang="en-US" altLang="ko-KR" smtClean="0"/>
              <a:t>(axis of evil)”</a:t>
            </a:r>
          </a:p>
          <a:p>
            <a:r>
              <a:rPr lang="ko-KR" altLang="en-US" smtClean="0"/>
              <a:t>현 오바마 대통령의 북한 문제 접근법도 기본적으로 이 민주평화론에 기반하고 있다는 시각</a:t>
            </a:r>
            <a:endParaRPr lang="en-US" altLang="ko-KR" smtClean="0"/>
          </a:p>
          <a:p>
            <a:r>
              <a:rPr lang="ko-KR" altLang="en-US" smtClean="0"/>
              <a:t>그러나 이라크에 민주 정부를 건설함으로써 중동 평화를 이룩하려 한 미국의 시도는 결국 실패로 돌아감</a:t>
            </a:r>
            <a:r>
              <a:rPr lang="en-US" altLang="ko-KR" smtClean="0"/>
              <a:t>. </a:t>
            </a:r>
          </a:p>
          <a:p>
            <a:r>
              <a:rPr lang="ko-KR" altLang="en-US" smtClean="0"/>
              <a:t>한반도 주변 당사국들의 수용 여부가 관건</a:t>
            </a:r>
            <a:r>
              <a:rPr lang="en-US" altLang="ko-KR" smtClean="0"/>
              <a:t>.</a:t>
            </a:r>
            <a:endParaRPr lang="ko-KR" altLang="en-US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dirty="0" smtClean="0"/>
              <a:t>민주평화론</a:t>
            </a:r>
            <a:endParaRPr lang="ko-KR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김대중 정부의 햇볕정책</a:t>
            </a:r>
            <a:endParaRPr lang="en-US" altLang="ko-KR" smtClean="0"/>
          </a:p>
          <a:p>
            <a:r>
              <a:rPr lang="ko-KR" altLang="en-US" smtClean="0"/>
              <a:t>노무현 정부의 평화번영정책</a:t>
            </a:r>
            <a:endParaRPr lang="en-US" altLang="ko-KR" smtClean="0"/>
          </a:p>
          <a:p>
            <a:r>
              <a:rPr lang="ko-KR" altLang="en-US" smtClean="0"/>
              <a:t>평화경제론 혹은 시장평화론</a:t>
            </a:r>
            <a:endParaRPr lang="en-US" altLang="ko-KR" smtClean="0"/>
          </a:p>
          <a:p>
            <a:r>
              <a:rPr lang="ko-KR" altLang="en-US" smtClean="0"/>
              <a:t>평화와 경제의 선순환적 상승효과 강조</a:t>
            </a:r>
            <a:r>
              <a:rPr lang="en-US" altLang="ko-KR" smtClean="0"/>
              <a:t>. </a:t>
            </a:r>
          </a:p>
          <a:p>
            <a:r>
              <a:rPr lang="ko-KR" altLang="en-US" smtClean="0"/>
              <a:t>경제적 협력이 평화를 가능케 하며</a:t>
            </a:r>
            <a:r>
              <a:rPr lang="en-US" altLang="ko-KR" smtClean="0"/>
              <a:t>, </a:t>
            </a:r>
            <a:r>
              <a:rPr lang="ko-KR" altLang="en-US" smtClean="0"/>
              <a:t>이를 바탕으로 이룩된 평화는 또 더 발전된 수준의 경제적 협력으로 이어진다고 주장</a:t>
            </a:r>
            <a:r>
              <a:rPr lang="en-US" altLang="ko-KR" smtClean="0"/>
              <a:t>. </a:t>
            </a:r>
          </a:p>
          <a:p>
            <a:r>
              <a:rPr lang="ko-KR" altLang="en-US" smtClean="0"/>
              <a:t>이명박 정부의 </a:t>
            </a:r>
            <a:r>
              <a:rPr lang="en-US" altLang="ko-KR" smtClean="0"/>
              <a:t>‘</a:t>
            </a:r>
            <a:r>
              <a:rPr lang="ko-KR" altLang="en-US" smtClean="0"/>
              <a:t>비핵 개방 </a:t>
            </a:r>
            <a:r>
              <a:rPr lang="en-US" altLang="ko-KR" smtClean="0"/>
              <a:t>3000’ </a:t>
            </a:r>
            <a:r>
              <a:rPr lang="ko-KR" altLang="en-US" smtClean="0"/>
              <a:t>정책도 크게 보면 경제평화론의 범주에 포함된다고 볼 수 있다</a:t>
            </a:r>
            <a:r>
              <a:rPr lang="en-US" altLang="ko-KR" smtClean="0"/>
              <a:t>.</a:t>
            </a:r>
            <a:endParaRPr lang="ko-KR" altLang="en-US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dirty="0" smtClean="0"/>
              <a:t>경제평화론</a:t>
            </a:r>
            <a:endParaRPr lang="ko-KR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김 </a:t>
            </a:r>
            <a:r>
              <a:rPr lang="en-US" altLang="ko-KR" smtClean="0"/>
              <a:t>/ </a:t>
            </a:r>
            <a:r>
              <a:rPr lang="ko-KR" altLang="en-US" smtClean="0"/>
              <a:t>노 정부 </a:t>
            </a:r>
            <a:r>
              <a:rPr lang="en-US" altLang="ko-KR" smtClean="0"/>
              <a:t>10</a:t>
            </a:r>
            <a:r>
              <a:rPr lang="ko-KR" altLang="en-US" smtClean="0"/>
              <a:t>년동안 경제평화론적 접근은 남북관계에 실질적인 진전을 이뤄냄</a:t>
            </a:r>
            <a:r>
              <a:rPr lang="en-US" altLang="ko-KR" smtClean="0"/>
              <a:t>.</a:t>
            </a:r>
          </a:p>
          <a:p>
            <a:r>
              <a:rPr lang="ko-KR" altLang="en-US" smtClean="0"/>
              <a:t>그러나 군사안보적인 문제에 봉착할 때마다 난관을 겪음</a:t>
            </a:r>
            <a:r>
              <a:rPr lang="en-US" altLang="ko-KR" smtClean="0"/>
              <a:t>. -&gt; </a:t>
            </a:r>
            <a:r>
              <a:rPr lang="ko-KR" altLang="en-US" smtClean="0"/>
              <a:t>경제적 접근의 한계</a:t>
            </a:r>
            <a:r>
              <a:rPr lang="en-US" altLang="ko-KR" smtClean="0"/>
              <a:t>.</a:t>
            </a:r>
          </a:p>
          <a:p>
            <a:r>
              <a:rPr lang="ko-KR" altLang="en-US" smtClean="0"/>
              <a:t>한반도 문제를 남북한만의 노력으로 해결하려 한다는 한계</a:t>
            </a:r>
            <a:r>
              <a:rPr lang="en-US" altLang="ko-KR" smtClean="0"/>
              <a:t>.</a:t>
            </a:r>
          </a:p>
          <a:p>
            <a:r>
              <a:rPr lang="ko-KR" altLang="en-US" smtClean="0"/>
              <a:t>미</a:t>
            </a:r>
            <a:r>
              <a:rPr lang="en-US" altLang="ko-KR" smtClean="0"/>
              <a:t>, </a:t>
            </a:r>
            <a:r>
              <a:rPr lang="ko-KR" altLang="en-US" smtClean="0"/>
              <a:t>중</a:t>
            </a:r>
            <a:r>
              <a:rPr lang="en-US" altLang="ko-KR" smtClean="0"/>
              <a:t>, </a:t>
            </a:r>
            <a:r>
              <a:rPr lang="ko-KR" altLang="en-US" smtClean="0"/>
              <a:t>러</a:t>
            </a:r>
            <a:r>
              <a:rPr lang="en-US" altLang="ko-KR" smtClean="0"/>
              <a:t>, </a:t>
            </a:r>
            <a:r>
              <a:rPr lang="ko-KR" altLang="en-US" smtClean="0"/>
              <a:t>일 등 주변 강대국의 협조 없이는 한반도 평화체제의 실질적 구축이 사실상 힘들다는 교훈</a:t>
            </a:r>
            <a:r>
              <a:rPr lang="en-US" altLang="ko-KR" smtClean="0"/>
              <a:t>.</a:t>
            </a:r>
            <a:endParaRPr lang="ko-KR" altLang="en-US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dirty="0" smtClean="0"/>
              <a:t>경제평화론</a:t>
            </a:r>
            <a:endParaRPr lang="ko-KR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/>
              <a:t>1</a:t>
            </a:r>
            <a:r>
              <a:rPr lang="ko-KR" altLang="en-US"/>
              <a:t>차 북핵위기와 북미관계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/>
              <a:t>영변원자로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mtClean="0"/>
              <a:t>북한은 영변에 원자로 건설</a:t>
            </a:r>
          </a:p>
          <a:p>
            <a:pPr lvl="1"/>
            <a:r>
              <a:rPr lang="ko-KR" altLang="en-US" smtClean="0"/>
              <a:t>영변 </a:t>
            </a:r>
            <a:r>
              <a:rPr lang="en-US" altLang="ko-KR" smtClean="0">
                <a:latin typeface="Arial" charset="0"/>
              </a:rPr>
              <a:t>–</a:t>
            </a:r>
            <a:r>
              <a:rPr lang="en-US" altLang="ko-KR" smtClean="0"/>
              <a:t> </a:t>
            </a:r>
            <a:r>
              <a:rPr lang="ko-KR" altLang="en-US" smtClean="0"/>
              <a:t>평안북도에 위치</a:t>
            </a:r>
            <a:r>
              <a:rPr lang="en-US" altLang="ko-KR" smtClean="0"/>
              <a:t>. </a:t>
            </a:r>
            <a:r>
              <a:rPr lang="ko-KR" altLang="en-US" smtClean="0"/>
              <a:t>평양 북쪽 </a:t>
            </a:r>
            <a:r>
              <a:rPr lang="en-US" altLang="ko-KR" smtClean="0"/>
              <a:t>103</a:t>
            </a:r>
            <a:r>
              <a:rPr lang="ko-KR" altLang="en-US" smtClean="0"/>
              <a:t>킬로</a:t>
            </a:r>
          </a:p>
          <a:p>
            <a:pPr lvl="1"/>
            <a:r>
              <a:rPr lang="en-US" altLang="ko-KR" smtClean="0"/>
              <a:t>50</a:t>
            </a:r>
            <a:r>
              <a:rPr lang="ko-KR" altLang="en-US" smtClean="0"/>
              <a:t>년대부터 소련의 지원으로 원자력연구</a:t>
            </a:r>
          </a:p>
          <a:p>
            <a:pPr lvl="1"/>
            <a:r>
              <a:rPr lang="en-US" altLang="ko-KR" smtClean="0"/>
              <a:t>64</a:t>
            </a:r>
            <a:r>
              <a:rPr lang="ko-KR" altLang="en-US" smtClean="0"/>
              <a:t>년 영변에 원자력 연구센터 개설 </a:t>
            </a:r>
            <a:r>
              <a:rPr lang="en-US" altLang="ko-KR" smtClean="0">
                <a:latin typeface="Arial" charset="0"/>
              </a:rPr>
              <a:t>–</a:t>
            </a:r>
            <a:r>
              <a:rPr lang="en-US" altLang="ko-KR" smtClean="0"/>
              <a:t> </a:t>
            </a:r>
            <a:r>
              <a:rPr lang="ko-KR" altLang="en-US" smtClean="0"/>
              <a:t>소련제 초소형 경수로 도입</a:t>
            </a:r>
          </a:p>
          <a:p>
            <a:pPr lvl="1"/>
            <a:r>
              <a:rPr lang="en-US" altLang="ko-KR" smtClean="0"/>
              <a:t>74</a:t>
            </a:r>
            <a:r>
              <a:rPr lang="ko-KR" altLang="en-US" smtClean="0"/>
              <a:t>년 </a:t>
            </a:r>
            <a:r>
              <a:rPr lang="en-US" altLang="ko-KR" smtClean="0"/>
              <a:t>IAEA</a:t>
            </a:r>
            <a:r>
              <a:rPr lang="ko-KR" altLang="en-US" smtClean="0"/>
              <a:t>와 부분 핵안전조치협정 </a:t>
            </a:r>
            <a:r>
              <a:rPr lang="en-US" altLang="ko-KR" smtClean="0">
                <a:latin typeface="Arial" charset="0"/>
              </a:rPr>
              <a:t>–</a:t>
            </a:r>
            <a:r>
              <a:rPr lang="en-US" altLang="ko-KR" smtClean="0"/>
              <a:t> IAEA </a:t>
            </a:r>
            <a:r>
              <a:rPr lang="ko-KR" altLang="en-US" smtClean="0"/>
              <a:t>감시</a:t>
            </a:r>
          </a:p>
          <a:p>
            <a:pPr lvl="1"/>
            <a:r>
              <a:rPr lang="en-US" altLang="ko-KR" smtClean="0"/>
              <a:t>5</a:t>
            </a:r>
            <a:r>
              <a:rPr lang="ko-KR" altLang="en-US" smtClean="0"/>
              <a:t>메가와트급 실험용 원자로 </a:t>
            </a:r>
            <a:r>
              <a:rPr lang="en-US" altLang="ko-KR" smtClean="0"/>
              <a:t>(</a:t>
            </a:r>
            <a:r>
              <a:rPr lang="ko-KR" altLang="en-US" smtClean="0"/>
              <a:t>흑연감속로</a:t>
            </a:r>
            <a:r>
              <a:rPr lang="en-US" altLang="ko-KR" smtClean="0"/>
              <a:t>) </a:t>
            </a:r>
            <a:r>
              <a:rPr lang="en-US" altLang="ko-KR" smtClean="0">
                <a:latin typeface="Arial" charset="0"/>
              </a:rPr>
              <a:t>–</a:t>
            </a:r>
            <a:r>
              <a:rPr lang="en-US" altLang="ko-KR" smtClean="0"/>
              <a:t> 1986</a:t>
            </a:r>
            <a:r>
              <a:rPr lang="ko-KR" altLang="en-US" smtClean="0"/>
              <a:t>년 완성</a:t>
            </a:r>
            <a:r>
              <a:rPr lang="en-US" altLang="ko-KR" smtClean="0"/>
              <a:t>, </a:t>
            </a:r>
            <a:r>
              <a:rPr lang="ko-KR" altLang="en-US" smtClean="0"/>
              <a:t>가동 </a:t>
            </a:r>
          </a:p>
          <a:p>
            <a:endParaRPr lang="en-US" altLang="ko-K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고전적 현실주의 </a:t>
            </a:r>
            <a:r>
              <a:rPr lang="en-US" altLang="ko-KR" smtClean="0"/>
              <a:t>(Classical Realism)</a:t>
            </a:r>
          </a:p>
          <a:p>
            <a:pPr lvl="1"/>
            <a:r>
              <a:rPr lang="ko-KR" altLang="en-US" smtClean="0"/>
              <a:t>투키디데스 </a:t>
            </a:r>
            <a:r>
              <a:rPr lang="en-US" altLang="ko-KR" smtClean="0"/>
              <a:t>– </a:t>
            </a:r>
            <a:r>
              <a:rPr lang="ko-KR" altLang="en-US" smtClean="0"/>
              <a:t>펠로폰네소스 전쟁사</a:t>
            </a:r>
            <a:endParaRPr lang="en-US" altLang="ko-KR" smtClean="0"/>
          </a:p>
          <a:p>
            <a:pPr lvl="2"/>
            <a:r>
              <a:rPr lang="ko-KR" altLang="en-US" smtClean="0"/>
              <a:t>펠로폰네소스 전쟁의 원인 </a:t>
            </a:r>
            <a:r>
              <a:rPr lang="en-US" altLang="ko-KR" smtClean="0"/>
              <a:t>– </a:t>
            </a:r>
            <a:r>
              <a:rPr lang="ko-KR" altLang="en-US" smtClean="0"/>
              <a:t>아테네의 커지는 힘을 스파르타가 두려워 했기 때문</a:t>
            </a:r>
            <a:r>
              <a:rPr lang="en-US" altLang="ko-KR" smtClean="0"/>
              <a:t>.</a:t>
            </a:r>
          </a:p>
          <a:p>
            <a:pPr lvl="2"/>
            <a:r>
              <a:rPr lang="en-US" altLang="ko-KR" smtClean="0">
                <a:ea typeface="굴림" charset="-127"/>
              </a:rPr>
              <a:t>“The growth of the power of Athens, and the alarm which this inspired in Lacedaemon [Sparta], made war inevitable”</a:t>
            </a:r>
          </a:p>
          <a:p>
            <a:pPr lvl="2"/>
            <a:r>
              <a:rPr lang="ko-KR" altLang="en-US" smtClean="0">
                <a:ea typeface="굴림" charset="-127"/>
              </a:rPr>
              <a:t>인간 본성에 대한 비관적 시각 </a:t>
            </a:r>
            <a:endParaRPr lang="en-US" altLang="ko-KR" smtClean="0">
              <a:ea typeface="굴림" charset="-127"/>
            </a:endParaRPr>
          </a:p>
          <a:p>
            <a:pPr lvl="2"/>
            <a:r>
              <a:rPr lang="en-US" altLang="ko-KR" smtClean="0">
                <a:ea typeface="굴림" charset="-127"/>
              </a:rPr>
              <a:t>“The Strong do as they may, the weak suffer what they must” – Melian dialogue</a:t>
            </a:r>
          </a:p>
          <a:p>
            <a:pPr lvl="2"/>
            <a:r>
              <a:rPr lang="ko-KR" altLang="en-US" smtClean="0">
                <a:ea typeface="굴림" charset="-127"/>
              </a:rPr>
              <a:t>국가적 이익은 힘</a:t>
            </a:r>
            <a:r>
              <a:rPr lang="en-US" altLang="ko-KR" smtClean="0">
                <a:ea typeface="굴림" charset="-127"/>
              </a:rPr>
              <a:t>(power)</a:t>
            </a:r>
            <a:r>
              <a:rPr lang="ko-KR" altLang="en-US" smtClean="0">
                <a:ea typeface="굴림" charset="-127"/>
              </a:rPr>
              <a:t>으로 규정된다</a:t>
            </a:r>
            <a:endParaRPr lang="en-US" altLang="ko-KR" smtClean="0"/>
          </a:p>
          <a:p>
            <a:pPr lvl="2"/>
            <a:endParaRPr lang="ko-KR" altLang="en-US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dirty="0" smtClean="0"/>
              <a:t>국제정치학 </a:t>
            </a:r>
            <a:r>
              <a:rPr lang="en-US" altLang="ko-KR" dirty="0" smtClean="0"/>
              <a:t>- </a:t>
            </a:r>
            <a:r>
              <a:rPr lang="ko-KR" altLang="en-US" dirty="0" smtClean="0"/>
              <a:t>기본이론</a:t>
            </a:r>
            <a:endParaRPr lang="ko-KR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/>
              <a:t>영변원자로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268413"/>
            <a:ext cx="40354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1557338"/>
            <a:ext cx="468153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/>
              <a:t>영변원자로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ko-KR" altLang="en-US" smtClean="0"/>
              <a:t>미국의 압력으로 소련은 북한을 설득</a:t>
            </a:r>
            <a:r>
              <a:rPr lang="en-US" altLang="ko-KR" smtClean="0"/>
              <a:t>, 1985</a:t>
            </a:r>
            <a:r>
              <a:rPr lang="ko-KR" altLang="en-US" smtClean="0"/>
              <a:t>년 북한은 </a:t>
            </a:r>
            <a:r>
              <a:rPr lang="en-US" altLang="ko-KR" smtClean="0"/>
              <a:t>NPT (</a:t>
            </a:r>
            <a:r>
              <a:rPr lang="ko-KR" altLang="en-US" smtClean="0"/>
              <a:t>핵확산금지조약</a:t>
            </a:r>
            <a:r>
              <a:rPr lang="en-US" altLang="ko-KR" smtClean="0"/>
              <a:t>) </a:t>
            </a:r>
            <a:r>
              <a:rPr lang="ko-KR" altLang="en-US" smtClean="0"/>
              <a:t>가입</a:t>
            </a:r>
            <a:r>
              <a:rPr lang="en-US" altLang="ko-KR" smtClean="0"/>
              <a:t>.</a:t>
            </a:r>
          </a:p>
          <a:p>
            <a:pPr>
              <a:lnSpc>
                <a:spcPct val="90000"/>
              </a:lnSpc>
            </a:pPr>
            <a:r>
              <a:rPr lang="en-US" altLang="ko-KR" smtClean="0"/>
              <a:t>NPT </a:t>
            </a:r>
            <a:r>
              <a:rPr lang="ko-KR" altLang="en-US" smtClean="0"/>
              <a:t>가입국은 </a:t>
            </a:r>
            <a:r>
              <a:rPr lang="en-US" altLang="ko-KR" smtClean="0"/>
              <a:t>6</a:t>
            </a:r>
            <a:r>
              <a:rPr lang="ko-KR" altLang="en-US" smtClean="0"/>
              <a:t>개월 이내에 </a:t>
            </a:r>
            <a:r>
              <a:rPr lang="en-US" altLang="ko-KR" smtClean="0"/>
              <a:t>IAEA</a:t>
            </a:r>
            <a:r>
              <a:rPr lang="ko-KR" altLang="en-US" smtClean="0"/>
              <a:t>와 전면 핵안전조치협정 체결의무</a:t>
            </a:r>
            <a:r>
              <a:rPr lang="en-US" altLang="ko-KR" smtClean="0"/>
              <a:t>. </a:t>
            </a:r>
            <a:r>
              <a:rPr lang="ko-KR" altLang="en-US" smtClean="0"/>
              <a:t>그러나 북한은 </a:t>
            </a:r>
            <a:r>
              <a:rPr lang="en-US" altLang="ko-KR" smtClean="0"/>
              <a:t>3</a:t>
            </a:r>
            <a:r>
              <a:rPr lang="ko-KR" altLang="en-US" smtClean="0"/>
              <a:t>년이 지나도록 협정 체결 회피</a:t>
            </a:r>
            <a:r>
              <a:rPr lang="en-US" altLang="ko-KR" smtClean="0"/>
              <a:t>.</a:t>
            </a:r>
          </a:p>
          <a:p>
            <a:pPr>
              <a:lnSpc>
                <a:spcPct val="90000"/>
              </a:lnSpc>
            </a:pPr>
            <a:r>
              <a:rPr lang="en-US" altLang="ko-KR" smtClean="0"/>
              <a:t>1989</a:t>
            </a:r>
            <a:r>
              <a:rPr lang="ko-KR" altLang="en-US" smtClean="0"/>
              <a:t>년 미국은 영변의 핵무기 개발 시설 확인</a:t>
            </a:r>
            <a:r>
              <a:rPr lang="en-US" altLang="ko-KR" smtClean="0"/>
              <a:t>. </a:t>
            </a:r>
            <a:r>
              <a:rPr lang="ko-KR" altLang="en-US" smtClean="0"/>
              <a:t>핵포기 압력 시작</a:t>
            </a:r>
          </a:p>
          <a:p>
            <a:pPr>
              <a:lnSpc>
                <a:spcPct val="90000"/>
              </a:lnSpc>
            </a:pPr>
            <a:r>
              <a:rPr lang="ko-KR" altLang="en-US" smtClean="0"/>
              <a:t>북한은 안전협정 서명과 핵사찰 전제조건으로 주한미군 핵철수와 팀스피리트 훈련중단 요구</a:t>
            </a:r>
            <a:r>
              <a:rPr lang="en-US" altLang="ko-KR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/>
              <a:t>한반도 비핵화 선언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600" smtClean="0"/>
              <a:t>1991</a:t>
            </a:r>
            <a:r>
              <a:rPr lang="ko-KR" altLang="en-US" sz="2600" smtClean="0"/>
              <a:t>년 </a:t>
            </a:r>
            <a:r>
              <a:rPr lang="en-US" altLang="ko-KR" sz="2600" smtClean="0"/>
              <a:t>9</a:t>
            </a:r>
            <a:r>
              <a:rPr lang="ko-KR" altLang="en-US" sz="2600" smtClean="0"/>
              <a:t>월 </a:t>
            </a:r>
            <a:r>
              <a:rPr lang="en-US" altLang="ko-KR" sz="2600" smtClean="0"/>
              <a:t>27</a:t>
            </a:r>
            <a:r>
              <a:rPr lang="ko-KR" altLang="en-US" sz="2600" smtClean="0"/>
              <a:t>일</a:t>
            </a:r>
            <a:r>
              <a:rPr lang="en-US" altLang="ko-KR" sz="2600" smtClean="0"/>
              <a:t>, </a:t>
            </a:r>
            <a:r>
              <a:rPr lang="ko-KR" altLang="en-US" sz="2600" smtClean="0"/>
              <a:t>부시대통령은 전세계에 배치된 미국의 지상 및 해상 전술핵무기를 일방적으로 철수하여 폐기한다고 발표</a:t>
            </a:r>
            <a:r>
              <a:rPr lang="en-US" altLang="ko-KR" sz="2600" smtClean="0"/>
              <a:t>.</a:t>
            </a:r>
          </a:p>
          <a:p>
            <a:pPr>
              <a:lnSpc>
                <a:spcPct val="90000"/>
              </a:lnSpc>
            </a:pPr>
            <a:r>
              <a:rPr lang="en-US" altLang="ko-KR" sz="2600" smtClean="0"/>
              <a:t>1991</a:t>
            </a:r>
            <a:r>
              <a:rPr lang="ko-KR" altLang="en-US" sz="2600" smtClean="0"/>
              <a:t>년 </a:t>
            </a:r>
            <a:r>
              <a:rPr lang="en-US" altLang="ko-KR" sz="2600" smtClean="0"/>
              <a:t>11</a:t>
            </a:r>
            <a:r>
              <a:rPr lang="ko-KR" altLang="en-US" sz="2600" smtClean="0"/>
              <a:t>월 </a:t>
            </a:r>
            <a:r>
              <a:rPr lang="en-US" altLang="ko-KR" sz="2600" smtClean="0"/>
              <a:t>8</a:t>
            </a:r>
            <a:r>
              <a:rPr lang="ko-KR" altLang="en-US" sz="2600" smtClean="0"/>
              <a:t>일 노태우 대통령 </a:t>
            </a:r>
            <a:r>
              <a:rPr lang="en-US" altLang="ko-KR" sz="2600" smtClean="0">
                <a:latin typeface="Arial" charset="0"/>
              </a:rPr>
              <a:t>–</a:t>
            </a:r>
            <a:r>
              <a:rPr lang="en-US" altLang="ko-KR" sz="2600" smtClean="0"/>
              <a:t> </a:t>
            </a:r>
            <a:r>
              <a:rPr lang="en-US" altLang="ko-KR" sz="2600" smtClean="0">
                <a:latin typeface="Arial" charset="0"/>
              </a:rPr>
              <a:t>“</a:t>
            </a:r>
            <a:r>
              <a:rPr lang="ko-KR" altLang="en-US" sz="2600" smtClean="0"/>
              <a:t>한반도의 비핵화와 평화구축을 위한 선언</a:t>
            </a:r>
            <a:r>
              <a:rPr lang="ko-KR" altLang="en-US" sz="2600" smtClean="0">
                <a:latin typeface="Arial" charset="0"/>
              </a:rPr>
              <a:t>”</a:t>
            </a:r>
            <a:endParaRPr lang="ko-KR" altLang="en-US" sz="2600" smtClean="0"/>
          </a:p>
          <a:p>
            <a:pPr lvl="1">
              <a:lnSpc>
                <a:spcPct val="90000"/>
              </a:lnSpc>
            </a:pPr>
            <a:r>
              <a:rPr lang="ko-KR" altLang="en-US" sz="2400" smtClean="0"/>
              <a:t>재처리 시설 및 우라늄 농축시설 포기를 포함한 한반도 비핵화 제안</a:t>
            </a:r>
            <a:r>
              <a:rPr lang="en-US" altLang="ko-KR" sz="2400" smtClean="0"/>
              <a:t>. </a:t>
            </a:r>
          </a:p>
          <a:p>
            <a:pPr lvl="1">
              <a:lnSpc>
                <a:spcPct val="90000"/>
              </a:lnSpc>
            </a:pPr>
            <a:r>
              <a:rPr lang="en-US" altLang="ko-KR" sz="2400" smtClean="0">
                <a:latin typeface="Arial" charset="0"/>
              </a:rPr>
              <a:t>“</a:t>
            </a:r>
            <a:r>
              <a:rPr lang="ko-KR" altLang="en-US" sz="2400" smtClean="0"/>
              <a:t>우리는 핵에너지를 평화적 목적을 위해서만 사용하며</a:t>
            </a:r>
            <a:r>
              <a:rPr lang="en-US" altLang="ko-KR" sz="2400" smtClean="0"/>
              <a:t>, </a:t>
            </a:r>
            <a:r>
              <a:rPr lang="ko-KR" altLang="en-US" sz="2400" smtClean="0"/>
              <a:t>핵무기를 제조</a:t>
            </a:r>
            <a:r>
              <a:rPr lang="en-US" altLang="ko-KR" sz="2400" smtClean="0"/>
              <a:t>, </a:t>
            </a:r>
            <a:r>
              <a:rPr lang="ko-KR" altLang="en-US" sz="2400" smtClean="0"/>
              <a:t>보유</a:t>
            </a:r>
            <a:r>
              <a:rPr lang="en-US" altLang="ko-KR" sz="2400" smtClean="0"/>
              <a:t>, </a:t>
            </a:r>
            <a:r>
              <a:rPr lang="ko-KR" altLang="en-US" sz="2400" smtClean="0"/>
              <a:t>저장</a:t>
            </a:r>
            <a:r>
              <a:rPr lang="en-US" altLang="ko-KR" sz="2400" smtClean="0"/>
              <a:t>, </a:t>
            </a:r>
            <a:r>
              <a:rPr lang="ko-KR" altLang="en-US" sz="2400" smtClean="0"/>
              <a:t>사용하지 않는다</a:t>
            </a:r>
            <a:r>
              <a:rPr lang="en-US" altLang="ko-KR" sz="240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ko-KR" altLang="en-US" sz="2400" smtClean="0"/>
              <a:t>한국 내의 핵시설과 핵물질은 철저한 국제사찰을 받도록 하며</a:t>
            </a:r>
            <a:r>
              <a:rPr lang="en-US" altLang="ko-KR" sz="2400" smtClean="0"/>
              <a:t>, </a:t>
            </a:r>
            <a:r>
              <a:rPr lang="ko-KR" altLang="en-US" sz="2400" smtClean="0"/>
              <a:t>핵연료 재처리 및 핵 농축시설을 보유하지 않는다</a:t>
            </a:r>
            <a:r>
              <a:rPr lang="en-US" altLang="ko-KR" sz="240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/>
              <a:t>남북 기본합의서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600" smtClean="0"/>
              <a:t>91</a:t>
            </a:r>
            <a:r>
              <a:rPr lang="ko-KR" altLang="en-US" sz="2600" smtClean="0"/>
              <a:t>년 </a:t>
            </a:r>
            <a:r>
              <a:rPr lang="en-US" altLang="ko-KR" sz="2600" smtClean="0"/>
              <a:t>12</a:t>
            </a:r>
            <a:r>
              <a:rPr lang="ko-KR" altLang="en-US" sz="2600" smtClean="0"/>
              <a:t>월 </a:t>
            </a:r>
            <a:r>
              <a:rPr lang="en-US" altLang="ko-KR" sz="2600" smtClean="0"/>
              <a:t>13</a:t>
            </a:r>
            <a:r>
              <a:rPr lang="ko-KR" altLang="en-US" sz="2600" smtClean="0"/>
              <a:t>일</a:t>
            </a:r>
            <a:r>
              <a:rPr lang="en-US" altLang="ko-KR" sz="2600" smtClean="0"/>
              <a:t>, </a:t>
            </a:r>
            <a:r>
              <a:rPr lang="ko-KR" altLang="en-US" sz="2600" smtClean="0"/>
              <a:t>제 </a:t>
            </a:r>
            <a:r>
              <a:rPr lang="en-US" altLang="ko-KR" sz="2600" smtClean="0"/>
              <a:t>5</a:t>
            </a:r>
            <a:r>
              <a:rPr lang="ko-KR" altLang="en-US" sz="2600" smtClean="0"/>
              <a:t>차 고위급 회담에서 남북기본합의서 채택</a:t>
            </a:r>
            <a:r>
              <a:rPr lang="en-US" altLang="ko-KR" sz="2600" smtClean="0"/>
              <a:t>. </a:t>
            </a:r>
            <a:r>
              <a:rPr lang="ko-KR" altLang="en-US" sz="2600" smtClean="0"/>
              <a:t>한반도 비핵화 관련 별도 협상을 연내에 개최하기로 합의</a:t>
            </a:r>
            <a:r>
              <a:rPr lang="en-US" altLang="ko-KR" sz="2600" smtClean="0"/>
              <a:t>.</a:t>
            </a:r>
          </a:p>
          <a:p>
            <a:pPr lvl="1"/>
            <a:r>
              <a:rPr lang="ko-KR" altLang="en-US" sz="2400" smtClean="0"/>
              <a:t>제</a:t>
            </a:r>
            <a:r>
              <a:rPr lang="en-US" altLang="ko-KR" sz="2400" smtClean="0"/>
              <a:t>12</a:t>
            </a:r>
            <a:r>
              <a:rPr lang="ko-KR" altLang="en-US" sz="2400" smtClean="0"/>
              <a:t>조 </a:t>
            </a:r>
            <a:r>
              <a:rPr lang="en-US" altLang="ko-KR" sz="2400" smtClean="0"/>
              <a:t>- </a:t>
            </a:r>
            <a:r>
              <a:rPr lang="ko-KR" altLang="en-US" sz="2400" smtClean="0"/>
              <a:t>남과 북은 불가침의 이행과 보장을 위하여 이 합의서 발효 후 </a:t>
            </a:r>
            <a:r>
              <a:rPr lang="en-US" altLang="ko-KR" sz="2400" smtClean="0"/>
              <a:t>3</a:t>
            </a:r>
            <a:r>
              <a:rPr lang="ko-KR" altLang="en-US" sz="2400" smtClean="0"/>
              <a:t>개월 안에 남북군사 공동위원회를 구성 ∙ 운영한다</a:t>
            </a:r>
            <a:r>
              <a:rPr lang="en-US" altLang="ko-KR" sz="2400" smtClean="0"/>
              <a:t>. </a:t>
            </a:r>
            <a:r>
              <a:rPr lang="ko-KR" altLang="en-US" sz="2400" smtClean="0"/>
              <a:t>남북군사공동위원회에서는 대규모 부대이동과 군사연습의 통보 및 통제문제</a:t>
            </a:r>
            <a:r>
              <a:rPr lang="en-US" altLang="ko-KR" sz="2400" smtClean="0"/>
              <a:t>, </a:t>
            </a:r>
            <a:r>
              <a:rPr lang="ko-KR" altLang="en-US" sz="2400" smtClean="0"/>
              <a:t>비무장지대의 평화적 이용문제</a:t>
            </a:r>
            <a:r>
              <a:rPr lang="en-US" altLang="ko-KR" sz="2400" smtClean="0"/>
              <a:t>, </a:t>
            </a:r>
            <a:r>
              <a:rPr lang="ko-KR" altLang="en-US" sz="2400" smtClean="0"/>
              <a:t>군</a:t>
            </a:r>
            <a:r>
              <a:rPr lang="en-US" altLang="ko-KR" sz="2400" smtClean="0"/>
              <a:t>(</a:t>
            </a:r>
            <a:r>
              <a:rPr lang="ko-KR" altLang="en-US" sz="2400" smtClean="0"/>
              <a:t>軍</a:t>
            </a:r>
            <a:r>
              <a:rPr lang="en-US" altLang="ko-KR" sz="2400" smtClean="0"/>
              <a:t>)</a:t>
            </a:r>
            <a:r>
              <a:rPr lang="ko-KR" altLang="en-US" sz="2400" smtClean="0"/>
              <a:t>인사교류 및 정보교환 문제</a:t>
            </a:r>
            <a:r>
              <a:rPr lang="en-US" altLang="ko-KR" sz="2400" smtClean="0"/>
              <a:t>, </a:t>
            </a:r>
            <a:r>
              <a:rPr lang="ko-KR" altLang="en-US" sz="2400" u="sng" smtClean="0"/>
              <a:t>대량살상무기와 공격능력의 제거를</a:t>
            </a:r>
            <a:r>
              <a:rPr lang="ko-KR" altLang="en-US" sz="2400" smtClean="0"/>
              <a:t> 비롯한 단계적 군축 실현문제</a:t>
            </a:r>
            <a:r>
              <a:rPr lang="en-US" altLang="ko-KR" sz="2400" smtClean="0"/>
              <a:t>, </a:t>
            </a:r>
            <a:r>
              <a:rPr lang="ko-KR" altLang="en-US" sz="2400" smtClean="0"/>
              <a:t>검증문제 등 군사적 신뢰조성과 군축을 실현하기 위한 문제를 협의 ∙ 추진한다</a:t>
            </a:r>
            <a:r>
              <a:rPr lang="en-US" altLang="ko-KR" sz="240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/>
              <a:t>핵부재선언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91</a:t>
            </a:r>
            <a:r>
              <a:rPr lang="ko-KR" altLang="en-US" smtClean="0"/>
              <a:t>년 </a:t>
            </a:r>
            <a:r>
              <a:rPr lang="en-US" altLang="ko-KR" smtClean="0"/>
              <a:t>12</a:t>
            </a:r>
            <a:r>
              <a:rPr lang="ko-KR" altLang="en-US" smtClean="0"/>
              <a:t>월 </a:t>
            </a:r>
            <a:r>
              <a:rPr lang="en-US" altLang="ko-KR" smtClean="0"/>
              <a:t>18</a:t>
            </a:r>
            <a:r>
              <a:rPr lang="ko-KR" altLang="en-US" smtClean="0"/>
              <a:t>일 노태우 대통령 </a:t>
            </a:r>
            <a:r>
              <a:rPr lang="ko-KR" altLang="en-US" smtClean="0">
                <a:latin typeface="Arial" charset="0"/>
              </a:rPr>
              <a:t>“</a:t>
            </a:r>
            <a:r>
              <a:rPr lang="ko-KR" altLang="en-US" smtClean="0"/>
              <a:t>핵부재 선언</a:t>
            </a:r>
            <a:r>
              <a:rPr lang="ko-KR" altLang="en-US" smtClean="0">
                <a:latin typeface="Arial" charset="0"/>
              </a:rPr>
              <a:t>”</a:t>
            </a:r>
            <a:endParaRPr lang="ko-KR" altLang="en-US" smtClean="0"/>
          </a:p>
          <a:p>
            <a:pPr lvl="1"/>
            <a:r>
              <a:rPr lang="ko-KR" altLang="en-US" smtClean="0">
                <a:latin typeface="Arial" charset="0"/>
              </a:rPr>
              <a:t>“</a:t>
            </a:r>
            <a:r>
              <a:rPr lang="ko-KR" altLang="en-US" smtClean="0"/>
              <a:t>이 시각</a:t>
            </a:r>
            <a:r>
              <a:rPr lang="en-US" altLang="ko-KR" smtClean="0"/>
              <a:t>, </a:t>
            </a:r>
            <a:r>
              <a:rPr lang="ko-KR" altLang="en-US" smtClean="0"/>
              <a:t>우리나라의 어디에도</a:t>
            </a:r>
            <a:r>
              <a:rPr lang="en-US" altLang="ko-KR" smtClean="0"/>
              <a:t>, </a:t>
            </a:r>
            <a:r>
              <a:rPr lang="ko-KR" altLang="en-US" smtClean="0"/>
              <a:t>단 하나의 핵무기도 존재하지 않는다</a:t>
            </a:r>
            <a:r>
              <a:rPr lang="en-US" altLang="ko-KR" smtClean="0"/>
              <a:t>.</a:t>
            </a:r>
            <a:r>
              <a:rPr lang="en-US" altLang="ko-KR" smtClean="0">
                <a:latin typeface="Arial" charset="0"/>
              </a:rPr>
              <a:t>”</a:t>
            </a:r>
            <a:endParaRPr lang="en-US" altLang="ko-KR" smtClean="0"/>
          </a:p>
          <a:p>
            <a:r>
              <a:rPr lang="en-US" altLang="ko-KR" smtClean="0"/>
              <a:t>12</a:t>
            </a:r>
            <a:r>
              <a:rPr lang="ko-KR" altLang="en-US" smtClean="0"/>
              <a:t>월 </a:t>
            </a:r>
            <a:r>
              <a:rPr lang="en-US" altLang="ko-KR" smtClean="0"/>
              <a:t>22</a:t>
            </a:r>
            <a:r>
              <a:rPr lang="ko-KR" altLang="en-US" smtClean="0"/>
              <a:t>일</a:t>
            </a:r>
            <a:r>
              <a:rPr lang="en-US" altLang="ko-KR" smtClean="0"/>
              <a:t>, </a:t>
            </a:r>
            <a:r>
              <a:rPr lang="ko-KR" altLang="en-US" smtClean="0"/>
              <a:t>북한은 </a:t>
            </a:r>
            <a:r>
              <a:rPr lang="en-US" altLang="ko-KR" smtClean="0"/>
              <a:t>IAEA </a:t>
            </a:r>
            <a:r>
              <a:rPr lang="ko-KR" altLang="en-US" smtClean="0"/>
              <a:t>안전협정 서명과 핵사찰을 수용하겠다는 성명 발표</a:t>
            </a:r>
            <a:r>
              <a:rPr lang="en-US" altLang="ko-KR" smtClean="0"/>
              <a:t>.</a:t>
            </a:r>
          </a:p>
          <a:p>
            <a:r>
              <a:rPr lang="en-US" altLang="ko-KR" smtClean="0"/>
              <a:t>12</a:t>
            </a:r>
            <a:r>
              <a:rPr lang="ko-KR" altLang="en-US" smtClean="0"/>
              <a:t>월 </a:t>
            </a:r>
            <a:r>
              <a:rPr lang="en-US" altLang="ko-KR" smtClean="0"/>
              <a:t>31</a:t>
            </a:r>
            <a:r>
              <a:rPr lang="ko-KR" altLang="en-US" smtClean="0"/>
              <a:t>일 </a:t>
            </a:r>
            <a:r>
              <a:rPr lang="ko-KR" altLang="en-US" smtClean="0">
                <a:latin typeface="Arial" charset="0"/>
              </a:rPr>
              <a:t>“</a:t>
            </a:r>
            <a:r>
              <a:rPr lang="ko-KR" altLang="en-US" smtClean="0"/>
              <a:t>한반도 비핵화에 관한 공동선언</a:t>
            </a:r>
            <a:r>
              <a:rPr lang="ko-KR" altLang="en-US" smtClean="0">
                <a:latin typeface="Arial" charset="0"/>
              </a:rPr>
              <a:t>”</a:t>
            </a:r>
            <a:r>
              <a:rPr lang="ko-KR" altLang="en-US" smtClean="0"/>
              <a:t> 타결</a:t>
            </a:r>
          </a:p>
          <a:p>
            <a:r>
              <a:rPr lang="en-US" altLang="ko-KR" smtClean="0"/>
              <a:t>1992</a:t>
            </a:r>
            <a:r>
              <a:rPr lang="ko-KR" altLang="en-US" smtClean="0"/>
              <a:t>년 팀스피릿 훈련 중지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/>
              <a:t>한반도 비핵화에 관한 공동선언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600" smtClean="0"/>
              <a:t>l. </a:t>
            </a:r>
            <a:r>
              <a:rPr lang="ko-KR" altLang="en-US" sz="2600" smtClean="0"/>
              <a:t>남과 분은 핵무기의 시험， 제조， 생산， 접수， 보유， 저장， 배치 </a:t>
            </a:r>
            <a:r>
              <a:rPr lang="en-US" altLang="ko-KR" sz="2600" smtClean="0"/>
              <a:t>, </a:t>
            </a:r>
            <a:r>
              <a:rPr lang="ko-KR" altLang="en-US" sz="2600" smtClean="0"/>
              <a:t>사용을 하지 않는다</a:t>
            </a:r>
            <a:r>
              <a:rPr lang="en-US" altLang="ko-KR" sz="2600" smtClean="0"/>
              <a:t>.</a:t>
            </a:r>
          </a:p>
          <a:p>
            <a:r>
              <a:rPr lang="en-US" altLang="ko-KR" sz="2600" smtClean="0"/>
              <a:t>2, </a:t>
            </a:r>
            <a:r>
              <a:rPr lang="ko-KR" altLang="en-US" sz="2600" smtClean="0"/>
              <a:t>남과 분은 핵 에너지를 오직 평화적 목적에만 이용한다</a:t>
            </a:r>
            <a:r>
              <a:rPr lang="en-US" altLang="ko-KR" sz="2600" smtClean="0"/>
              <a:t>.</a:t>
            </a:r>
          </a:p>
          <a:p>
            <a:r>
              <a:rPr lang="en-US" altLang="ko-KR" sz="2600" smtClean="0"/>
              <a:t>3, </a:t>
            </a:r>
            <a:r>
              <a:rPr lang="ko-KR" altLang="en-US" sz="2600" smtClean="0"/>
              <a:t>남과 분은 핵 재처리시설과 우라늄농축시설을 보유하지 않는다</a:t>
            </a:r>
            <a:r>
              <a:rPr lang="en-US" altLang="ko-KR" sz="2600" smtClean="0"/>
              <a:t>.</a:t>
            </a:r>
          </a:p>
          <a:p>
            <a:r>
              <a:rPr lang="en-US" altLang="ko-KR" sz="2600" smtClean="0"/>
              <a:t>4, </a:t>
            </a:r>
            <a:r>
              <a:rPr lang="ko-KR" altLang="en-US" sz="2600" smtClean="0"/>
              <a:t>남과 복은 한반도의 비핵화를 검증하기 위하여 상대측이 선정하고 쌍방이 합의하는 대상들에 대하여 남북 핵통제공동위원회가 규정하는 절차와 방법으로 사찰을 실시한다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/>
              <a:t>북한의 </a:t>
            </a:r>
            <a:r>
              <a:rPr lang="en-US" altLang="ko-KR"/>
              <a:t>NPT </a:t>
            </a:r>
            <a:r>
              <a:rPr lang="ko-KR" altLang="en-US"/>
              <a:t>탈퇴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600" smtClean="0"/>
              <a:t>1992</a:t>
            </a:r>
            <a:r>
              <a:rPr lang="ko-KR" altLang="en-US" sz="2600" smtClean="0"/>
              <a:t>년 </a:t>
            </a:r>
            <a:r>
              <a:rPr lang="en-US" altLang="ko-KR" sz="2600" smtClean="0"/>
              <a:t>IAEA</a:t>
            </a:r>
            <a:r>
              <a:rPr lang="ko-KR" altLang="en-US" sz="2600" smtClean="0"/>
              <a:t>는 영변 핵시설에 대한 사찰 시작</a:t>
            </a:r>
            <a:r>
              <a:rPr lang="en-US" altLang="ko-KR" sz="2600" smtClean="0"/>
              <a:t>. </a:t>
            </a:r>
            <a:r>
              <a:rPr lang="ko-KR" altLang="en-US" sz="2600" smtClean="0"/>
              <a:t>그러나 북한은 군사적 안보를 이유로 몇 몇 시설들에 대한 접근을 거부</a:t>
            </a:r>
          </a:p>
          <a:p>
            <a:pPr>
              <a:lnSpc>
                <a:spcPct val="90000"/>
              </a:lnSpc>
            </a:pPr>
            <a:r>
              <a:rPr lang="en-US" altLang="ko-KR" sz="2600" smtClean="0"/>
              <a:t>1993</a:t>
            </a:r>
            <a:r>
              <a:rPr lang="ko-KR" altLang="en-US" sz="2600" smtClean="0"/>
              <a:t>년 </a:t>
            </a:r>
            <a:r>
              <a:rPr lang="en-US" altLang="ko-KR" sz="2600" smtClean="0"/>
              <a:t>2</a:t>
            </a:r>
            <a:r>
              <a:rPr lang="ko-KR" altLang="en-US" sz="2600" smtClean="0"/>
              <a:t>월 </a:t>
            </a:r>
            <a:r>
              <a:rPr lang="en-US" altLang="ko-KR" sz="2600" smtClean="0"/>
              <a:t>25</a:t>
            </a:r>
            <a:r>
              <a:rPr lang="ko-KR" altLang="en-US" sz="2600" smtClean="0"/>
              <a:t>일</a:t>
            </a:r>
            <a:r>
              <a:rPr lang="en-US" altLang="ko-KR" sz="2600" smtClean="0"/>
              <a:t>, IAEA</a:t>
            </a:r>
            <a:r>
              <a:rPr lang="ko-KR" altLang="en-US" sz="2600" smtClean="0"/>
              <a:t>는 북한에 대한 특별사찰 </a:t>
            </a:r>
            <a:r>
              <a:rPr lang="en-US" altLang="ko-KR" sz="2600" smtClean="0"/>
              <a:t>(</a:t>
            </a:r>
            <a:r>
              <a:rPr lang="ko-KR" altLang="en-US" sz="2600" smtClean="0"/>
              <a:t>강제사찰</a:t>
            </a:r>
            <a:r>
              <a:rPr lang="en-US" altLang="ko-KR" sz="2600" smtClean="0"/>
              <a:t>) </a:t>
            </a:r>
            <a:r>
              <a:rPr lang="ko-KR" altLang="en-US" sz="2600" smtClean="0"/>
              <a:t>결의안 통과</a:t>
            </a:r>
            <a:r>
              <a:rPr lang="en-US" altLang="ko-KR" sz="2600" smtClean="0"/>
              <a:t>.</a:t>
            </a:r>
          </a:p>
          <a:p>
            <a:pPr>
              <a:lnSpc>
                <a:spcPct val="90000"/>
              </a:lnSpc>
            </a:pPr>
            <a:r>
              <a:rPr lang="en-US" altLang="ko-KR" sz="2600" smtClean="0"/>
              <a:t>1993</a:t>
            </a:r>
            <a:r>
              <a:rPr lang="ko-KR" altLang="en-US" sz="2600" smtClean="0"/>
              <a:t>년 </a:t>
            </a:r>
            <a:r>
              <a:rPr lang="en-US" altLang="ko-KR" sz="2600" smtClean="0"/>
              <a:t>3</a:t>
            </a:r>
            <a:r>
              <a:rPr lang="ko-KR" altLang="en-US" sz="2600" smtClean="0"/>
              <a:t>월 </a:t>
            </a:r>
            <a:r>
              <a:rPr lang="en-US" altLang="ko-KR" sz="2600" smtClean="0"/>
              <a:t>9</a:t>
            </a:r>
            <a:r>
              <a:rPr lang="ko-KR" altLang="en-US" sz="2600" smtClean="0"/>
              <a:t>일 한미 팀스피리트 훈련 재개</a:t>
            </a:r>
            <a:r>
              <a:rPr lang="en-US" altLang="ko-KR" sz="2600" smtClean="0"/>
              <a:t>. </a:t>
            </a:r>
          </a:p>
          <a:p>
            <a:pPr>
              <a:lnSpc>
                <a:spcPct val="90000"/>
              </a:lnSpc>
            </a:pPr>
            <a:r>
              <a:rPr lang="en-US" altLang="ko-KR" sz="2600" smtClean="0"/>
              <a:t>1993</a:t>
            </a:r>
            <a:r>
              <a:rPr lang="ko-KR" altLang="en-US" sz="2600" smtClean="0"/>
              <a:t>년 </a:t>
            </a:r>
            <a:r>
              <a:rPr lang="en-US" altLang="ko-KR" sz="2600" smtClean="0"/>
              <a:t>3</a:t>
            </a:r>
            <a:r>
              <a:rPr lang="ko-KR" altLang="en-US" sz="2600" smtClean="0"/>
              <a:t>월 </a:t>
            </a:r>
            <a:r>
              <a:rPr lang="en-US" altLang="ko-KR" sz="2600" smtClean="0"/>
              <a:t>8</a:t>
            </a:r>
            <a:r>
              <a:rPr lang="ko-KR" altLang="en-US" sz="2600" smtClean="0"/>
              <a:t>일 김정일 준전시상태 돌입 선언</a:t>
            </a:r>
            <a:r>
              <a:rPr lang="en-US" altLang="ko-KR" sz="2600" smtClean="0"/>
              <a:t>.</a:t>
            </a:r>
          </a:p>
          <a:p>
            <a:pPr>
              <a:lnSpc>
                <a:spcPct val="90000"/>
              </a:lnSpc>
            </a:pPr>
            <a:r>
              <a:rPr lang="en-US" altLang="ko-KR" sz="2600" smtClean="0"/>
              <a:t>1993</a:t>
            </a:r>
            <a:r>
              <a:rPr lang="ko-KR" altLang="en-US" sz="2600" smtClean="0"/>
              <a:t>년 </a:t>
            </a:r>
            <a:r>
              <a:rPr lang="en-US" altLang="ko-KR" sz="2600" smtClean="0"/>
              <a:t>3</a:t>
            </a:r>
            <a:r>
              <a:rPr lang="ko-KR" altLang="en-US" sz="2600" smtClean="0"/>
              <a:t>월 </a:t>
            </a:r>
            <a:r>
              <a:rPr lang="en-US" altLang="ko-KR" sz="2600" smtClean="0"/>
              <a:t>12</a:t>
            </a:r>
            <a:r>
              <a:rPr lang="ko-KR" altLang="en-US" sz="2600" smtClean="0"/>
              <a:t>일 북한 </a:t>
            </a:r>
            <a:r>
              <a:rPr lang="en-US" altLang="ko-KR" sz="2600" smtClean="0"/>
              <a:t>NPT </a:t>
            </a:r>
            <a:r>
              <a:rPr lang="ko-KR" altLang="en-US" sz="2600" smtClean="0"/>
              <a:t>탈퇴선언</a:t>
            </a:r>
            <a:r>
              <a:rPr lang="en-US" altLang="ko-KR" sz="260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ko-KR" altLang="en-US" sz="2400" smtClean="0"/>
              <a:t>탈퇴자체는 적법한 행위</a:t>
            </a:r>
            <a:r>
              <a:rPr lang="en-US" altLang="ko-KR" sz="2400" smtClean="0"/>
              <a:t>. </a:t>
            </a:r>
            <a:r>
              <a:rPr lang="ko-KR" altLang="en-US" sz="2400" smtClean="0"/>
              <a:t>그러나 </a:t>
            </a:r>
            <a:r>
              <a:rPr lang="en-US" altLang="ko-KR" sz="2400" smtClean="0"/>
              <a:t>NPT </a:t>
            </a:r>
            <a:r>
              <a:rPr lang="ko-KR" altLang="en-US" sz="2400" smtClean="0"/>
              <a:t>발효이후 탈퇴는 북한이 처음</a:t>
            </a:r>
            <a:r>
              <a:rPr lang="en-US" altLang="ko-KR" sz="2400" smtClean="0"/>
              <a:t>. </a:t>
            </a:r>
          </a:p>
          <a:p>
            <a:pPr lvl="1">
              <a:lnSpc>
                <a:spcPct val="90000"/>
              </a:lnSpc>
            </a:pPr>
            <a:r>
              <a:rPr lang="ko-KR" altLang="en-US" sz="2400" smtClean="0"/>
              <a:t>탈퇴 통보후 </a:t>
            </a:r>
            <a:r>
              <a:rPr lang="en-US" altLang="ko-KR" sz="2400" smtClean="0"/>
              <a:t>3</a:t>
            </a:r>
            <a:r>
              <a:rPr lang="ko-KR" altLang="en-US" sz="2400" smtClean="0"/>
              <a:t>개월 후</a:t>
            </a:r>
            <a:r>
              <a:rPr lang="en-US" altLang="ko-KR" sz="2400" smtClean="0"/>
              <a:t>, </a:t>
            </a:r>
            <a:r>
              <a:rPr lang="ko-KR" altLang="en-US" sz="2400" smtClean="0"/>
              <a:t>즉 </a:t>
            </a:r>
            <a:r>
              <a:rPr lang="en-US" altLang="ko-KR" sz="2400" smtClean="0"/>
              <a:t>6</a:t>
            </a:r>
            <a:r>
              <a:rPr lang="ko-KR" altLang="en-US" sz="2400" smtClean="0"/>
              <a:t>월 </a:t>
            </a:r>
            <a:r>
              <a:rPr lang="en-US" altLang="ko-KR" sz="2400" smtClean="0"/>
              <a:t>11</a:t>
            </a:r>
            <a:r>
              <a:rPr lang="ko-KR" altLang="en-US" sz="2400" smtClean="0"/>
              <a:t>일부터 효력발생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/>
              <a:t>북한의 </a:t>
            </a:r>
            <a:r>
              <a:rPr lang="en-US" altLang="ko-KR"/>
              <a:t>NPT </a:t>
            </a:r>
            <a:r>
              <a:rPr lang="ko-KR" altLang="en-US"/>
              <a:t>탈퇴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93</a:t>
            </a:r>
            <a:r>
              <a:rPr lang="ko-KR" altLang="en-US" smtClean="0"/>
              <a:t>년 </a:t>
            </a:r>
            <a:r>
              <a:rPr lang="en-US" altLang="ko-KR" smtClean="0"/>
              <a:t>5</a:t>
            </a:r>
            <a:r>
              <a:rPr lang="ko-KR" altLang="en-US" smtClean="0"/>
              <a:t>월 </a:t>
            </a:r>
            <a:r>
              <a:rPr lang="en-US" altLang="ko-KR" smtClean="0"/>
              <a:t>29</a:t>
            </a:r>
            <a:r>
              <a:rPr lang="ko-KR" altLang="en-US" smtClean="0"/>
              <a:t>일 북한 노동미사일 시험발사</a:t>
            </a:r>
            <a:r>
              <a:rPr lang="en-US" altLang="ko-KR" smtClean="0"/>
              <a:t>.</a:t>
            </a:r>
          </a:p>
          <a:p>
            <a:r>
              <a:rPr lang="ko-KR" altLang="en-US" smtClean="0"/>
              <a:t>제 </a:t>
            </a:r>
            <a:r>
              <a:rPr lang="en-US" altLang="ko-KR" smtClean="0"/>
              <a:t>1</a:t>
            </a:r>
            <a:r>
              <a:rPr lang="ko-KR" altLang="en-US" smtClean="0"/>
              <a:t>차 북미 고위급 회담</a:t>
            </a:r>
            <a:r>
              <a:rPr lang="en-US" altLang="ko-KR" smtClean="0"/>
              <a:t>: 93</a:t>
            </a:r>
            <a:r>
              <a:rPr lang="ko-KR" altLang="en-US" smtClean="0"/>
              <a:t>년 </a:t>
            </a:r>
            <a:r>
              <a:rPr lang="en-US" altLang="ko-KR" smtClean="0"/>
              <a:t>6</a:t>
            </a:r>
            <a:r>
              <a:rPr lang="ko-KR" altLang="en-US" smtClean="0"/>
              <a:t>월 </a:t>
            </a:r>
            <a:r>
              <a:rPr lang="en-US" altLang="ko-KR" smtClean="0"/>
              <a:t>2</a:t>
            </a:r>
            <a:r>
              <a:rPr lang="ko-KR" altLang="en-US" smtClean="0"/>
              <a:t>일에서 </a:t>
            </a:r>
            <a:r>
              <a:rPr lang="en-US" altLang="ko-KR" smtClean="0"/>
              <a:t>11</a:t>
            </a:r>
            <a:r>
              <a:rPr lang="ko-KR" altLang="en-US" smtClean="0"/>
              <a:t>일까지</a:t>
            </a:r>
            <a:r>
              <a:rPr lang="en-US" altLang="ko-KR" smtClean="0"/>
              <a:t>. </a:t>
            </a:r>
          </a:p>
          <a:p>
            <a:pPr lvl="1"/>
            <a:r>
              <a:rPr lang="en-US" altLang="ko-KR" smtClean="0"/>
              <a:t>1992</a:t>
            </a:r>
            <a:r>
              <a:rPr lang="ko-KR" altLang="en-US" smtClean="0"/>
              <a:t>년까지 북한은 </a:t>
            </a:r>
            <a:r>
              <a:rPr lang="en-US" altLang="ko-KR" smtClean="0"/>
              <a:t>1, 2</a:t>
            </a:r>
            <a:r>
              <a:rPr lang="ko-KR" altLang="en-US" smtClean="0"/>
              <a:t>개 핵무기 제조가능한 분량의 플루토늄 확보했다고 추측됨</a:t>
            </a:r>
            <a:r>
              <a:rPr lang="en-US" altLang="ko-KR" smtClean="0"/>
              <a:t>.</a:t>
            </a:r>
          </a:p>
          <a:p>
            <a:pPr lvl="1"/>
            <a:r>
              <a:rPr lang="en-US" altLang="ko-KR" smtClean="0"/>
              <a:t>1993</a:t>
            </a:r>
            <a:r>
              <a:rPr lang="ko-KR" altLang="en-US" smtClean="0"/>
              <a:t>년 원자로 가동을 중단하고 연료봉을 재처리하면 최소 </a:t>
            </a:r>
            <a:r>
              <a:rPr lang="en-US" altLang="ko-KR" smtClean="0"/>
              <a:t>3-4</a:t>
            </a:r>
            <a:r>
              <a:rPr lang="ko-KR" altLang="en-US" smtClean="0"/>
              <a:t>개의 핵무기 제조 가능한 상황</a:t>
            </a:r>
            <a:r>
              <a:rPr lang="en-US" altLang="ko-KR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/>
              <a:t>6. 11</a:t>
            </a:r>
            <a:r>
              <a:rPr lang="ko-KR" altLang="en-US"/>
              <a:t>합의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600" smtClean="0"/>
              <a:t>93</a:t>
            </a:r>
            <a:r>
              <a:rPr lang="ko-KR" altLang="en-US" sz="2600" smtClean="0"/>
              <a:t>년 </a:t>
            </a:r>
            <a:r>
              <a:rPr lang="en-US" altLang="ko-KR" sz="2600" smtClean="0"/>
              <a:t>6</a:t>
            </a:r>
            <a:r>
              <a:rPr lang="ko-KR" altLang="en-US" sz="2600" smtClean="0"/>
              <a:t>월 </a:t>
            </a:r>
            <a:r>
              <a:rPr lang="en-US" altLang="ko-KR" sz="2600" smtClean="0"/>
              <a:t>11</a:t>
            </a:r>
            <a:r>
              <a:rPr lang="ko-KR" altLang="en-US" sz="2600" smtClean="0"/>
              <a:t>일 북미공동발표문</a:t>
            </a:r>
          </a:p>
          <a:p>
            <a:pPr lvl="1">
              <a:lnSpc>
                <a:spcPct val="90000"/>
              </a:lnSpc>
            </a:pPr>
            <a:r>
              <a:rPr lang="en-US" altLang="ko-KR" sz="2400" smtClean="0"/>
              <a:t>1. </a:t>
            </a:r>
            <a:r>
              <a:rPr lang="ko-KR" altLang="en-US" sz="2400" smtClean="0"/>
              <a:t>핵무기를 포함한 무력의 불사용 및 불위협에 대한 보장</a:t>
            </a:r>
            <a:r>
              <a:rPr lang="en-US" altLang="ko-KR" sz="2400" smtClean="0"/>
              <a:t>(assurance)</a:t>
            </a:r>
          </a:p>
          <a:p>
            <a:pPr lvl="1">
              <a:lnSpc>
                <a:spcPct val="90000"/>
              </a:lnSpc>
            </a:pPr>
            <a:r>
              <a:rPr lang="en-US" altLang="ko-KR" sz="2400" smtClean="0"/>
              <a:t>2. IAEA </a:t>
            </a:r>
            <a:r>
              <a:rPr lang="ko-KR" altLang="en-US" sz="2400" smtClean="0"/>
              <a:t>전면안전조치협정 </a:t>
            </a:r>
            <a:r>
              <a:rPr lang="en-US" altLang="ko-KR" sz="2400" smtClean="0"/>
              <a:t>(full-scope safeguard) </a:t>
            </a:r>
            <a:r>
              <a:rPr lang="ko-KR" altLang="en-US" sz="2400" smtClean="0"/>
              <a:t>의 </a:t>
            </a:r>
            <a:r>
              <a:rPr lang="ko-KR" altLang="en-US" sz="2400" smtClean="0">
                <a:latin typeface="Arial" charset="0"/>
              </a:rPr>
              <a:t>‘</a:t>
            </a:r>
            <a:r>
              <a:rPr lang="ko-KR" altLang="en-US" sz="2400" smtClean="0"/>
              <a:t>공정한</a:t>
            </a:r>
            <a:r>
              <a:rPr lang="ko-KR" altLang="en-US" sz="2400" smtClean="0">
                <a:latin typeface="Arial" charset="0"/>
              </a:rPr>
              <a:t>’</a:t>
            </a:r>
            <a:r>
              <a:rPr lang="en-US" altLang="ko-KR" sz="2400" smtClean="0"/>
              <a:t>(impartial) </a:t>
            </a:r>
            <a:r>
              <a:rPr lang="ko-KR" altLang="en-US" sz="2400" smtClean="0"/>
              <a:t>적용</a:t>
            </a:r>
          </a:p>
          <a:p>
            <a:pPr lvl="1">
              <a:lnSpc>
                <a:spcPct val="90000"/>
              </a:lnSpc>
            </a:pPr>
            <a:r>
              <a:rPr lang="en-US" altLang="ko-KR" sz="2400" smtClean="0"/>
              <a:t>3. </a:t>
            </a:r>
            <a:r>
              <a:rPr lang="ko-KR" altLang="en-US" sz="2400" smtClean="0"/>
              <a:t>북한은 자신이 필요하다고 인정하는 기간만큼 </a:t>
            </a:r>
            <a:r>
              <a:rPr lang="en-US" altLang="ko-KR" sz="2400" smtClean="0"/>
              <a:t>NPT </a:t>
            </a:r>
            <a:r>
              <a:rPr lang="ko-KR" altLang="en-US" sz="2400" smtClean="0"/>
              <a:t>탈퇴효력의 발생을 일방적으로 </a:t>
            </a:r>
            <a:r>
              <a:rPr lang="ko-KR" altLang="en-US" sz="2400" smtClean="0">
                <a:latin typeface="Arial" charset="0"/>
              </a:rPr>
              <a:t>“</a:t>
            </a:r>
            <a:r>
              <a:rPr lang="ko-KR" altLang="en-US" sz="2400" smtClean="0"/>
              <a:t>유보보한다</a:t>
            </a:r>
            <a:r>
              <a:rPr lang="en-US" altLang="ko-KR" sz="2400" smtClean="0"/>
              <a:t>(suspend).</a:t>
            </a:r>
            <a:r>
              <a:rPr lang="en-US" altLang="ko-KR" sz="2400" smtClean="0">
                <a:latin typeface="Arial" charset="0"/>
              </a:rPr>
              <a:t>”</a:t>
            </a:r>
            <a:endParaRPr lang="en-US" altLang="ko-KR" sz="2400" smtClean="0"/>
          </a:p>
          <a:p>
            <a:pPr lvl="1">
              <a:lnSpc>
                <a:spcPct val="90000"/>
              </a:lnSpc>
            </a:pPr>
            <a:r>
              <a:rPr lang="en-US" altLang="ko-KR" sz="2400" smtClean="0"/>
              <a:t>4. </a:t>
            </a:r>
            <a:r>
              <a:rPr lang="ko-KR" altLang="en-US" sz="2400" smtClean="0"/>
              <a:t>상대방 주권에 대한 상호 존중， 상대방 내정에 대한 불간섭</a:t>
            </a:r>
          </a:p>
          <a:p>
            <a:pPr>
              <a:lnSpc>
                <a:spcPct val="90000"/>
              </a:lnSpc>
            </a:pPr>
            <a:r>
              <a:rPr lang="ko-KR" altLang="en-US" sz="2600" smtClean="0"/>
              <a:t>한반도 문제에서 북한과 단독으로 협상하지 않는 다는 미국의 원칙이 처음으로 포기된 협상</a:t>
            </a:r>
            <a:r>
              <a:rPr lang="en-US" altLang="ko-KR" sz="26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/>
              <a:t>전쟁의 위기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600" smtClean="0"/>
              <a:t>6.11 </a:t>
            </a:r>
            <a:r>
              <a:rPr lang="ko-KR" altLang="en-US" sz="2600" smtClean="0"/>
              <a:t>이후 핵문제는 다시 장기교착국면 돌입</a:t>
            </a:r>
            <a:r>
              <a:rPr lang="en-US" altLang="ko-KR" sz="2600" smtClean="0"/>
              <a:t>.</a:t>
            </a:r>
          </a:p>
          <a:p>
            <a:pPr>
              <a:lnSpc>
                <a:spcPct val="90000"/>
              </a:lnSpc>
            </a:pPr>
            <a:r>
              <a:rPr lang="ko-KR" altLang="en-US" sz="2600" smtClean="0"/>
              <a:t>한국은 북미협상에 제동</a:t>
            </a:r>
            <a:r>
              <a:rPr lang="en-US" altLang="ko-KR" sz="2600" smtClean="0"/>
              <a:t>, </a:t>
            </a:r>
            <a:r>
              <a:rPr lang="ko-KR" altLang="en-US" sz="2600" smtClean="0"/>
              <a:t>남북대화 우선론 주장</a:t>
            </a:r>
            <a:r>
              <a:rPr lang="en-US" altLang="ko-KR" sz="2600" smtClean="0"/>
              <a:t>.</a:t>
            </a:r>
          </a:p>
          <a:p>
            <a:pPr>
              <a:lnSpc>
                <a:spcPct val="90000"/>
              </a:lnSpc>
            </a:pPr>
            <a:r>
              <a:rPr lang="en-US" altLang="ko-KR" sz="2600" smtClean="0"/>
              <a:t>IAEA</a:t>
            </a:r>
            <a:r>
              <a:rPr lang="ko-KR" altLang="en-US" sz="2600" smtClean="0"/>
              <a:t>는 대북사찰 강화 시도</a:t>
            </a:r>
          </a:p>
          <a:p>
            <a:pPr>
              <a:lnSpc>
                <a:spcPct val="90000"/>
              </a:lnSpc>
            </a:pPr>
            <a:r>
              <a:rPr lang="en-US" altLang="ko-KR" sz="2600" smtClean="0"/>
              <a:t>94</a:t>
            </a:r>
            <a:r>
              <a:rPr lang="ko-KR" altLang="en-US" sz="2600" smtClean="0"/>
              <a:t>년부터 다시 위기 시작</a:t>
            </a:r>
            <a:r>
              <a:rPr lang="en-US" altLang="ko-KR" sz="2600" smtClean="0"/>
              <a:t>.</a:t>
            </a:r>
          </a:p>
          <a:p>
            <a:pPr>
              <a:lnSpc>
                <a:spcPct val="90000"/>
              </a:lnSpc>
            </a:pPr>
            <a:r>
              <a:rPr lang="en-US" altLang="ko-KR" sz="2600" smtClean="0"/>
              <a:t>94</a:t>
            </a:r>
            <a:r>
              <a:rPr lang="ko-KR" altLang="en-US" sz="2600" smtClean="0"/>
              <a:t>년 </a:t>
            </a:r>
            <a:r>
              <a:rPr lang="en-US" altLang="ko-KR" sz="2600" smtClean="0"/>
              <a:t>3</a:t>
            </a:r>
            <a:r>
              <a:rPr lang="ko-KR" altLang="en-US" sz="2600" smtClean="0"/>
              <a:t>월 </a:t>
            </a:r>
            <a:r>
              <a:rPr lang="en-US" altLang="ko-KR" sz="2600" smtClean="0"/>
              <a:t>21</a:t>
            </a:r>
            <a:r>
              <a:rPr lang="ko-KR" altLang="en-US" sz="2600" smtClean="0"/>
              <a:t>일 </a:t>
            </a:r>
            <a:r>
              <a:rPr lang="en-US" altLang="ko-KR" sz="2600" smtClean="0"/>
              <a:t>IAEA</a:t>
            </a:r>
            <a:r>
              <a:rPr lang="ko-KR" altLang="en-US" sz="2600" smtClean="0"/>
              <a:t>가 북핵문제를 유엔 안보리에 다시 회부</a:t>
            </a:r>
            <a:r>
              <a:rPr lang="en-US" altLang="ko-KR" sz="2600" smtClean="0"/>
              <a:t>. </a:t>
            </a:r>
          </a:p>
          <a:p>
            <a:pPr>
              <a:lnSpc>
                <a:spcPct val="90000"/>
              </a:lnSpc>
            </a:pPr>
            <a:r>
              <a:rPr lang="en-US" altLang="ko-KR" sz="2600" smtClean="0"/>
              <a:t>3</a:t>
            </a:r>
            <a:r>
              <a:rPr lang="ko-KR" altLang="en-US" sz="2600" smtClean="0"/>
              <a:t>월 판문점 남북회담에서 </a:t>
            </a:r>
            <a:r>
              <a:rPr lang="ko-KR" altLang="en-US" sz="2600" smtClean="0">
                <a:latin typeface="Arial" charset="0"/>
              </a:rPr>
              <a:t>“</a:t>
            </a:r>
            <a:r>
              <a:rPr lang="ko-KR" altLang="en-US" sz="2600" smtClean="0"/>
              <a:t>불바다 발언</a:t>
            </a:r>
            <a:r>
              <a:rPr lang="ko-KR" altLang="en-US" sz="2600" smtClean="0">
                <a:latin typeface="Arial" charset="0"/>
              </a:rPr>
              <a:t>”</a:t>
            </a:r>
            <a:endParaRPr lang="ko-KR" altLang="en-US" sz="2600" smtClean="0"/>
          </a:p>
          <a:p>
            <a:pPr lvl="1">
              <a:lnSpc>
                <a:spcPct val="90000"/>
              </a:lnSpc>
              <a:spcBef>
                <a:spcPts val="688"/>
              </a:spcBef>
            </a:pPr>
            <a:r>
              <a:rPr lang="en-US" altLang="ko-KR" sz="2400" smtClean="0"/>
              <a:t>http://</a:t>
            </a:r>
            <a:r>
              <a:rPr lang="en-US" altLang="ko-KR" sz="2400" smtClean="0">
                <a:hlinkClick r:id="rId3"/>
              </a:rPr>
              <a:t>kr.youtube.com/watch?v=Vzc-gbGBBkw</a:t>
            </a:r>
            <a:endParaRPr lang="en-US" altLang="ko-KR" sz="2400" smtClean="0"/>
          </a:p>
          <a:p>
            <a:pPr>
              <a:lnSpc>
                <a:spcPct val="90000"/>
              </a:lnSpc>
            </a:pPr>
            <a:r>
              <a:rPr lang="ko-KR" altLang="en-US" sz="2600" smtClean="0"/>
              <a:t>유엔안보리는 대북제제의 가능성 암시</a:t>
            </a:r>
          </a:p>
          <a:p>
            <a:pPr>
              <a:lnSpc>
                <a:spcPct val="90000"/>
              </a:lnSpc>
            </a:pPr>
            <a:r>
              <a:rPr lang="ko-KR" altLang="en-US" sz="2600" smtClean="0"/>
              <a:t>이에 반발한 북한은 </a:t>
            </a:r>
            <a:r>
              <a:rPr lang="en-US" altLang="ko-KR" sz="2600" smtClean="0"/>
              <a:t>5</a:t>
            </a:r>
            <a:r>
              <a:rPr lang="ko-KR" altLang="en-US" sz="2600" smtClean="0"/>
              <a:t>월 </a:t>
            </a:r>
            <a:r>
              <a:rPr lang="en-US" altLang="ko-KR" sz="2600" smtClean="0"/>
              <a:t>13</a:t>
            </a:r>
            <a:r>
              <a:rPr lang="ko-KR" altLang="en-US" sz="2600" smtClean="0"/>
              <a:t>일부터 연료봉 인출 시작</a:t>
            </a:r>
            <a:r>
              <a:rPr lang="en-US" altLang="ko-KR" sz="26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ko-KR" altLang="en-US" smtClean="0"/>
              <a:t>토마스 홉스 </a:t>
            </a:r>
            <a:r>
              <a:rPr lang="en-US" altLang="ko-KR" smtClean="0"/>
              <a:t>– </a:t>
            </a:r>
            <a:r>
              <a:rPr lang="ko-KR" altLang="en-US" smtClean="0"/>
              <a:t>자연상태에서의 인간 </a:t>
            </a:r>
            <a:r>
              <a:rPr lang="en-US" altLang="ko-KR" smtClean="0">
                <a:latin typeface="Arial" charset="0"/>
              </a:rPr>
              <a:t>–</a:t>
            </a:r>
            <a:r>
              <a:rPr lang="en-US" altLang="ko-KR" smtClean="0"/>
              <a:t> </a:t>
            </a:r>
            <a:r>
              <a:rPr lang="ko-KR" altLang="en-US" smtClean="0"/>
              <a:t>자기 보전의 가능성과 행복을 극대화하려는 이기적 존재</a:t>
            </a:r>
          </a:p>
          <a:p>
            <a:pPr lvl="2">
              <a:lnSpc>
                <a:spcPct val="90000"/>
              </a:lnSpc>
            </a:pPr>
            <a:r>
              <a:rPr lang="ko-KR" altLang="en-US" smtClean="0"/>
              <a:t>자연상태 </a:t>
            </a:r>
            <a:r>
              <a:rPr lang="en-US" altLang="ko-KR" smtClean="0"/>
              <a:t>(state of nature) </a:t>
            </a:r>
            <a:r>
              <a:rPr lang="ko-KR" altLang="en-US" smtClean="0"/>
              <a:t>에서 인간의 삶은 </a:t>
            </a:r>
            <a:r>
              <a:rPr lang="ko-KR" altLang="en-US" smtClean="0">
                <a:latin typeface="Arial" charset="0"/>
              </a:rPr>
              <a:t>“</a:t>
            </a:r>
            <a:r>
              <a:rPr lang="en-US" altLang="ko-KR" smtClean="0"/>
              <a:t>solitary, poor, nasty, brutish, and short.</a:t>
            </a:r>
            <a:r>
              <a:rPr lang="en-US" altLang="ko-KR" smtClean="0">
                <a:latin typeface="Arial" charset="0"/>
              </a:rPr>
              <a:t>”</a:t>
            </a:r>
          </a:p>
          <a:p>
            <a:pPr lvl="2">
              <a:lnSpc>
                <a:spcPct val="90000"/>
              </a:lnSpc>
            </a:pPr>
            <a:r>
              <a:rPr lang="en-US" altLang="ko-KR" smtClean="0">
                <a:latin typeface="Arial" charset="0"/>
              </a:rPr>
              <a:t>Homo Homini Lupus – “</a:t>
            </a:r>
            <a:r>
              <a:rPr lang="ko-KR" altLang="en-US" smtClean="0">
                <a:latin typeface="Arial" charset="0"/>
              </a:rPr>
              <a:t>인간은 인간에 대해 늑대</a:t>
            </a:r>
            <a:r>
              <a:rPr lang="en-US" altLang="ko-KR" smtClean="0">
                <a:latin typeface="Arial" charset="0"/>
              </a:rPr>
              <a:t>”</a:t>
            </a:r>
          </a:p>
          <a:p>
            <a:pPr lvl="2">
              <a:lnSpc>
                <a:spcPct val="90000"/>
              </a:lnSpc>
            </a:pPr>
            <a:r>
              <a:rPr lang="en-US" altLang="ko-KR" smtClean="0"/>
              <a:t>"To speak impartially, both sayings are very true; That Man to Man is a kind of God; and that Man to Man is an arrant. Wolfe. The first is true, if we compare Citizens amongst themselves; and the second, if we compare Cities." </a:t>
            </a:r>
          </a:p>
          <a:p>
            <a:endParaRPr lang="ko-KR" altLang="en-US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dirty="0" smtClean="0"/>
              <a:t>고전적 현실주의</a:t>
            </a:r>
            <a:endParaRPr lang="ko-KR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/>
              <a:t>전쟁의 위기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mtClean="0"/>
              <a:t>94</a:t>
            </a:r>
            <a:r>
              <a:rPr lang="ko-KR" altLang="en-US" smtClean="0"/>
              <a:t>년 </a:t>
            </a:r>
            <a:r>
              <a:rPr lang="en-US" altLang="ko-KR" smtClean="0"/>
              <a:t>5</a:t>
            </a:r>
            <a:r>
              <a:rPr lang="ko-KR" altLang="en-US" smtClean="0"/>
              <a:t>월 이후</a:t>
            </a:r>
            <a:r>
              <a:rPr lang="en-US" altLang="ko-KR" smtClean="0"/>
              <a:t>, </a:t>
            </a:r>
            <a:r>
              <a:rPr lang="ko-KR" altLang="en-US" smtClean="0"/>
              <a:t>클린턴 정부는 군사적 해결책 검토</a:t>
            </a:r>
          </a:p>
          <a:p>
            <a:pPr>
              <a:lnSpc>
                <a:spcPct val="90000"/>
              </a:lnSpc>
            </a:pPr>
            <a:r>
              <a:rPr lang="ko-KR" altLang="en-US" smtClean="0"/>
              <a:t>게리 럭 주한미군 사령관 보고</a:t>
            </a:r>
          </a:p>
          <a:p>
            <a:pPr lvl="1">
              <a:lnSpc>
                <a:spcPct val="90000"/>
              </a:lnSpc>
            </a:pPr>
            <a:r>
              <a:rPr lang="ko-KR" altLang="en-US" smtClean="0"/>
              <a:t>한반도 전쟁 발발시 </a:t>
            </a:r>
            <a:r>
              <a:rPr lang="en-US" altLang="ko-KR" smtClean="0"/>
              <a:t>90</a:t>
            </a:r>
            <a:r>
              <a:rPr lang="ko-KR" altLang="en-US" smtClean="0"/>
              <a:t>일 이내에 </a:t>
            </a:r>
            <a:r>
              <a:rPr lang="en-US" altLang="ko-KR" smtClean="0"/>
              <a:t>542,000</a:t>
            </a:r>
            <a:r>
              <a:rPr lang="ko-KR" altLang="en-US" smtClean="0"/>
              <a:t>명의 군인 사망 </a:t>
            </a:r>
            <a:r>
              <a:rPr lang="en-US" altLang="ko-KR" smtClean="0"/>
              <a:t>(</a:t>
            </a:r>
            <a:r>
              <a:rPr lang="ko-KR" altLang="en-US" smtClean="0"/>
              <a:t>미군 </a:t>
            </a:r>
            <a:r>
              <a:rPr lang="en-US" altLang="ko-KR" smtClean="0"/>
              <a:t>52,000 </a:t>
            </a:r>
            <a:r>
              <a:rPr lang="ko-KR" altLang="en-US" smtClean="0"/>
              <a:t>포함</a:t>
            </a:r>
            <a:r>
              <a:rPr lang="en-US" altLang="ko-KR" smtClean="0"/>
              <a:t>)</a:t>
            </a:r>
          </a:p>
          <a:p>
            <a:pPr lvl="1">
              <a:lnSpc>
                <a:spcPct val="90000"/>
              </a:lnSpc>
            </a:pPr>
            <a:r>
              <a:rPr lang="ko-KR" altLang="en-US" smtClean="0"/>
              <a:t>전쟁 비용 </a:t>
            </a:r>
            <a:r>
              <a:rPr lang="en-US" altLang="ko-KR" smtClean="0"/>
              <a:t>610</a:t>
            </a:r>
            <a:r>
              <a:rPr lang="ko-KR" altLang="en-US" smtClean="0"/>
              <a:t>억달러</a:t>
            </a:r>
          </a:p>
          <a:p>
            <a:pPr lvl="1">
              <a:lnSpc>
                <a:spcPct val="90000"/>
              </a:lnSpc>
            </a:pPr>
            <a:r>
              <a:rPr lang="ko-KR" altLang="en-US" smtClean="0"/>
              <a:t>전쟁 장기화시 사망자 </a:t>
            </a:r>
            <a:r>
              <a:rPr lang="en-US" altLang="ko-KR" smtClean="0"/>
              <a:t>100</a:t>
            </a:r>
            <a:r>
              <a:rPr lang="ko-KR" altLang="en-US" smtClean="0"/>
              <a:t>만명 이상</a:t>
            </a:r>
            <a:r>
              <a:rPr lang="en-US" altLang="ko-KR" smtClean="0"/>
              <a:t>. </a:t>
            </a:r>
            <a:r>
              <a:rPr lang="ko-KR" altLang="en-US" smtClean="0"/>
              <a:t>미군 </a:t>
            </a:r>
            <a:r>
              <a:rPr lang="en-US" altLang="ko-KR" smtClean="0"/>
              <a:t>10</a:t>
            </a:r>
            <a:r>
              <a:rPr lang="ko-KR" altLang="en-US" smtClean="0"/>
              <a:t>만명 이상</a:t>
            </a:r>
            <a:r>
              <a:rPr lang="en-US" altLang="ko-KR" smtClean="0"/>
              <a:t>. </a:t>
            </a:r>
            <a:r>
              <a:rPr lang="ko-KR" altLang="en-US" smtClean="0"/>
              <a:t>비용 </a:t>
            </a:r>
            <a:r>
              <a:rPr lang="en-US" altLang="ko-KR" smtClean="0"/>
              <a:t>1000</a:t>
            </a:r>
            <a:r>
              <a:rPr lang="ko-KR" altLang="en-US" smtClean="0"/>
              <a:t>억 불</a:t>
            </a:r>
            <a:r>
              <a:rPr lang="en-US" altLang="ko-KR" smtClean="0"/>
              <a:t>.</a:t>
            </a:r>
          </a:p>
          <a:p>
            <a:pPr>
              <a:lnSpc>
                <a:spcPct val="90000"/>
              </a:lnSpc>
            </a:pPr>
            <a:r>
              <a:rPr lang="ko-KR" altLang="en-US" smtClean="0"/>
              <a:t>페리 국방장관은 북한 핵보유 허용보다 전쟁 위험감수가 낫다고 판단</a:t>
            </a:r>
            <a:r>
              <a:rPr lang="en-US" altLang="ko-KR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/>
              <a:t>지미 카터 방북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600" smtClean="0"/>
              <a:t>94</a:t>
            </a:r>
            <a:r>
              <a:rPr lang="ko-KR" altLang="en-US" sz="2600" smtClean="0"/>
              <a:t>년 </a:t>
            </a:r>
            <a:r>
              <a:rPr lang="en-US" altLang="ko-KR" sz="2600" smtClean="0"/>
              <a:t>6</a:t>
            </a:r>
            <a:r>
              <a:rPr lang="ko-KR" altLang="en-US" sz="2600" smtClean="0"/>
              <a:t>월 </a:t>
            </a:r>
            <a:r>
              <a:rPr lang="en-US" altLang="ko-KR" sz="2600" smtClean="0"/>
              <a:t>15</a:t>
            </a:r>
            <a:r>
              <a:rPr lang="ko-KR" altLang="en-US" sz="2600" smtClean="0"/>
              <a:t>일 전 미국 대통령 지미 카터 방북</a:t>
            </a:r>
            <a:r>
              <a:rPr lang="en-US" altLang="ko-KR" sz="260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ko-KR" altLang="en-US" sz="2400" smtClean="0"/>
              <a:t>개인자격 방북이었으나 실질적으로는 미 행정부의 특사 역할</a:t>
            </a:r>
            <a:r>
              <a:rPr lang="en-US" altLang="ko-KR" sz="2400" smtClean="0"/>
              <a:t>.</a:t>
            </a:r>
          </a:p>
          <a:p>
            <a:pPr>
              <a:lnSpc>
                <a:spcPct val="90000"/>
              </a:lnSpc>
            </a:pPr>
            <a:r>
              <a:rPr lang="ko-KR" altLang="en-US" sz="2600" smtClean="0"/>
              <a:t>김일성의 제안</a:t>
            </a:r>
          </a:p>
          <a:p>
            <a:pPr lvl="1">
              <a:lnSpc>
                <a:spcPct val="90000"/>
              </a:lnSpc>
            </a:pPr>
            <a:r>
              <a:rPr lang="ko-KR" altLang="en-US" sz="2400" smtClean="0"/>
              <a:t>미국이 대북 핵공격 포기하고 경수로를 제공해주면 핵 프로그램을 동결하고 </a:t>
            </a:r>
            <a:r>
              <a:rPr lang="en-US" altLang="ko-KR" sz="2400" smtClean="0"/>
              <a:t>IAEA </a:t>
            </a:r>
            <a:r>
              <a:rPr lang="ko-KR" altLang="en-US" sz="2400" smtClean="0"/>
              <a:t>영변사찰 수용할 것</a:t>
            </a:r>
            <a:r>
              <a:rPr lang="en-US" altLang="ko-KR" sz="2400" smtClean="0"/>
              <a:t>. </a:t>
            </a:r>
            <a:r>
              <a:rPr lang="ko-KR" altLang="en-US" sz="2400" smtClean="0"/>
              <a:t>그리고 남북정상회담 수용하겠다고 밝힘</a:t>
            </a:r>
            <a:r>
              <a:rPr lang="en-US" altLang="ko-KR" sz="240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ko-KR" altLang="en-US" sz="2400" smtClean="0"/>
              <a:t>카터는 그 경우 유엔제재 중단할 수 있다고 제안</a:t>
            </a:r>
            <a:r>
              <a:rPr lang="en-US" altLang="ko-KR" sz="2400" smtClean="0"/>
              <a:t>. </a:t>
            </a:r>
          </a:p>
          <a:p>
            <a:pPr>
              <a:lnSpc>
                <a:spcPct val="90000"/>
              </a:lnSpc>
            </a:pPr>
            <a:r>
              <a:rPr lang="ko-KR" altLang="en-US" sz="2600" smtClean="0"/>
              <a:t>김영삼은 기자회견을 자청</a:t>
            </a:r>
            <a:r>
              <a:rPr lang="en-US" altLang="ko-KR" sz="2600" smtClean="0"/>
              <a:t>, </a:t>
            </a:r>
            <a:r>
              <a:rPr lang="ko-KR" altLang="en-US" sz="2600" smtClean="0"/>
              <a:t>카터의 모든 방북결과를 승인함</a:t>
            </a:r>
            <a:r>
              <a:rPr lang="en-US" altLang="ko-KR" sz="2600" smtClean="0"/>
              <a:t>. </a:t>
            </a:r>
          </a:p>
          <a:p>
            <a:pPr>
              <a:lnSpc>
                <a:spcPct val="90000"/>
              </a:lnSpc>
            </a:pPr>
            <a:r>
              <a:rPr lang="ko-KR" altLang="en-US" sz="2600" smtClean="0"/>
              <a:t>극적인 제 </a:t>
            </a:r>
            <a:r>
              <a:rPr lang="en-US" altLang="ko-KR" sz="2600" smtClean="0"/>
              <a:t>1</a:t>
            </a:r>
            <a:r>
              <a:rPr lang="ko-KR" altLang="en-US" sz="2600" smtClean="0"/>
              <a:t>차 핵위기의 극복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/>
              <a:t>김일성 사망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1994</a:t>
            </a:r>
            <a:r>
              <a:rPr lang="ko-KR" altLang="en-US" smtClean="0"/>
              <a:t>년 </a:t>
            </a:r>
            <a:r>
              <a:rPr lang="en-US" altLang="ko-KR" smtClean="0"/>
              <a:t>7</a:t>
            </a:r>
            <a:r>
              <a:rPr lang="ko-KR" altLang="en-US" smtClean="0"/>
              <a:t>월 </a:t>
            </a:r>
            <a:r>
              <a:rPr lang="en-US" altLang="ko-KR" smtClean="0"/>
              <a:t>8</a:t>
            </a:r>
            <a:r>
              <a:rPr lang="ko-KR" altLang="en-US" smtClean="0"/>
              <a:t>일</a:t>
            </a:r>
            <a:r>
              <a:rPr lang="en-US" altLang="ko-KR" smtClean="0"/>
              <a:t>, </a:t>
            </a:r>
            <a:r>
              <a:rPr lang="ko-KR" altLang="en-US" smtClean="0"/>
              <a:t>김일성 사망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989138"/>
            <a:ext cx="424815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989138"/>
            <a:ext cx="403225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/>
              <a:t>제네바 합의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1994</a:t>
            </a:r>
            <a:r>
              <a:rPr lang="ko-KR" altLang="en-US" smtClean="0"/>
              <a:t>년 </a:t>
            </a:r>
            <a:r>
              <a:rPr lang="en-US" altLang="ko-KR" smtClean="0"/>
              <a:t>10</a:t>
            </a:r>
            <a:r>
              <a:rPr lang="ko-KR" altLang="en-US" smtClean="0"/>
              <a:t>월 </a:t>
            </a:r>
            <a:r>
              <a:rPr lang="en-US" altLang="ko-KR" smtClean="0"/>
              <a:t>21</a:t>
            </a:r>
            <a:r>
              <a:rPr lang="ko-KR" altLang="en-US" smtClean="0"/>
              <a:t>일 북미 제네바 합의문</a:t>
            </a:r>
          </a:p>
          <a:p>
            <a:r>
              <a:rPr lang="en-US" altLang="ko-KR" smtClean="0"/>
              <a:t>1. </a:t>
            </a:r>
            <a:r>
              <a:rPr lang="ko-KR" altLang="en-US" smtClean="0"/>
              <a:t>흑연감속로의 경수로 대체</a:t>
            </a:r>
          </a:p>
          <a:p>
            <a:pPr lvl="1"/>
            <a:r>
              <a:rPr lang="en-US" altLang="ko-KR" smtClean="0"/>
              <a:t>(1) </a:t>
            </a:r>
            <a:r>
              <a:rPr lang="ko-KR" altLang="en-US" smtClean="0"/>
              <a:t>미국</a:t>
            </a:r>
          </a:p>
          <a:p>
            <a:pPr lvl="2"/>
            <a:r>
              <a:rPr lang="en-US" altLang="ko-KR" smtClean="0"/>
              <a:t>2003 </a:t>
            </a:r>
            <a:r>
              <a:rPr lang="ko-KR" altLang="en-US" smtClean="0"/>
              <a:t>년을 목표시한으로， </a:t>
            </a:r>
            <a:r>
              <a:rPr lang="en-US" altLang="ko-KR" smtClean="0"/>
              <a:t>2</a:t>
            </a:r>
            <a:r>
              <a:rPr lang="ko-KR" altLang="en-US" smtClean="0"/>
              <a:t>기 의 </a:t>
            </a:r>
            <a:r>
              <a:rPr lang="en-US" altLang="ko-KR" smtClean="0"/>
              <a:t>1,000MWe </a:t>
            </a:r>
            <a:r>
              <a:rPr lang="ko-KR" altLang="en-US" smtClean="0"/>
              <a:t>경수로 제공</a:t>
            </a:r>
          </a:p>
          <a:p>
            <a:pPr lvl="2"/>
            <a:r>
              <a:rPr lang="en-US" altLang="ko-KR" smtClean="0"/>
              <a:t>1 </a:t>
            </a:r>
            <a:r>
              <a:rPr lang="ko-KR" altLang="en-US" smtClean="0"/>
              <a:t>호 경수로의 완공시점까지 중유 제공</a:t>
            </a:r>
          </a:p>
          <a:p>
            <a:pPr lvl="3"/>
            <a:r>
              <a:rPr lang="en-US" altLang="ko-KR" smtClean="0"/>
              <a:t>3 </a:t>
            </a:r>
            <a:r>
              <a:rPr lang="ko-KR" altLang="en-US" smtClean="0"/>
              <a:t>개월 이내  </a:t>
            </a:r>
            <a:r>
              <a:rPr lang="en-US" altLang="ko-KR" smtClean="0"/>
              <a:t>5</a:t>
            </a:r>
            <a:r>
              <a:rPr lang="ko-KR" altLang="en-US" smtClean="0"/>
              <a:t>만</a:t>
            </a:r>
            <a:r>
              <a:rPr lang="en-US" altLang="ko-KR" smtClean="0"/>
              <a:t>t </a:t>
            </a:r>
            <a:r>
              <a:rPr lang="ko-KR" altLang="en-US" smtClean="0"/>
              <a:t>，</a:t>
            </a:r>
            <a:r>
              <a:rPr lang="en-US" altLang="ko-KR" smtClean="0"/>
              <a:t>3 </a:t>
            </a:r>
            <a:r>
              <a:rPr lang="ko-KR" altLang="en-US" smtClean="0"/>
              <a:t>개월 이후 </a:t>
            </a:r>
            <a:r>
              <a:rPr lang="en-US" altLang="ko-KR" smtClean="0"/>
              <a:t>1 </a:t>
            </a:r>
            <a:r>
              <a:rPr lang="ko-KR" altLang="en-US" smtClean="0"/>
              <a:t>년 이내 추가 </a:t>
            </a:r>
            <a:r>
              <a:rPr lang="en-US" altLang="ko-KR" smtClean="0"/>
              <a:t>10</a:t>
            </a:r>
            <a:r>
              <a:rPr lang="ko-KR" altLang="en-US" smtClean="0"/>
              <a:t>만</a:t>
            </a:r>
            <a:r>
              <a:rPr lang="en-US" altLang="ko-KR" smtClean="0"/>
              <a:t>t </a:t>
            </a:r>
            <a:r>
              <a:rPr lang="ko-KR" altLang="en-US" smtClean="0"/>
              <a:t>， 그 뒤 매년 </a:t>
            </a:r>
            <a:r>
              <a:rPr lang="en-US" altLang="ko-KR" smtClean="0"/>
              <a:t>50 </a:t>
            </a:r>
            <a:r>
              <a:rPr lang="ko-KR" altLang="en-US" smtClean="0"/>
              <a:t>만</a:t>
            </a:r>
            <a:r>
              <a:rPr lang="en-US" altLang="ko-KR" smtClean="0"/>
              <a:t>t.</a:t>
            </a:r>
          </a:p>
        </p:txBody>
      </p:sp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860800"/>
            <a:ext cx="3457575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0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0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/>
              <a:t>제네바 합의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2600" smtClean="0"/>
              <a:t>(2) </a:t>
            </a:r>
            <a:r>
              <a:rPr lang="ko-KR" altLang="en-US" sz="2600" smtClean="0"/>
              <a:t>북한</a:t>
            </a:r>
          </a:p>
          <a:p>
            <a:pPr lvl="1">
              <a:lnSpc>
                <a:spcPct val="80000"/>
              </a:lnSpc>
            </a:pPr>
            <a:r>
              <a:rPr lang="ko-KR" altLang="en-US" sz="2400" smtClean="0"/>
              <a:t>흑연감속로 및 관련 시설을 동결하고， </a:t>
            </a:r>
            <a:r>
              <a:rPr lang="en-US" altLang="ko-KR" sz="2400" smtClean="0"/>
              <a:t>IAEA </a:t>
            </a:r>
            <a:r>
              <a:rPr lang="ko-KR" altLang="en-US" sz="2400" smtClean="0"/>
              <a:t>의 감사 허용</a:t>
            </a:r>
          </a:p>
          <a:p>
            <a:pPr lvl="2">
              <a:lnSpc>
                <a:spcPct val="80000"/>
              </a:lnSpc>
            </a:pPr>
            <a:r>
              <a:rPr lang="ko-KR" altLang="en-US" sz="2000" smtClean="0"/>
              <a:t>동결 대상의 규정 </a:t>
            </a:r>
            <a:r>
              <a:rPr lang="en-US" altLang="ko-KR" sz="2000" smtClean="0"/>
              <a:t>(</a:t>
            </a:r>
            <a:r>
              <a:rPr lang="ko-KR" altLang="en-US" sz="2000" smtClean="0"/>
              <a:t>비공개 양해각서</a:t>
            </a:r>
            <a:r>
              <a:rPr lang="en-US" altLang="ko-KR" sz="2000" smtClean="0"/>
              <a:t>)</a:t>
            </a:r>
          </a:p>
          <a:p>
            <a:pPr lvl="3">
              <a:lnSpc>
                <a:spcPct val="80000"/>
              </a:lnSpc>
            </a:pPr>
            <a:r>
              <a:rPr lang="en-US" altLang="ko-KR" sz="1800" smtClean="0"/>
              <a:t>5MWe </a:t>
            </a:r>
            <a:r>
              <a:rPr lang="ko-KR" altLang="en-US" sz="1800" smtClean="0"/>
              <a:t>원자로의 연료봉 재 장전 및 가동 금지</a:t>
            </a:r>
          </a:p>
          <a:p>
            <a:pPr lvl="3">
              <a:lnSpc>
                <a:spcPct val="80000"/>
              </a:lnSpc>
            </a:pPr>
            <a:r>
              <a:rPr lang="en-US" altLang="ko-KR" sz="1800" smtClean="0"/>
              <a:t>50MWe, 200MWe </a:t>
            </a:r>
            <a:r>
              <a:rPr lang="ko-KR" altLang="en-US" sz="1800" smtClean="0"/>
              <a:t>원자로의 건설 중지</a:t>
            </a:r>
          </a:p>
          <a:p>
            <a:pPr lvl="3">
              <a:lnSpc>
                <a:spcPct val="80000"/>
              </a:lnSpc>
            </a:pPr>
            <a:r>
              <a:rPr lang="en-US" altLang="ko-KR" sz="1800" smtClean="0"/>
              <a:t>5MWe </a:t>
            </a:r>
            <a:r>
              <a:rPr lang="ko-KR" altLang="en-US" sz="1800" smtClean="0"/>
              <a:t>원자로에서 인출된 연료봉의 재처리 금지</a:t>
            </a:r>
          </a:p>
          <a:p>
            <a:pPr lvl="3">
              <a:lnSpc>
                <a:spcPct val="80000"/>
              </a:lnSpc>
            </a:pPr>
            <a:r>
              <a:rPr lang="ko-KR" altLang="en-US" sz="1800" smtClean="0"/>
              <a:t>재처리 시설의 봉인 및 가동 중지</a:t>
            </a:r>
          </a:p>
          <a:p>
            <a:pPr lvl="3">
              <a:lnSpc>
                <a:spcPct val="80000"/>
              </a:lnSpc>
            </a:pPr>
            <a:r>
              <a:rPr lang="ko-KR" altLang="en-US" sz="1800" smtClean="0"/>
              <a:t>연료봉 가공공장 가동 중지</a:t>
            </a:r>
          </a:p>
          <a:p>
            <a:pPr lvl="1">
              <a:lnSpc>
                <a:spcPct val="80000"/>
              </a:lnSpc>
            </a:pPr>
            <a:r>
              <a:rPr lang="en-US" altLang="ko-KR" sz="2400" smtClean="0"/>
              <a:t>1 </a:t>
            </a:r>
            <a:r>
              <a:rPr lang="ko-KR" altLang="en-US" sz="2400" smtClean="0"/>
              <a:t>호 경수로가 완공되면 동 시설의 해체 착수， </a:t>
            </a:r>
            <a:r>
              <a:rPr lang="en-US" altLang="ko-KR" sz="2400" smtClean="0"/>
              <a:t>2</a:t>
            </a:r>
            <a:r>
              <a:rPr lang="ko-KR" altLang="en-US" sz="2400" smtClean="0"/>
              <a:t>호 정수로가 준공될 때 완료</a:t>
            </a:r>
          </a:p>
          <a:p>
            <a:pPr lvl="1">
              <a:lnSpc>
                <a:spcPct val="80000"/>
              </a:lnSpc>
            </a:pPr>
            <a:r>
              <a:rPr lang="en-US" altLang="ko-KR" sz="2400" smtClean="0"/>
              <a:t>1 </a:t>
            </a:r>
            <a:r>
              <a:rPr lang="ko-KR" altLang="en-US" sz="2400" smtClean="0"/>
              <a:t>호 경수로의 주요 핵심부품 인도가 시작되면， </a:t>
            </a:r>
            <a:r>
              <a:rPr lang="en-US" altLang="ko-KR" sz="2400" smtClean="0"/>
              <a:t>5MWe </a:t>
            </a:r>
            <a:r>
              <a:rPr lang="ko-KR" altLang="en-US" sz="2400" smtClean="0"/>
              <a:t>윈자로에서 연출된 연료봉의 해외반출을 시작， </a:t>
            </a:r>
            <a:r>
              <a:rPr lang="en-US" altLang="ko-KR" sz="2400" smtClean="0"/>
              <a:t>1 </a:t>
            </a:r>
            <a:r>
              <a:rPr lang="ko-KR" altLang="en-US" sz="2400" smtClean="0"/>
              <a:t>기 경수로가 준공될 때 반출 완료</a:t>
            </a:r>
            <a:r>
              <a:rPr lang="en-US" altLang="ko-KR" sz="2400" smtClean="0"/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/>
              <a:t>제네바 합의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II. </a:t>
            </a:r>
            <a:r>
              <a:rPr lang="ko-KR" altLang="en-US" smtClean="0"/>
              <a:t>북미관계 정상화</a:t>
            </a:r>
          </a:p>
          <a:p>
            <a:pPr lvl="1"/>
            <a:r>
              <a:rPr lang="en-US" altLang="ko-KR" smtClean="0"/>
              <a:t>(1) 3</a:t>
            </a:r>
            <a:r>
              <a:rPr lang="ko-KR" altLang="en-US" smtClean="0"/>
              <a:t>개월 이내 통신 및 금융거래에 대한 제한을 포함， 무역 및 투자제한 완화</a:t>
            </a:r>
          </a:p>
          <a:p>
            <a:pPr lvl="1"/>
            <a:r>
              <a:rPr lang="en-US" altLang="ko-KR" smtClean="0"/>
              <a:t>(2) </a:t>
            </a:r>
            <a:r>
              <a:rPr lang="ko-KR" altLang="en-US" smtClean="0"/>
              <a:t>쌍방의 수도에 연락사무소 개설</a:t>
            </a:r>
          </a:p>
          <a:p>
            <a:pPr lvl="1"/>
            <a:r>
              <a:rPr lang="en-US" altLang="ko-KR" smtClean="0"/>
              <a:t>(3) </a:t>
            </a:r>
            <a:r>
              <a:rPr lang="ko-KR" altLang="en-US" smtClean="0"/>
              <a:t>상호 관심사항에 대한 진전이 이루어짐에 따라， 양국관계를 대사급으로 격상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/>
              <a:t>제네바 합의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600" smtClean="0"/>
              <a:t>III. </a:t>
            </a:r>
            <a:r>
              <a:rPr lang="ko-KR" altLang="en-US" sz="2600" smtClean="0"/>
              <a:t>한반도 비핵화 및 남북대화</a:t>
            </a:r>
          </a:p>
          <a:p>
            <a:pPr lvl="1"/>
            <a:r>
              <a:rPr lang="en-US" altLang="ko-KR" sz="2400" smtClean="0"/>
              <a:t>(1) </a:t>
            </a:r>
            <a:r>
              <a:rPr lang="ko-KR" altLang="en-US" sz="2400" smtClean="0"/>
              <a:t>미국</a:t>
            </a:r>
            <a:r>
              <a:rPr lang="en-US" altLang="ko-KR" sz="2400" smtClean="0"/>
              <a:t>: </a:t>
            </a:r>
            <a:r>
              <a:rPr lang="ko-KR" altLang="en-US" sz="2400" smtClean="0"/>
              <a:t>대북 핵무기 불위협</a:t>
            </a:r>
            <a:r>
              <a:rPr lang="en-US" altLang="ko-KR" sz="2400" smtClean="0"/>
              <a:t>/</a:t>
            </a:r>
            <a:r>
              <a:rPr lang="ko-KR" altLang="en-US" sz="2400" smtClean="0"/>
              <a:t>불사용에 관한 공식보장 제공</a:t>
            </a:r>
          </a:p>
          <a:p>
            <a:pPr lvl="1"/>
            <a:r>
              <a:rPr lang="en-US" altLang="ko-KR" sz="2400" smtClean="0"/>
              <a:t>(2) </a:t>
            </a:r>
            <a:r>
              <a:rPr lang="ko-KR" altLang="en-US" sz="2400" smtClean="0"/>
              <a:t>북한</a:t>
            </a:r>
          </a:p>
          <a:p>
            <a:pPr lvl="2"/>
            <a:r>
              <a:rPr lang="ko-KR" altLang="en-US" sz="2000" smtClean="0"/>
              <a:t>한반도비핵화공동선언을 이행하기 위한 일관성 있는 조치</a:t>
            </a:r>
          </a:p>
          <a:p>
            <a:pPr lvl="2"/>
            <a:r>
              <a:rPr lang="ko-KR" altLang="en-US" sz="2000" smtClean="0">
                <a:latin typeface="Arial" charset="0"/>
              </a:rPr>
              <a:t>“</a:t>
            </a:r>
            <a:r>
              <a:rPr lang="ko-KR" altLang="en-US" sz="2000" smtClean="0"/>
              <a:t>본 합의문이 대화를 촉진하는 분위기를 조성해 나가는데 도움을 줄 수 있기 때문에 </a:t>
            </a:r>
            <a:r>
              <a:rPr lang="en-US" altLang="ko-KR" sz="2000" smtClean="0"/>
              <a:t>(</a:t>
            </a:r>
            <a:r>
              <a:rPr lang="ko-KR" altLang="en-US" sz="2000" smtClean="0"/>
              <a:t>흑은 도움을 주는데 따라</a:t>
            </a:r>
            <a:r>
              <a:rPr lang="en-US" altLang="ko-KR" sz="2000" smtClean="0"/>
              <a:t>)"</a:t>
            </a:r>
            <a:r>
              <a:rPr lang="ko-KR" altLang="en-US" sz="2000" smtClean="0"/>
              <a:t>， 남북대화에 착수</a:t>
            </a:r>
            <a:r>
              <a:rPr lang="en-US" altLang="ko-KR" sz="2000" smtClean="0"/>
              <a:t>" (DPRK will engage in North-South dialogue , 'as' this Agreed Framework will help create an atmosphere that promotes such dialogue,"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/>
              <a:t>제네바 합의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600" smtClean="0"/>
              <a:t>IV. </a:t>
            </a:r>
            <a:r>
              <a:rPr lang="ko-KR" altLang="en-US" sz="2600" smtClean="0"/>
              <a:t>국제비확산체제 강화를 위한 북한의 의무</a:t>
            </a:r>
          </a:p>
          <a:p>
            <a:pPr lvl="1"/>
            <a:r>
              <a:rPr lang="en-US" altLang="ko-KR" sz="2400" smtClean="0"/>
              <a:t>(1) NPT </a:t>
            </a:r>
            <a:r>
              <a:rPr lang="ko-KR" altLang="en-US" sz="2400" smtClean="0"/>
              <a:t>당사국으로 잔류하며， 안전조치협정 이행을 허용</a:t>
            </a:r>
          </a:p>
          <a:p>
            <a:pPr lvl="1"/>
            <a:r>
              <a:rPr lang="en-US" altLang="ko-KR" sz="2400" smtClean="0"/>
              <a:t>(2) </a:t>
            </a:r>
            <a:r>
              <a:rPr lang="ko-KR" altLang="en-US" sz="2400" smtClean="0"/>
              <a:t>비동결대상에 대한 사찰</a:t>
            </a:r>
          </a:p>
          <a:p>
            <a:pPr lvl="2"/>
            <a:r>
              <a:rPr lang="ko-KR" altLang="en-US" sz="2000" smtClean="0"/>
              <a:t>경수로공급계약 체결 이전</a:t>
            </a:r>
            <a:r>
              <a:rPr lang="en-US" altLang="ko-KR" sz="2000" smtClean="0"/>
              <a:t>: </a:t>
            </a:r>
            <a:r>
              <a:rPr lang="ko-KR" altLang="en-US" sz="2000" smtClean="0"/>
              <a:t>안전조치 연속성 차원의 사찰</a:t>
            </a:r>
          </a:p>
          <a:p>
            <a:pPr lvl="2"/>
            <a:r>
              <a:rPr lang="ko-KR" altLang="en-US" sz="2000" smtClean="0"/>
              <a:t>경수로공급계약 체결 이후</a:t>
            </a:r>
            <a:r>
              <a:rPr lang="en-US" altLang="ko-KR" sz="2000" smtClean="0"/>
              <a:t>: </a:t>
            </a:r>
            <a:r>
              <a:rPr lang="ko-KR" altLang="en-US" sz="2000" smtClean="0"/>
              <a:t>일반 및 임시 사찰</a:t>
            </a:r>
          </a:p>
          <a:p>
            <a:pPr lvl="1"/>
            <a:r>
              <a:rPr lang="en-US" altLang="ko-KR" sz="2400" smtClean="0"/>
              <a:t>(3) </a:t>
            </a:r>
            <a:r>
              <a:rPr lang="ko-KR" altLang="en-US" sz="2400" smtClean="0"/>
              <a:t>특별사찰 관련</a:t>
            </a:r>
          </a:p>
          <a:p>
            <a:pPr lvl="2"/>
            <a:r>
              <a:rPr lang="ko-KR" altLang="en-US" sz="2000" smtClean="0">
                <a:latin typeface="Arial" charset="0"/>
              </a:rPr>
              <a:t>“</a:t>
            </a:r>
            <a:r>
              <a:rPr lang="ko-KR" altLang="en-US" sz="2000" smtClean="0"/>
              <a:t>경수로사업의 상당부분이 완료될 때， 그러나 핵심 핵 </a:t>
            </a:r>
            <a:r>
              <a:rPr lang="en-US" altLang="ko-KR" sz="2000" smtClean="0"/>
              <a:t>(nuclear) </a:t>
            </a:r>
            <a:r>
              <a:rPr lang="ko-KR" altLang="en-US" sz="2000" smtClean="0"/>
              <a:t>부품의 인도 이전에， </a:t>
            </a:r>
            <a:r>
              <a:rPr lang="en-US" altLang="ko-KR" sz="2000" smtClean="0"/>
              <a:t>IAEA</a:t>
            </a:r>
            <a:r>
              <a:rPr lang="ko-KR" altLang="en-US" sz="2000" smtClean="0"/>
              <a:t>와 협의를 거쳐 </a:t>
            </a:r>
            <a:r>
              <a:rPr lang="en-US" altLang="ko-KR" sz="2000" smtClean="0"/>
              <a:t>IAEA</a:t>
            </a:r>
            <a:r>
              <a:rPr lang="ko-KR" altLang="en-US" sz="2000" smtClean="0"/>
              <a:t>가 필요하다고 판단하는 모든 조치를 취할 것을 포함하여</a:t>
            </a:r>
            <a:r>
              <a:rPr lang="en-US" altLang="ko-KR" sz="2000" smtClean="0"/>
              <a:t>, IAEA </a:t>
            </a:r>
            <a:r>
              <a:rPr lang="ko-KR" altLang="en-US" sz="2000" smtClean="0"/>
              <a:t>안전조치협정을 완전히 이행</a:t>
            </a:r>
            <a:r>
              <a:rPr lang="ko-KR" altLang="en-US" sz="2000" smtClean="0">
                <a:latin typeface="Arial" charset="0"/>
              </a:rPr>
              <a:t>”</a:t>
            </a:r>
            <a:endParaRPr lang="ko-KR" altLang="en-US" sz="200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/>
              <a:t>제네바 합의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ko-KR" altLang="en-US" sz="2600" smtClean="0"/>
              <a:t>찬성론</a:t>
            </a:r>
          </a:p>
          <a:p>
            <a:pPr lvl="1">
              <a:lnSpc>
                <a:spcPct val="80000"/>
              </a:lnSpc>
            </a:pPr>
            <a:r>
              <a:rPr lang="ko-KR" altLang="en-US" sz="2600" smtClean="0"/>
              <a:t>합의는 국제비확산 체제 강화와 한반도 및 동북아 안정을 위해 중요한 진전이며</a:t>
            </a:r>
            <a:r>
              <a:rPr lang="en-US" altLang="ko-KR" sz="2600" smtClean="0"/>
              <a:t>, </a:t>
            </a:r>
            <a:r>
              <a:rPr lang="ko-KR" altLang="en-US" sz="2600" smtClean="0"/>
              <a:t>미국의 </a:t>
            </a:r>
            <a:r>
              <a:rPr lang="ko-KR" altLang="en-US" sz="2600" smtClean="0">
                <a:latin typeface="Arial" charset="0"/>
              </a:rPr>
              <a:t>‘</a:t>
            </a:r>
            <a:r>
              <a:rPr lang="ko-KR" altLang="en-US" sz="2600" smtClean="0"/>
              <a:t>외교적 승리</a:t>
            </a:r>
            <a:r>
              <a:rPr lang="ko-KR" altLang="en-US" sz="2600" smtClean="0">
                <a:latin typeface="Arial" charset="0"/>
              </a:rPr>
              <a:t>’</a:t>
            </a:r>
            <a:r>
              <a:rPr lang="ko-KR" altLang="en-US" sz="2600" smtClean="0"/>
              <a:t> 이다</a:t>
            </a:r>
            <a:r>
              <a:rPr lang="en-US" altLang="ko-KR" sz="2600" smtClean="0"/>
              <a:t>.</a:t>
            </a:r>
          </a:p>
          <a:p>
            <a:pPr lvl="1">
              <a:lnSpc>
                <a:spcPct val="80000"/>
              </a:lnSpc>
            </a:pPr>
            <a:r>
              <a:rPr lang="ko-KR" altLang="en-US" sz="2600" smtClean="0"/>
              <a:t>갈루치 </a:t>
            </a:r>
            <a:r>
              <a:rPr lang="en-US" altLang="ko-KR" sz="2600" smtClean="0">
                <a:latin typeface="Arial" charset="0"/>
              </a:rPr>
              <a:t>–</a:t>
            </a:r>
            <a:r>
              <a:rPr lang="en-US" altLang="ko-KR" sz="2600" smtClean="0"/>
              <a:t> </a:t>
            </a:r>
            <a:r>
              <a:rPr lang="ko-KR" altLang="en-US" sz="2600" smtClean="0"/>
              <a:t>흑연감속로를 포기시키고</a:t>
            </a:r>
            <a:r>
              <a:rPr lang="en-US" altLang="ko-KR" sz="2600" smtClean="0"/>
              <a:t>, </a:t>
            </a:r>
            <a:r>
              <a:rPr lang="ko-KR" altLang="en-US" sz="2600" smtClean="0"/>
              <a:t>플루토늄 재처리 금지 및 보유한 플루토늄의 해외반출을 약속받은 것은 </a:t>
            </a:r>
            <a:r>
              <a:rPr lang="en-US" altLang="ko-KR" sz="2600" smtClean="0"/>
              <a:t>NPT </a:t>
            </a:r>
            <a:r>
              <a:rPr lang="ko-KR" altLang="en-US" sz="2600" smtClean="0"/>
              <a:t>체제 상의 의무를 넘어선 것으로 중요한 의의</a:t>
            </a:r>
            <a:r>
              <a:rPr lang="en-US" altLang="ko-KR" sz="2600" smtClean="0"/>
              <a:t>.</a:t>
            </a:r>
          </a:p>
          <a:p>
            <a:pPr lvl="1">
              <a:lnSpc>
                <a:spcPct val="80000"/>
              </a:lnSpc>
            </a:pPr>
            <a:r>
              <a:rPr lang="ko-KR" altLang="en-US" sz="2600" smtClean="0"/>
              <a:t>합의는 북한에 대한 신뢰에 기초한 것이 아니라 검증에 기초한 것이며</a:t>
            </a:r>
            <a:r>
              <a:rPr lang="en-US" altLang="ko-KR" sz="2600" smtClean="0"/>
              <a:t>, </a:t>
            </a:r>
            <a:r>
              <a:rPr lang="ko-KR" altLang="en-US" sz="2600" smtClean="0"/>
              <a:t>북한이 협력하지 않으면 언제라도 중단될 수 있는 구조를 가지고 있다는 것을 강조</a:t>
            </a:r>
            <a:r>
              <a:rPr lang="en-US" altLang="ko-KR" sz="2600" smtClean="0"/>
              <a:t>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/>
              <a:t>제네바 합의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2600" smtClean="0"/>
              <a:t>비판론</a:t>
            </a:r>
          </a:p>
          <a:p>
            <a:pPr lvl="1"/>
            <a:r>
              <a:rPr lang="ko-KR" altLang="en-US" sz="2400" smtClean="0"/>
              <a:t>잘못된 행위에 대한 보상</a:t>
            </a:r>
            <a:r>
              <a:rPr lang="en-US" altLang="ko-KR" sz="2400" smtClean="0"/>
              <a:t>. </a:t>
            </a:r>
            <a:r>
              <a:rPr lang="ko-KR" altLang="en-US" sz="2400" smtClean="0"/>
              <a:t>사실상 미국의 굴복</a:t>
            </a:r>
            <a:r>
              <a:rPr lang="en-US" altLang="ko-KR" sz="2400" smtClean="0"/>
              <a:t>.</a:t>
            </a:r>
          </a:p>
          <a:p>
            <a:pPr lvl="1"/>
            <a:r>
              <a:rPr lang="ko-KR" altLang="en-US" sz="2400" smtClean="0"/>
              <a:t>최대 승리자는 북한</a:t>
            </a:r>
            <a:r>
              <a:rPr lang="en-US" altLang="ko-KR" sz="2400" smtClean="0"/>
              <a:t>, </a:t>
            </a:r>
            <a:r>
              <a:rPr lang="ko-KR" altLang="en-US" sz="2400" smtClean="0"/>
              <a:t>최대 패배자는 비확산체제</a:t>
            </a:r>
            <a:r>
              <a:rPr lang="en-US" altLang="ko-KR" sz="2400" smtClean="0"/>
              <a:t>, </a:t>
            </a:r>
            <a:r>
              <a:rPr lang="ko-KR" altLang="en-US" sz="2400" smtClean="0"/>
              <a:t>합의의 성공여부는 수년</a:t>
            </a:r>
            <a:r>
              <a:rPr lang="en-US" altLang="ko-KR" sz="2400" smtClean="0"/>
              <a:t>, </a:t>
            </a:r>
            <a:r>
              <a:rPr lang="ko-KR" altLang="en-US" sz="2400" smtClean="0"/>
              <a:t>혹은 </a:t>
            </a:r>
            <a:r>
              <a:rPr lang="en-US" altLang="ko-KR" sz="2400" smtClean="0"/>
              <a:t>10</a:t>
            </a:r>
            <a:r>
              <a:rPr lang="ko-KR" altLang="en-US" sz="2400" smtClean="0"/>
              <a:t>여년 이상이 지난 후에야 알 수 있다</a:t>
            </a:r>
            <a:r>
              <a:rPr lang="en-US" altLang="ko-KR" sz="2400" smtClean="0"/>
              <a:t>. </a:t>
            </a:r>
          </a:p>
          <a:p>
            <a:pPr lvl="1"/>
            <a:r>
              <a:rPr lang="ko-KR" altLang="en-US" sz="2400" smtClean="0"/>
              <a:t>인출된 연료봉의 해외 반출이나 핵시설 해체가 즉각 이루어지지 않은 것은 북한에 핵개발 재개의 옵션을 부여한 행위</a:t>
            </a:r>
            <a:r>
              <a:rPr lang="en-US" altLang="ko-KR" sz="2400" smtClean="0"/>
              <a:t>. </a:t>
            </a:r>
          </a:p>
          <a:p>
            <a:pPr lvl="1"/>
            <a:r>
              <a:rPr lang="ko-KR" altLang="en-US" sz="2400" smtClean="0"/>
              <a:t>제네바 합의는 단순히 문제를 지연시킨 것에 불과</a:t>
            </a:r>
            <a:r>
              <a:rPr lang="en-US" altLang="ko-KR" sz="2400" smtClean="0"/>
              <a:t>. </a:t>
            </a:r>
          </a:p>
          <a:p>
            <a:pPr lvl="1"/>
            <a:r>
              <a:rPr lang="ko-KR" altLang="en-US" sz="2400" smtClean="0"/>
              <a:t>북한에게 미국이 합의를 지키지 않는다며 핵프로그램을 재가동할 명분을 만들어준 것</a:t>
            </a:r>
            <a:r>
              <a:rPr lang="en-US" altLang="ko-KR" sz="2400" smtClean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ko-KR" altLang="en-US" smtClean="0"/>
              <a:t>기본 전제</a:t>
            </a:r>
            <a:endParaRPr lang="en-US" altLang="ko-KR" smtClean="0"/>
          </a:p>
          <a:p>
            <a:pPr lvl="2"/>
            <a:r>
              <a:rPr lang="ko-KR" altLang="en-US" smtClean="0"/>
              <a:t>국가간 갈등은 국제관계의 내재된 기본적 특징이다</a:t>
            </a:r>
            <a:r>
              <a:rPr lang="en-US" altLang="ko-KR" smtClean="0"/>
              <a:t>.</a:t>
            </a:r>
          </a:p>
          <a:p>
            <a:pPr lvl="2"/>
            <a:r>
              <a:rPr lang="ko-KR" altLang="en-US" smtClean="0"/>
              <a:t>평화로운 조정에 실패한 국가간 갈등은 궁극적으로 강권과 폭력에 의해 해소된다</a:t>
            </a:r>
            <a:r>
              <a:rPr lang="en-US" altLang="ko-KR" smtClean="0"/>
              <a:t>.</a:t>
            </a:r>
          </a:p>
          <a:p>
            <a:pPr lvl="2"/>
            <a:r>
              <a:rPr lang="ko-KR" altLang="en-US" smtClean="0"/>
              <a:t>이 강권과 폭력은 모든 국가 관계의 기본이다</a:t>
            </a:r>
            <a:r>
              <a:rPr lang="en-US" altLang="ko-KR" smtClean="0"/>
              <a:t>.</a:t>
            </a:r>
          </a:p>
          <a:p>
            <a:pPr lvl="2"/>
            <a:r>
              <a:rPr lang="ko-KR" altLang="en-US" smtClean="0"/>
              <a:t>국제관계의 기본 행위는 국가이다</a:t>
            </a:r>
            <a:r>
              <a:rPr lang="en-US" altLang="ko-KR" smtClean="0"/>
              <a:t>.</a:t>
            </a:r>
          </a:p>
          <a:p>
            <a:pPr lvl="3"/>
            <a:r>
              <a:rPr lang="ko-KR" altLang="en-US" smtClean="0"/>
              <a:t>국가 만이 갈등을 해소하기 위한 폭력의 정당한 사용 권한을 독점하고 있기 때문</a:t>
            </a:r>
            <a:r>
              <a:rPr lang="en-US" altLang="ko-KR" smtClean="0"/>
              <a:t>. (</a:t>
            </a:r>
            <a:r>
              <a:rPr lang="ko-KR" altLang="en-US" smtClean="0"/>
              <a:t>베버</a:t>
            </a:r>
            <a:r>
              <a:rPr lang="en-US" altLang="ko-KR" smtClean="0"/>
              <a:t>)</a:t>
            </a:r>
          </a:p>
          <a:p>
            <a:pPr lvl="3"/>
            <a:endParaRPr lang="en-US" altLang="ko-KR" smtClean="0"/>
          </a:p>
          <a:p>
            <a:endParaRPr lang="ko-KR" altLang="en-US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dirty="0" smtClean="0"/>
              <a:t>고전적 현실주의</a:t>
            </a:r>
            <a:endParaRPr lang="ko-KR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/>
              <a:t>제네바 합의의 난관</a:t>
            </a: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600" smtClean="0"/>
              <a:t>94</a:t>
            </a:r>
            <a:r>
              <a:rPr lang="ko-KR" altLang="en-US" sz="2600" smtClean="0"/>
              <a:t>년 </a:t>
            </a:r>
            <a:r>
              <a:rPr lang="en-US" altLang="ko-KR" sz="2600" smtClean="0"/>
              <a:t>11</a:t>
            </a:r>
            <a:r>
              <a:rPr lang="ko-KR" altLang="en-US" sz="2600" smtClean="0"/>
              <a:t>월 미국 중간선거 결과 공화당이 상하양원을 모두 장악</a:t>
            </a:r>
            <a:r>
              <a:rPr lang="en-US" altLang="ko-KR" sz="2600" smtClean="0"/>
              <a:t>.</a:t>
            </a:r>
          </a:p>
          <a:p>
            <a:pPr>
              <a:lnSpc>
                <a:spcPct val="90000"/>
              </a:lnSpc>
            </a:pPr>
            <a:r>
              <a:rPr lang="ko-KR" altLang="en-US" sz="2600" smtClean="0"/>
              <a:t>공화당은 클린턴 행정부의 대북정책 발목잡기 시작</a:t>
            </a:r>
            <a:r>
              <a:rPr lang="en-US" altLang="ko-KR" sz="2600" smtClean="0"/>
              <a:t>. </a:t>
            </a:r>
          </a:p>
          <a:p>
            <a:pPr>
              <a:lnSpc>
                <a:spcPct val="90000"/>
              </a:lnSpc>
            </a:pPr>
            <a:r>
              <a:rPr lang="ko-KR" altLang="en-US" sz="2600" smtClean="0"/>
              <a:t>그 결과로 </a:t>
            </a:r>
            <a:r>
              <a:rPr lang="en-US" altLang="ko-KR" sz="2600" smtClean="0"/>
              <a:t>1995</a:t>
            </a:r>
            <a:r>
              <a:rPr lang="ko-KR" altLang="en-US" sz="2600" smtClean="0"/>
              <a:t>년 </a:t>
            </a:r>
            <a:r>
              <a:rPr lang="en-US" altLang="ko-KR" sz="2600" smtClean="0"/>
              <a:t>1</a:t>
            </a:r>
            <a:r>
              <a:rPr lang="ko-KR" altLang="en-US" sz="2600" smtClean="0"/>
              <a:t>월 실행된 제네바 합의에 따른 대북제제 완화는 지극히 형식적 수준에 그침</a:t>
            </a:r>
            <a:r>
              <a:rPr lang="en-US" altLang="ko-KR" sz="2600" smtClean="0"/>
              <a:t>. </a:t>
            </a:r>
          </a:p>
          <a:p>
            <a:pPr>
              <a:lnSpc>
                <a:spcPct val="90000"/>
              </a:lnSpc>
            </a:pPr>
            <a:r>
              <a:rPr lang="ko-KR" altLang="en-US" sz="2600" smtClean="0"/>
              <a:t>공화당은 </a:t>
            </a:r>
            <a:r>
              <a:rPr lang="ko-KR" altLang="en-US" sz="2600" smtClean="0">
                <a:latin typeface="Arial" charset="0"/>
              </a:rPr>
              <a:t>“</a:t>
            </a:r>
            <a:r>
              <a:rPr lang="ko-KR" altLang="en-US" sz="2600" smtClean="0"/>
              <a:t>미국 해외이익법</a:t>
            </a:r>
            <a:r>
              <a:rPr lang="ko-KR" altLang="en-US" sz="2600" smtClean="0">
                <a:latin typeface="Arial" charset="0"/>
              </a:rPr>
              <a:t>”</a:t>
            </a:r>
            <a:r>
              <a:rPr lang="ko-KR" altLang="en-US" sz="2600" smtClean="0"/>
              <a:t> 통과</a:t>
            </a:r>
            <a:r>
              <a:rPr lang="en-US" altLang="ko-KR" sz="2600" smtClean="0"/>
              <a:t>. </a:t>
            </a:r>
            <a:r>
              <a:rPr lang="ko-KR" altLang="en-US" sz="2600" smtClean="0"/>
              <a:t>남북대화가 시작되지 않는 한 북미간 외교관계 업그레이드 금지</a:t>
            </a:r>
            <a:r>
              <a:rPr lang="en-US" altLang="ko-KR" sz="2600" smtClean="0"/>
              <a:t>. </a:t>
            </a:r>
          </a:p>
          <a:p>
            <a:pPr>
              <a:lnSpc>
                <a:spcPct val="90000"/>
              </a:lnSpc>
            </a:pPr>
            <a:r>
              <a:rPr lang="ko-KR" altLang="en-US" sz="2600" smtClean="0"/>
              <a:t>클린턴 행정부 조차도 북한이 곧 붕괴될 것으로 예상</a:t>
            </a:r>
            <a:r>
              <a:rPr lang="en-US" altLang="ko-KR" sz="2600" smtClean="0"/>
              <a:t>, </a:t>
            </a:r>
            <a:r>
              <a:rPr lang="ko-KR" altLang="en-US" sz="2600" smtClean="0"/>
              <a:t>제네바 합의 이행에 적극적이지 않음</a:t>
            </a:r>
            <a:r>
              <a:rPr lang="en-US" altLang="ko-KR" sz="2600" smtClean="0"/>
              <a:t>. </a:t>
            </a:r>
          </a:p>
          <a:p>
            <a:pPr>
              <a:lnSpc>
                <a:spcPct val="90000"/>
              </a:lnSpc>
            </a:pPr>
            <a:r>
              <a:rPr lang="en-US" altLang="ko-KR" sz="2600" smtClean="0"/>
              <a:t>99</a:t>
            </a:r>
            <a:r>
              <a:rPr lang="ko-KR" altLang="en-US" sz="2600" smtClean="0"/>
              <a:t>년까지 완공되었어야 할 경수로는 </a:t>
            </a:r>
            <a:r>
              <a:rPr lang="en-US" altLang="ko-KR" sz="2600" smtClean="0"/>
              <a:t>97</a:t>
            </a:r>
            <a:r>
              <a:rPr lang="ko-KR" altLang="en-US" sz="2600" smtClean="0"/>
              <a:t>년 </a:t>
            </a:r>
            <a:r>
              <a:rPr lang="en-US" altLang="ko-KR" sz="2600" smtClean="0"/>
              <a:t>8</a:t>
            </a:r>
            <a:r>
              <a:rPr lang="ko-KR" altLang="en-US" sz="2600" smtClean="0"/>
              <a:t>월에 가서야 착공</a:t>
            </a:r>
            <a:r>
              <a:rPr lang="en-US" altLang="ko-KR" sz="2600" smtClean="0"/>
              <a:t>. </a:t>
            </a:r>
            <a:r>
              <a:rPr lang="ko-KR" altLang="en-US" sz="2600" smtClean="0"/>
              <a:t>실제 공사는 </a:t>
            </a:r>
            <a:r>
              <a:rPr lang="en-US" altLang="ko-KR" sz="2600" smtClean="0"/>
              <a:t>2002</a:t>
            </a:r>
            <a:r>
              <a:rPr lang="ko-KR" altLang="en-US" sz="2600" smtClean="0"/>
              <a:t>년에 시작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/>
              <a:t>제네바 합의의 난관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2600" smtClean="0"/>
              <a:t>1998</a:t>
            </a:r>
            <a:r>
              <a:rPr lang="ko-KR" altLang="en-US" sz="2600" smtClean="0"/>
              <a:t>년 </a:t>
            </a:r>
            <a:r>
              <a:rPr lang="en-US" altLang="ko-KR" sz="2600" smtClean="0"/>
              <a:t>1</a:t>
            </a:r>
            <a:r>
              <a:rPr lang="ko-KR" altLang="en-US" sz="2600" smtClean="0"/>
              <a:t>월 미국방정보국</a:t>
            </a:r>
            <a:r>
              <a:rPr lang="en-US" altLang="ko-KR" sz="2600" smtClean="0"/>
              <a:t>(DIA)</a:t>
            </a:r>
            <a:r>
              <a:rPr lang="ko-KR" altLang="en-US" sz="2600" smtClean="0"/>
              <a:t>은 탈북자들의 증언에 따라 금창리 지하핵시설 의혹을 의회에 브리핑하기 시작</a:t>
            </a:r>
            <a:r>
              <a:rPr lang="en-US" altLang="ko-KR" sz="2600" smtClean="0"/>
              <a:t>.</a:t>
            </a:r>
          </a:p>
          <a:p>
            <a:pPr>
              <a:lnSpc>
                <a:spcPct val="80000"/>
              </a:lnSpc>
            </a:pPr>
            <a:r>
              <a:rPr lang="en-US" altLang="ko-KR" sz="2600" smtClean="0"/>
              <a:t>98</a:t>
            </a:r>
            <a:r>
              <a:rPr lang="ko-KR" altLang="en-US" sz="2600" smtClean="0"/>
              <a:t>년 </a:t>
            </a:r>
            <a:r>
              <a:rPr lang="en-US" altLang="ko-KR" sz="2600" smtClean="0"/>
              <a:t>8</a:t>
            </a:r>
            <a:r>
              <a:rPr lang="ko-KR" altLang="en-US" sz="2600" smtClean="0"/>
              <a:t>월 </a:t>
            </a:r>
            <a:r>
              <a:rPr lang="en-US" altLang="ko-KR" sz="2600" smtClean="0"/>
              <a:t>17</a:t>
            </a:r>
            <a:r>
              <a:rPr lang="ko-KR" altLang="en-US" sz="2600" smtClean="0"/>
              <a:t>일 뉴욕타임즈가 이를 보도 </a:t>
            </a:r>
            <a:r>
              <a:rPr lang="en-US" altLang="ko-KR" sz="2600" smtClean="0">
                <a:latin typeface="Arial" charset="0"/>
              </a:rPr>
              <a:t>–</a:t>
            </a:r>
            <a:r>
              <a:rPr lang="en-US" altLang="ko-KR" sz="2600" smtClean="0"/>
              <a:t> </a:t>
            </a:r>
            <a:r>
              <a:rPr lang="ko-KR" altLang="en-US" sz="2600" smtClean="0"/>
              <a:t>금창리 위기 시작</a:t>
            </a:r>
            <a:r>
              <a:rPr lang="en-US" altLang="ko-KR" sz="2600" smtClean="0"/>
              <a:t>.</a:t>
            </a:r>
          </a:p>
          <a:p>
            <a:pPr lvl="1">
              <a:lnSpc>
                <a:spcPct val="80000"/>
              </a:lnSpc>
            </a:pPr>
            <a:r>
              <a:rPr lang="ko-KR" altLang="en-US" sz="2400" smtClean="0"/>
              <a:t>금창리 의혹은 제네바 합의를 파기하기 위한 미국내 강경파들의 급조된 의혹이었을 가능성</a:t>
            </a:r>
            <a:r>
              <a:rPr lang="en-US" altLang="ko-KR" sz="2400" smtClean="0"/>
              <a:t>.</a:t>
            </a:r>
          </a:p>
          <a:p>
            <a:pPr>
              <a:lnSpc>
                <a:spcPct val="80000"/>
              </a:lnSpc>
            </a:pPr>
            <a:r>
              <a:rPr lang="ko-KR" altLang="en-US" sz="2600" smtClean="0"/>
              <a:t>미국은 금창리 조사를 위해 북한에 </a:t>
            </a:r>
            <a:r>
              <a:rPr lang="en-US" altLang="ko-KR" sz="2600" smtClean="0"/>
              <a:t>3</a:t>
            </a:r>
            <a:r>
              <a:rPr lang="ko-KR" altLang="en-US" sz="2600" smtClean="0"/>
              <a:t>억달라에 달하는 식량 제공</a:t>
            </a:r>
            <a:r>
              <a:rPr lang="en-US" altLang="ko-KR" sz="2600" smtClean="0"/>
              <a:t>. </a:t>
            </a:r>
            <a:r>
              <a:rPr lang="ko-KR" altLang="en-US" sz="2600" smtClean="0"/>
              <a:t>그러나 금창리에서는 아무 핵관련 시설을 찾지 못함</a:t>
            </a:r>
            <a:r>
              <a:rPr lang="en-US" altLang="ko-KR" sz="2600" smtClean="0"/>
              <a:t>. (</a:t>
            </a:r>
            <a:r>
              <a:rPr lang="ko-KR" altLang="en-US" sz="2600" smtClean="0"/>
              <a:t>북한에서는 식량위기 진행중</a:t>
            </a:r>
            <a:r>
              <a:rPr lang="en-US" altLang="ko-KR" sz="2600" smtClean="0"/>
              <a:t>)</a:t>
            </a:r>
          </a:p>
          <a:p>
            <a:pPr>
              <a:lnSpc>
                <a:spcPct val="80000"/>
              </a:lnSpc>
            </a:pPr>
            <a:r>
              <a:rPr lang="en-US" altLang="ko-KR" sz="2600" smtClean="0"/>
              <a:t>99</a:t>
            </a:r>
            <a:r>
              <a:rPr lang="ko-KR" altLang="en-US" sz="2600" smtClean="0"/>
              <a:t>년 </a:t>
            </a:r>
            <a:r>
              <a:rPr lang="en-US" altLang="ko-KR" sz="2600" smtClean="0"/>
              <a:t>6</a:t>
            </a:r>
            <a:r>
              <a:rPr lang="ko-KR" altLang="en-US" sz="2600" smtClean="0"/>
              <a:t>월 </a:t>
            </a:r>
            <a:r>
              <a:rPr lang="en-US" altLang="ko-KR" sz="2600" smtClean="0"/>
              <a:t>25</a:t>
            </a:r>
            <a:r>
              <a:rPr lang="ko-KR" altLang="en-US" sz="2600" smtClean="0"/>
              <a:t>일 미국 국무부는 공식적으로 금창리에 원자력 관련 시설이 없음을 확인</a:t>
            </a:r>
            <a:r>
              <a:rPr lang="en-US" altLang="ko-KR" sz="2600" smtClean="0"/>
              <a:t>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/>
              <a:t>페리 프로세스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600" smtClean="0"/>
              <a:t>98</a:t>
            </a:r>
            <a:r>
              <a:rPr lang="ko-KR" altLang="en-US" sz="2600" smtClean="0"/>
              <a:t>년 </a:t>
            </a:r>
            <a:r>
              <a:rPr lang="en-US" altLang="ko-KR" sz="2600" smtClean="0"/>
              <a:t>11</a:t>
            </a:r>
            <a:r>
              <a:rPr lang="ko-KR" altLang="en-US" sz="2600" smtClean="0"/>
              <a:t>월 클린턴 정부는 페리 전 국방장관을 대북정책 재검토를 위한 고위급 정책 조정관으로 임명</a:t>
            </a:r>
            <a:r>
              <a:rPr lang="en-US" altLang="ko-KR" sz="2600" smtClean="0"/>
              <a:t>.</a:t>
            </a:r>
          </a:p>
          <a:p>
            <a:r>
              <a:rPr lang="ko-KR" altLang="en-US" sz="2600" smtClean="0"/>
              <a:t>한국</a:t>
            </a:r>
            <a:r>
              <a:rPr lang="en-US" altLang="ko-KR" sz="2600" smtClean="0"/>
              <a:t>, </a:t>
            </a:r>
            <a:r>
              <a:rPr lang="ko-KR" altLang="en-US" sz="2600" smtClean="0"/>
              <a:t>일본</a:t>
            </a:r>
            <a:r>
              <a:rPr lang="en-US" altLang="ko-KR" sz="2600" smtClean="0"/>
              <a:t>, </a:t>
            </a:r>
            <a:r>
              <a:rPr lang="ko-KR" altLang="en-US" sz="2600" smtClean="0"/>
              <a:t>중국과 조율을 거쳐 </a:t>
            </a:r>
            <a:r>
              <a:rPr lang="ko-KR" altLang="en-US" sz="2600" smtClean="0">
                <a:latin typeface="Arial" charset="0"/>
              </a:rPr>
              <a:t>“</a:t>
            </a:r>
            <a:r>
              <a:rPr lang="ko-KR" altLang="en-US" sz="2600" smtClean="0"/>
              <a:t>페리 프로세스</a:t>
            </a:r>
            <a:r>
              <a:rPr lang="ko-KR" altLang="en-US" sz="2600" smtClean="0">
                <a:latin typeface="Arial" charset="0"/>
              </a:rPr>
              <a:t>”</a:t>
            </a:r>
            <a:r>
              <a:rPr lang="ko-KR" altLang="en-US" sz="2600" smtClean="0"/>
              <a:t>라 불리는 전면적 대북 정책들을 </a:t>
            </a:r>
            <a:r>
              <a:rPr lang="en-US" altLang="ko-KR" sz="2600" smtClean="0"/>
              <a:t>99</a:t>
            </a:r>
            <a:r>
              <a:rPr lang="ko-KR" altLang="en-US" sz="2600" smtClean="0"/>
              <a:t>년 </a:t>
            </a:r>
            <a:r>
              <a:rPr lang="en-US" altLang="ko-KR" sz="2600" smtClean="0"/>
              <a:t>3</a:t>
            </a:r>
            <a:r>
              <a:rPr lang="ko-KR" altLang="en-US" sz="2600" smtClean="0"/>
              <a:t>월 경에 마련</a:t>
            </a:r>
            <a:r>
              <a:rPr lang="en-US" altLang="ko-KR" sz="2600" smtClean="0"/>
              <a:t>. </a:t>
            </a:r>
          </a:p>
          <a:p>
            <a:r>
              <a:rPr lang="en-US" altLang="ko-KR" sz="2600" smtClean="0"/>
              <a:t>(1) </a:t>
            </a:r>
            <a:r>
              <a:rPr lang="ko-KR" altLang="en-US" sz="2600" smtClean="0"/>
              <a:t>북한에 대한 </a:t>
            </a:r>
            <a:r>
              <a:rPr lang="ko-KR" altLang="en-US" sz="2600" smtClean="0">
                <a:latin typeface="Arial" charset="0"/>
              </a:rPr>
              <a:t>“</a:t>
            </a:r>
            <a:r>
              <a:rPr lang="ko-KR" altLang="en-US" sz="2600" smtClean="0"/>
              <a:t>포괄적</a:t>
            </a:r>
            <a:r>
              <a:rPr lang="en-US" altLang="ko-KR" sz="2600" smtClean="0"/>
              <a:t>, </a:t>
            </a:r>
            <a:r>
              <a:rPr lang="ko-KR" altLang="en-US" sz="2600" smtClean="0"/>
              <a:t>통합적 접근</a:t>
            </a:r>
            <a:r>
              <a:rPr lang="en-US" altLang="ko-KR" sz="2600" smtClean="0"/>
              <a:t>(comprehensive, integrated approach)</a:t>
            </a:r>
          </a:p>
          <a:p>
            <a:pPr lvl="1"/>
            <a:r>
              <a:rPr lang="ko-KR" altLang="en-US" sz="2400" smtClean="0"/>
              <a:t>북한이 핵 및 미사일 프로그램을 완전하고 검증가능하게 포기하는 대가로 미국은 북한의 안보적 우려를 해소해주고 정치</a:t>
            </a:r>
            <a:r>
              <a:rPr lang="en-US" altLang="ko-KR" sz="2400" smtClean="0"/>
              <a:t>, </a:t>
            </a:r>
            <a:r>
              <a:rPr lang="ko-KR" altLang="en-US" sz="2400" smtClean="0"/>
              <a:t>경제적으로 포용</a:t>
            </a:r>
            <a:r>
              <a:rPr lang="en-US" altLang="ko-KR" sz="2400" smtClean="0"/>
              <a:t>(engage)</a:t>
            </a:r>
            <a:r>
              <a:rPr lang="ko-KR" altLang="en-US" sz="2400" smtClean="0"/>
              <a:t>한다</a:t>
            </a:r>
            <a:r>
              <a:rPr lang="en-US" altLang="ko-KR" sz="2400" smtClean="0"/>
              <a:t>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/>
              <a:t>페리 프로세스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mtClean="0"/>
              <a:t>(2) </a:t>
            </a:r>
            <a:r>
              <a:rPr lang="ko-KR" altLang="en-US" smtClean="0"/>
              <a:t>만약 북한이 이 접근에 호응하지 않는다면</a:t>
            </a:r>
            <a:r>
              <a:rPr lang="en-US" altLang="ko-KR" smtClean="0"/>
              <a:t>, </a:t>
            </a:r>
            <a:r>
              <a:rPr lang="ko-KR" altLang="en-US" smtClean="0"/>
              <a:t>북한의 위협을 봉쇄하는 조치를 취함과 동시에 첫 번째 접근으로 유도하기 위해 단호한 조치를 취한다</a:t>
            </a:r>
            <a:r>
              <a:rPr lang="en-US" altLang="ko-KR" smtClean="0"/>
              <a:t>. </a:t>
            </a:r>
          </a:p>
          <a:p>
            <a:pPr>
              <a:lnSpc>
                <a:spcPct val="90000"/>
              </a:lnSpc>
            </a:pPr>
            <a:r>
              <a:rPr lang="ko-KR" altLang="en-US" smtClean="0"/>
              <a:t>페리는 두가지 전략 중 전자를 우선할 것을 권고</a:t>
            </a:r>
            <a:r>
              <a:rPr lang="en-US" altLang="ko-KR" smtClean="0"/>
              <a:t>.</a:t>
            </a:r>
          </a:p>
          <a:p>
            <a:pPr>
              <a:lnSpc>
                <a:spcPct val="90000"/>
              </a:lnSpc>
            </a:pPr>
            <a:r>
              <a:rPr lang="ko-KR" altLang="en-US" smtClean="0"/>
              <a:t>특징</a:t>
            </a:r>
            <a:r>
              <a:rPr lang="en-US" altLang="ko-KR" smtClean="0"/>
              <a:t>: </a:t>
            </a:r>
            <a:r>
              <a:rPr lang="ko-KR" altLang="en-US" smtClean="0"/>
              <a:t>핵과 미사일 문제에만 집중</a:t>
            </a:r>
            <a:r>
              <a:rPr lang="en-US" altLang="ko-KR" smtClean="0"/>
              <a:t>. </a:t>
            </a:r>
            <a:r>
              <a:rPr lang="ko-KR" altLang="en-US" smtClean="0"/>
              <a:t>남북관개 개선</a:t>
            </a:r>
            <a:r>
              <a:rPr lang="en-US" altLang="ko-KR" smtClean="0"/>
              <a:t>, </a:t>
            </a:r>
            <a:r>
              <a:rPr lang="ko-KR" altLang="en-US" smtClean="0"/>
              <a:t>북일관계 이슈</a:t>
            </a:r>
            <a:r>
              <a:rPr lang="en-US" altLang="ko-KR" smtClean="0"/>
              <a:t>, </a:t>
            </a:r>
            <a:r>
              <a:rPr lang="ko-KR" altLang="en-US" smtClean="0"/>
              <a:t>북한의 재래식 전력</a:t>
            </a:r>
            <a:r>
              <a:rPr lang="en-US" altLang="ko-KR" smtClean="0"/>
              <a:t>, </a:t>
            </a:r>
            <a:r>
              <a:rPr lang="ko-KR" altLang="en-US" smtClean="0"/>
              <a:t>생화학 무기</a:t>
            </a:r>
            <a:r>
              <a:rPr lang="en-US" altLang="ko-KR" smtClean="0"/>
              <a:t>, </a:t>
            </a:r>
            <a:r>
              <a:rPr lang="ko-KR" altLang="en-US" smtClean="0"/>
              <a:t>마약</a:t>
            </a:r>
            <a:r>
              <a:rPr lang="en-US" altLang="ko-KR" smtClean="0"/>
              <a:t>, </a:t>
            </a:r>
            <a:r>
              <a:rPr lang="ko-KR" altLang="en-US" smtClean="0"/>
              <a:t>인권등 다른 문제들을 대북 정책의 전제조건으로 삼지 않는다</a:t>
            </a:r>
            <a:r>
              <a:rPr lang="en-US" altLang="ko-KR" smtClean="0"/>
              <a:t>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/>
              <a:t>페리 프로세스</a:t>
            </a:r>
          </a:p>
        </p:txBody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ko-KR" altLang="en-US" sz="2400" smtClean="0"/>
              <a:t>제네바 합의 이후 다양한 이슈들로 북미협상의 초점이 분산됨에 따라 핵과 미사일이라는 긴급한 문제의 해결이 지연됐다는 인식</a:t>
            </a:r>
            <a:r>
              <a:rPr lang="en-US" altLang="ko-KR" sz="2400" smtClean="0"/>
              <a:t>.</a:t>
            </a:r>
          </a:p>
          <a:p>
            <a:pPr>
              <a:lnSpc>
                <a:spcPct val="80000"/>
              </a:lnSpc>
            </a:pPr>
            <a:r>
              <a:rPr lang="ko-KR" altLang="en-US" sz="2400" smtClean="0"/>
              <a:t>포괄적</a:t>
            </a:r>
            <a:r>
              <a:rPr lang="en-US" altLang="ko-KR" sz="2400" smtClean="0"/>
              <a:t>, </a:t>
            </a:r>
            <a:r>
              <a:rPr lang="ko-KR" altLang="en-US" sz="2400" smtClean="0"/>
              <a:t>통합적 접근을 위한 북미협상이 진행되는 과정에서 북한이 도발적 행동을 하더라도 일희일비해서는 안되며</a:t>
            </a:r>
            <a:r>
              <a:rPr lang="en-US" altLang="ko-KR" sz="2400" smtClean="0"/>
              <a:t>, </a:t>
            </a:r>
            <a:r>
              <a:rPr lang="ko-KR" altLang="en-US" sz="2400" smtClean="0"/>
              <a:t>일관되게 포괄적</a:t>
            </a:r>
            <a:r>
              <a:rPr lang="en-US" altLang="ko-KR" sz="2400" smtClean="0"/>
              <a:t>, </a:t>
            </a:r>
            <a:r>
              <a:rPr lang="ko-KR" altLang="en-US" sz="2400" smtClean="0"/>
              <a:t>통합적 접근을 밀고나가야 한다고 권고</a:t>
            </a:r>
            <a:r>
              <a:rPr lang="en-US" altLang="ko-KR" sz="2400" smtClean="0"/>
              <a:t>. </a:t>
            </a:r>
          </a:p>
          <a:p>
            <a:pPr>
              <a:lnSpc>
                <a:spcPct val="80000"/>
              </a:lnSpc>
            </a:pPr>
            <a:r>
              <a:rPr lang="ko-KR" altLang="en-US" sz="2400" smtClean="0"/>
              <a:t>이를 위해서 한미일 </a:t>
            </a:r>
            <a:r>
              <a:rPr lang="en-US" altLang="ko-KR" sz="2400" smtClean="0"/>
              <a:t>3</a:t>
            </a:r>
            <a:r>
              <a:rPr lang="ko-KR" altLang="en-US" sz="2400" smtClean="0"/>
              <a:t>국의 긴밀한 대화와 미국 의회의 초당적 지지가 필수</a:t>
            </a:r>
            <a:r>
              <a:rPr lang="en-US" altLang="ko-KR" sz="2400" smtClean="0"/>
              <a:t>.</a:t>
            </a:r>
          </a:p>
          <a:p>
            <a:pPr>
              <a:lnSpc>
                <a:spcPct val="80000"/>
              </a:lnSpc>
            </a:pPr>
            <a:r>
              <a:rPr lang="ko-KR" altLang="en-US" sz="2400" smtClean="0"/>
              <a:t>페리프로세스는 한국 전쟁 이후 지속된 대북 봉쇄정책에 대한 최초의 진지한 재검토</a:t>
            </a:r>
            <a:r>
              <a:rPr lang="en-US" altLang="ko-KR" sz="2400" smtClean="0"/>
              <a:t>. </a:t>
            </a:r>
          </a:p>
          <a:p>
            <a:pPr>
              <a:lnSpc>
                <a:spcPct val="80000"/>
              </a:lnSpc>
            </a:pPr>
            <a:r>
              <a:rPr lang="ko-KR" altLang="en-US" sz="2400" smtClean="0"/>
              <a:t>그러나 북한이 지나치게 시간을 끈 결과</a:t>
            </a:r>
            <a:r>
              <a:rPr lang="en-US" altLang="ko-KR" sz="2400" smtClean="0"/>
              <a:t>, </a:t>
            </a:r>
            <a:r>
              <a:rPr lang="ko-KR" altLang="en-US" sz="2400" smtClean="0"/>
              <a:t>클린턴 정부가 북미수교를 추진할 동력을 상실함</a:t>
            </a:r>
            <a:r>
              <a:rPr lang="en-US" altLang="ko-KR" sz="2400" smtClean="0"/>
              <a:t>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/>
              <a:t>수해</a:t>
            </a:r>
          </a:p>
        </p:txBody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1995</a:t>
            </a:r>
            <a:r>
              <a:rPr lang="ko-KR" altLang="en-US" smtClean="0"/>
              <a:t>년부터 </a:t>
            </a:r>
            <a:r>
              <a:rPr lang="en-US" altLang="ko-KR" smtClean="0"/>
              <a:t>99</a:t>
            </a:r>
            <a:r>
              <a:rPr lang="ko-KR" altLang="en-US" smtClean="0"/>
              <a:t>년까지 엄청난 규모의 홍수 피해 발생</a:t>
            </a:r>
            <a:r>
              <a:rPr lang="en-US" altLang="ko-KR" smtClean="0"/>
              <a:t>.</a:t>
            </a:r>
          </a:p>
          <a:p>
            <a:r>
              <a:rPr lang="en-US" altLang="ko-KR" smtClean="0"/>
              <a:t>3</a:t>
            </a:r>
            <a:r>
              <a:rPr lang="ko-KR" altLang="en-US" smtClean="0"/>
              <a:t>백 </a:t>
            </a:r>
            <a:r>
              <a:rPr lang="en-US" altLang="ko-KR" smtClean="0"/>
              <a:t>5</a:t>
            </a:r>
            <a:r>
              <a:rPr lang="ko-KR" altLang="en-US" smtClean="0"/>
              <a:t>십만에 달하는 사망자 </a:t>
            </a:r>
          </a:p>
          <a:p>
            <a:r>
              <a:rPr lang="ko-KR" altLang="en-US" smtClean="0"/>
              <a:t>수해원인 </a:t>
            </a:r>
            <a:r>
              <a:rPr lang="en-US" altLang="ko-KR" smtClean="0">
                <a:latin typeface="Arial" charset="0"/>
              </a:rPr>
              <a:t>–</a:t>
            </a:r>
            <a:r>
              <a:rPr lang="en-US" altLang="ko-KR" smtClean="0"/>
              <a:t> </a:t>
            </a:r>
            <a:r>
              <a:rPr lang="ko-KR" altLang="en-US" smtClean="0"/>
              <a:t>소련으로부터의 석유 공급 중단</a:t>
            </a:r>
            <a:r>
              <a:rPr lang="en-US" altLang="ko-KR" smtClean="0"/>
              <a:t>. </a:t>
            </a:r>
            <a:r>
              <a:rPr lang="ko-KR" altLang="en-US" smtClean="0"/>
              <a:t>에너지 위기로 인해 산의 나무를 벌채하기 시작 </a:t>
            </a:r>
            <a:r>
              <a:rPr lang="en-US" altLang="ko-KR" smtClean="0"/>
              <a:t>-&gt; </a:t>
            </a:r>
            <a:r>
              <a:rPr lang="ko-KR" altLang="en-US" smtClean="0"/>
              <a:t>토사의 하천 유입으로 강의 하상이 상승 </a:t>
            </a:r>
            <a:r>
              <a:rPr lang="en-US" altLang="ko-KR" smtClean="0"/>
              <a:t>-&gt; </a:t>
            </a:r>
            <a:r>
              <a:rPr lang="ko-KR" altLang="en-US" smtClean="0"/>
              <a:t>홍수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4087813"/>
            <a:ext cx="3529013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/>
              <a:t>제 </a:t>
            </a:r>
            <a:r>
              <a:rPr lang="en-US" altLang="ko-KR"/>
              <a:t>2</a:t>
            </a:r>
            <a:r>
              <a:rPr lang="ko-KR" altLang="en-US"/>
              <a:t>차 핵위기의 시작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1998</a:t>
            </a:r>
            <a:r>
              <a:rPr lang="ko-KR" altLang="en-US" smtClean="0"/>
              <a:t>년 김대중 대통령 당선</a:t>
            </a:r>
          </a:p>
          <a:p>
            <a:r>
              <a:rPr lang="ko-KR" altLang="en-US" smtClean="0"/>
              <a:t>햇볕정책 시작</a:t>
            </a:r>
            <a:r>
              <a:rPr lang="en-US" altLang="ko-KR" smtClean="0"/>
              <a:t>.</a:t>
            </a:r>
          </a:p>
          <a:p>
            <a:r>
              <a:rPr lang="en-US" altLang="ko-KR" smtClean="0"/>
              <a:t>2000</a:t>
            </a:r>
            <a:r>
              <a:rPr lang="ko-KR" altLang="en-US" smtClean="0"/>
              <a:t>년 </a:t>
            </a:r>
            <a:r>
              <a:rPr lang="en-US" altLang="ko-KR" smtClean="0"/>
              <a:t>6</a:t>
            </a:r>
            <a:r>
              <a:rPr lang="ko-KR" altLang="en-US" smtClean="0"/>
              <a:t>월 </a:t>
            </a:r>
            <a:r>
              <a:rPr lang="en-US" altLang="ko-KR" smtClean="0"/>
              <a:t>13</a:t>
            </a:r>
            <a:r>
              <a:rPr lang="ko-KR" altLang="en-US" smtClean="0"/>
              <a:t>일 김대중 대통령 방북</a:t>
            </a:r>
            <a:r>
              <a:rPr lang="en-US" altLang="ko-KR" smtClean="0"/>
              <a:t>, </a:t>
            </a:r>
            <a:r>
              <a:rPr lang="ko-KR" altLang="en-US" smtClean="0"/>
              <a:t>김정일과 최초의 남북 정상회담</a:t>
            </a:r>
          </a:p>
          <a:p>
            <a:r>
              <a:rPr lang="en-US" altLang="ko-KR" smtClean="0"/>
              <a:t>6.15 </a:t>
            </a:r>
            <a:r>
              <a:rPr lang="ko-KR" altLang="en-US" smtClean="0"/>
              <a:t>공동선언 채택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4076700"/>
            <a:ext cx="2125663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4076700"/>
            <a:ext cx="2592387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4076700"/>
            <a:ext cx="223202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/>
              <a:t>6.15 </a:t>
            </a:r>
            <a:r>
              <a:rPr lang="ko-KR" altLang="en-US"/>
              <a:t>공동선언</a:t>
            </a:r>
          </a:p>
        </p:txBody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2600" smtClean="0"/>
              <a:t>조국의 평화적 통일을 염원하는 온 겨레의 숭고한 뜻에 따라 대한민국 김대중 대통령과 조선민주주의인민공화국 김정일 국방위원장은 </a:t>
            </a:r>
            <a:r>
              <a:rPr lang="en-US" altLang="ko-KR" sz="2600" smtClean="0"/>
              <a:t>2000</a:t>
            </a:r>
            <a:r>
              <a:rPr lang="ko-KR" altLang="en-US" sz="2600" smtClean="0"/>
              <a:t>년 </a:t>
            </a:r>
            <a:r>
              <a:rPr lang="en-US" altLang="ko-KR" sz="2600" smtClean="0"/>
              <a:t>6</a:t>
            </a:r>
            <a:r>
              <a:rPr lang="ko-KR" altLang="en-US" sz="2600" smtClean="0"/>
              <a:t>월</a:t>
            </a:r>
            <a:r>
              <a:rPr lang="en-US" altLang="ko-KR" sz="2600" smtClean="0"/>
              <a:t>13</a:t>
            </a:r>
            <a:r>
              <a:rPr lang="ko-KR" altLang="en-US" sz="2600" smtClean="0"/>
              <a:t>일부터 </a:t>
            </a:r>
            <a:r>
              <a:rPr lang="en-US" altLang="ko-KR" sz="2600" smtClean="0"/>
              <a:t>6</a:t>
            </a:r>
            <a:r>
              <a:rPr lang="ko-KR" altLang="en-US" sz="2600" smtClean="0"/>
              <a:t>월</a:t>
            </a:r>
            <a:r>
              <a:rPr lang="en-US" altLang="ko-KR" sz="2600" smtClean="0"/>
              <a:t>15</a:t>
            </a:r>
            <a:r>
              <a:rPr lang="ko-KR" altLang="en-US" sz="2600" smtClean="0"/>
              <a:t>일까지 평양에서 역사적인 상봉을 하였으며 정상회담을 가졌다</a:t>
            </a:r>
            <a:r>
              <a:rPr lang="en-US" altLang="ko-KR" sz="2600" smtClean="0"/>
              <a:t>.</a:t>
            </a:r>
          </a:p>
          <a:p>
            <a:r>
              <a:rPr lang="ko-KR" altLang="en-US" sz="2600" smtClean="0"/>
              <a:t>남북 정상들은 분단 역사상 처음으로 열린 이번 상봉과 회담이 서로 이해를 증진시키고 남북관계를 발전시키며 평화통일을 실현하는데 중대한 의의를 가진다고 평가하고 다음과 같이 선언한다</a:t>
            </a:r>
            <a:r>
              <a:rPr lang="en-US" altLang="ko-KR" sz="26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/>
              <a:t>6.15 </a:t>
            </a:r>
            <a:r>
              <a:rPr lang="ko-KR" altLang="en-US"/>
              <a:t>공동선언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100" smtClean="0"/>
              <a:t>1. </a:t>
            </a:r>
            <a:r>
              <a:rPr lang="ko-KR" altLang="en-US" sz="2100" smtClean="0"/>
              <a:t>남과 북은 나라의 통일문제를 그 주인인 우리 민족끼리 서로 힘을 합쳐 자주적으로 해결해 나가기로 하였다</a:t>
            </a:r>
            <a:r>
              <a:rPr lang="en-US" altLang="ko-KR" sz="2100" smtClean="0"/>
              <a:t>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altLang="ko-KR" sz="2100" smtClean="0"/>
              <a:t/>
            </a:r>
            <a:br>
              <a:rPr lang="en-US" altLang="ko-KR" sz="2100" smtClean="0"/>
            </a:br>
            <a:endParaRPr lang="en-US" altLang="ko-KR" sz="2100" smtClean="0"/>
          </a:p>
          <a:p>
            <a:pPr>
              <a:lnSpc>
                <a:spcPct val="90000"/>
              </a:lnSpc>
            </a:pPr>
            <a:r>
              <a:rPr lang="en-US" altLang="ko-KR" sz="2100" smtClean="0"/>
              <a:t>2. </a:t>
            </a:r>
            <a:r>
              <a:rPr lang="ko-KR" altLang="en-US" sz="2100" smtClean="0"/>
              <a:t>남과 북은 나라의 통일을 위한 남측의 연합 제안과 북측의 낮은 단계의 연방제안이 서로 공통성이 있다고 인정하고 앞으로 이 방향에서 통일을 지향시켜 나가기로 하였다</a:t>
            </a:r>
            <a:r>
              <a:rPr lang="en-US" altLang="ko-KR" sz="2100" smtClean="0"/>
              <a:t>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altLang="ko-KR" sz="2100" smtClean="0"/>
              <a:t/>
            </a:r>
            <a:br>
              <a:rPr lang="en-US" altLang="ko-KR" sz="2100" smtClean="0"/>
            </a:br>
            <a:endParaRPr lang="en-US" altLang="ko-KR" sz="2100" smtClean="0"/>
          </a:p>
          <a:p>
            <a:pPr>
              <a:lnSpc>
                <a:spcPct val="90000"/>
              </a:lnSpc>
            </a:pPr>
            <a:r>
              <a:rPr lang="en-US" altLang="ko-KR" sz="2100" smtClean="0"/>
              <a:t>3. </a:t>
            </a:r>
            <a:r>
              <a:rPr lang="ko-KR" altLang="en-US" sz="2100" smtClean="0"/>
              <a:t>남과 북은 올해 </a:t>
            </a:r>
            <a:r>
              <a:rPr lang="en-US" altLang="ko-KR" sz="2100" smtClean="0"/>
              <a:t>8.15</a:t>
            </a:r>
            <a:r>
              <a:rPr lang="ko-KR" altLang="en-US" sz="2100" smtClean="0"/>
              <a:t>에 즈음하여 흩어진 가족</a:t>
            </a:r>
            <a:r>
              <a:rPr lang="en-US" altLang="ko-KR" sz="2100" smtClean="0"/>
              <a:t>, </a:t>
            </a:r>
            <a:r>
              <a:rPr lang="ko-KR" altLang="en-US" sz="2100" smtClean="0"/>
              <a:t>친척 방문단을 교환하며 비전향 장기수 문제를 해결하는 등 인도적 문제를 조속히 풀어 나가기로 하였다</a:t>
            </a:r>
            <a:r>
              <a:rPr lang="en-US" altLang="ko-KR" sz="2100" smtClean="0"/>
              <a:t>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/>
              <a:t>6.15 </a:t>
            </a:r>
            <a:r>
              <a:rPr lang="ko-KR" altLang="en-US"/>
              <a:t>공동선언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100" smtClean="0"/>
              <a:t>4. </a:t>
            </a:r>
            <a:r>
              <a:rPr lang="ko-KR" altLang="en-US" sz="2100" smtClean="0"/>
              <a:t>남과 북은 경제협력을 통하여 민족경제를 균형적으로 발전시키고 사회</a:t>
            </a:r>
            <a:r>
              <a:rPr lang="en-US" altLang="ko-KR" sz="2100" smtClean="0"/>
              <a:t>, </a:t>
            </a:r>
            <a:r>
              <a:rPr lang="ko-KR" altLang="en-US" sz="2100" smtClean="0"/>
              <a:t>문화</a:t>
            </a:r>
            <a:r>
              <a:rPr lang="en-US" altLang="ko-KR" sz="2100" smtClean="0"/>
              <a:t>,</a:t>
            </a:r>
            <a:r>
              <a:rPr lang="ko-KR" altLang="en-US" sz="2100" smtClean="0"/>
              <a:t>체육</a:t>
            </a:r>
            <a:r>
              <a:rPr lang="en-US" altLang="ko-KR" sz="2100" smtClean="0"/>
              <a:t>, </a:t>
            </a:r>
            <a:r>
              <a:rPr lang="ko-KR" altLang="en-US" sz="2100" smtClean="0"/>
              <a:t>보건</a:t>
            </a:r>
            <a:r>
              <a:rPr lang="en-US" altLang="ko-KR" sz="2100" smtClean="0"/>
              <a:t>, </a:t>
            </a:r>
            <a:r>
              <a:rPr lang="ko-KR" altLang="en-US" sz="2100" smtClean="0"/>
              <a:t>환경 등 제반 분야의 협력과 교류를 활성화하여 서로의 신뢰를 다져 나가기로 하였다</a:t>
            </a:r>
            <a:r>
              <a:rPr lang="en-US" altLang="ko-KR" sz="2100" smtClean="0"/>
              <a:t>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altLang="ko-KR" sz="2100" smtClean="0"/>
              <a:t/>
            </a:r>
            <a:br>
              <a:rPr lang="en-US" altLang="ko-KR" sz="2100" smtClean="0"/>
            </a:br>
            <a:endParaRPr lang="en-US" altLang="ko-KR" sz="2100" smtClean="0"/>
          </a:p>
          <a:p>
            <a:pPr>
              <a:lnSpc>
                <a:spcPct val="90000"/>
              </a:lnSpc>
            </a:pPr>
            <a:r>
              <a:rPr lang="en-US" altLang="ko-KR" sz="2100" smtClean="0"/>
              <a:t>5. </a:t>
            </a:r>
            <a:r>
              <a:rPr lang="ko-KR" altLang="en-US" sz="2100" smtClean="0"/>
              <a:t>남과 북은 이상과 같은 합의사항을 조속히 실천에 옮기기 위하여 빠른 시일 안에 당국 사이의 대화를 개최하기로 하였다</a:t>
            </a:r>
            <a:r>
              <a:rPr lang="en-US" altLang="ko-KR" sz="2100" smtClean="0"/>
              <a:t>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altLang="ko-KR" sz="2100" smtClean="0"/>
              <a:t/>
            </a:r>
            <a:br>
              <a:rPr lang="en-US" altLang="ko-KR" sz="2100" smtClean="0"/>
            </a:br>
            <a:endParaRPr lang="en-US" altLang="ko-KR" sz="2100" smtClean="0"/>
          </a:p>
          <a:p>
            <a:pPr>
              <a:lnSpc>
                <a:spcPct val="90000"/>
              </a:lnSpc>
            </a:pPr>
            <a:r>
              <a:rPr lang="ko-KR" altLang="en-US" sz="2100" smtClean="0"/>
              <a:t>김대중 대통령은 김정일 국방위원장이 서울을 방문하도록 정중히 초청하였으며 김정일 국방위원장은 앞으로 적절한 시기에 서울을 방문하기로 하였다</a:t>
            </a:r>
            <a:r>
              <a:rPr lang="en-US" altLang="ko-KR" sz="2100" smtClean="0"/>
              <a:t>.</a:t>
            </a:r>
          </a:p>
        </p:txBody>
      </p:sp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4941888"/>
            <a:ext cx="2449513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국가</a:t>
            </a:r>
            <a:endParaRPr lang="en-US" altLang="ko-KR" smtClean="0"/>
          </a:p>
          <a:p>
            <a:pPr lvl="1"/>
            <a:r>
              <a:rPr lang="ko-KR" altLang="en-US" smtClean="0"/>
              <a:t>국가만이 국제 관계에서 다른 국가와의 관계를 맺을 수 있다</a:t>
            </a:r>
            <a:r>
              <a:rPr lang="en-US" altLang="ko-KR" smtClean="0"/>
              <a:t>.</a:t>
            </a:r>
          </a:p>
          <a:p>
            <a:pPr lvl="1"/>
            <a:r>
              <a:rPr lang="ko-KR" altLang="en-US" smtClean="0"/>
              <a:t>국제 법과 국제 규범에서는 국가의 지위와 권한에 있어서의 특권을 인정</a:t>
            </a:r>
            <a:endParaRPr lang="en-US" altLang="ko-KR" smtClean="0"/>
          </a:p>
          <a:p>
            <a:pPr lvl="1"/>
            <a:r>
              <a:rPr lang="en-US" altLang="ko-KR" smtClean="0"/>
              <a:t>UN </a:t>
            </a:r>
            <a:r>
              <a:rPr lang="ko-KR" altLang="en-US" smtClean="0"/>
              <a:t>같은 국제기구는 국가에 종속되는 기관이다</a:t>
            </a:r>
            <a:endParaRPr lang="en-US" altLang="ko-KR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dirty="0" smtClean="0"/>
              <a:t>고전적 현실주의</a:t>
            </a:r>
            <a:endParaRPr lang="ko-KR" alt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/>
              <a:t>부시 정부의 등장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ko-KR" sz="2400"/>
              <a:t>2000</a:t>
            </a:r>
            <a:r>
              <a:rPr lang="ko-KR" altLang="en-US" sz="2400"/>
              <a:t>년 </a:t>
            </a:r>
            <a:r>
              <a:rPr lang="en-US" altLang="ko-KR" sz="2400"/>
              <a:t>11</a:t>
            </a:r>
            <a:r>
              <a:rPr lang="ko-KR" altLang="en-US" sz="2400"/>
              <a:t>월 조지 부시 대통령 당선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ko-KR" altLang="en-US" sz="2400"/>
              <a:t>김대중과의 정상회담에서 </a:t>
            </a:r>
            <a:r>
              <a:rPr lang="ko-KR" altLang="en-US" sz="2400">
                <a:latin typeface="Arial"/>
              </a:rPr>
              <a:t>“</a:t>
            </a:r>
            <a:r>
              <a:rPr lang="en-US" altLang="ko-KR" sz="2400"/>
              <a:t>"I do have some skepticism about the leader of North Korea" </a:t>
            </a:r>
            <a:r>
              <a:rPr lang="ko-KR" altLang="en-US" sz="2400"/>
              <a:t>이라고 발언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ko-KR" sz="2400"/>
              <a:t>2002</a:t>
            </a:r>
            <a:r>
              <a:rPr lang="ko-KR" altLang="en-US" sz="2400"/>
              <a:t>년 </a:t>
            </a:r>
            <a:r>
              <a:rPr lang="ko-KR" altLang="en-US" sz="2400">
                <a:latin typeface="Arial"/>
              </a:rPr>
              <a:t>“</a:t>
            </a:r>
            <a:r>
              <a:rPr lang="ko-KR" altLang="en-US" sz="2400"/>
              <a:t>악의 축</a:t>
            </a:r>
            <a:r>
              <a:rPr lang="ko-KR" altLang="en-US" sz="2400">
                <a:latin typeface="Arial"/>
              </a:rPr>
              <a:t>”</a:t>
            </a:r>
            <a:r>
              <a:rPr lang="ko-KR" altLang="en-US" sz="2400"/>
              <a:t> 연설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ko-KR" altLang="en-US" sz="2400">
                <a:latin typeface="Arial"/>
              </a:rPr>
              <a:t>“</a:t>
            </a:r>
            <a:r>
              <a:rPr lang="ko-KR" altLang="en-US" sz="2400"/>
              <a:t>북한은 인민들을 굶주리게 하면서도 미사일과 대량살상무기로 무장을 하고 있는 체제입니다</a:t>
            </a:r>
            <a:r>
              <a:rPr lang="en-US" altLang="ko-KR" sz="2400">
                <a:latin typeface="Arial"/>
              </a:rPr>
              <a:t>…</a:t>
            </a:r>
            <a:r>
              <a:rPr lang="en-US" altLang="ko-KR" sz="2400"/>
              <a:t> </a:t>
            </a:r>
            <a:r>
              <a:rPr lang="ko-KR" altLang="en-US" sz="2400"/>
              <a:t>이런 국가들과 그들의 테러 동맹 세력들은 세계 평화를 위협하는 악의 축</a:t>
            </a:r>
            <a:r>
              <a:rPr lang="en-US" altLang="ko-KR" sz="2400"/>
              <a:t>(axis of evil)</a:t>
            </a:r>
            <a:r>
              <a:rPr lang="ko-KR" altLang="en-US" sz="2400"/>
              <a:t>을 구성합니다</a:t>
            </a:r>
            <a:r>
              <a:rPr lang="en-US" altLang="ko-KR" sz="2400"/>
              <a:t>. </a:t>
            </a:r>
            <a:r>
              <a:rPr lang="ko-KR" altLang="en-US" sz="2400"/>
              <a:t>이런 정권들은 대량살상무기를 추구하면서 세계에 심대한 위협을 제기하고 있습니다</a:t>
            </a:r>
            <a:r>
              <a:rPr lang="en-US" altLang="ko-KR" sz="2400"/>
              <a:t>.</a:t>
            </a:r>
            <a:r>
              <a:rPr lang="en-US" altLang="ko-KR" sz="2400">
                <a:latin typeface="Arial"/>
              </a:rPr>
              <a:t>”</a:t>
            </a:r>
            <a:endParaRPr lang="en-US" altLang="ko-KR" sz="240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ko-KR" altLang="en-US" sz="2400"/>
              <a:t>페리 프로세스에서 이탈</a:t>
            </a:r>
            <a:r>
              <a:rPr lang="en-US" altLang="ko-KR" sz="2400"/>
              <a:t>. </a:t>
            </a:r>
            <a:r>
              <a:rPr lang="ko-KR" altLang="en-US" sz="2400"/>
              <a:t>북한의 재래식 군사력</a:t>
            </a:r>
            <a:r>
              <a:rPr lang="en-US" altLang="ko-KR" sz="2400"/>
              <a:t>, </a:t>
            </a:r>
            <a:r>
              <a:rPr lang="ko-KR" altLang="en-US" sz="2400"/>
              <a:t>인권 문제등에 대한 문제 제기</a:t>
            </a:r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5013325"/>
            <a:ext cx="2376487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/>
              <a:t>2</a:t>
            </a:r>
            <a:r>
              <a:rPr lang="ko-KR" altLang="en-US"/>
              <a:t>차 위기의 시작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ko-KR" sz="2600"/>
              <a:t>2002</a:t>
            </a:r>
            <a:r>
              <a:rPr lang="ko-KR" altLang="en-US" sz="2600"/>
              <a:t>년 </a:t>
            </a:r>
            <a:r>
              <a:rPr lang="en-US" altLang="ko-KR" sz="2600"/>
              <a:t>10</a:t>
            </a:r>
            <a:r>
              <a:rPr lang="ko-KR" altLang="en-US" sz="2600"/>
              <a:t>월 </a:t>
            </a:r>
            <a:r>
              <a:rPr lang="en-US" altLang="ko-KR" sz="2600"/>
              <a:t>3</a:t>
            </a:r>
            <a:r>
              <a:rPr lang="ko-KR" altLang="en-US" sz="2600"/>
              <a:t>일</a:t>
            </a:r>
            <a:r>
              <a:rPr lang="en-US" altLang="ko-KR" sz="2600"/>
              <a:t>, </a:t>
            </a:r>
            <a:r>
              <a:rPr lang="ko-KR" altLang="en-US" sz="2600"/>
              <a:t>미 대통령 특사 제임스 켈리 방북</a:t>
            </a:r>
            <a:r>
              <a:rPr lang="en-US" altLang="ko-KR" sz="260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ko-KR" altLang="en-US" sz="2600"/>
              <a:t>제임스 켈리와의 회담에서 북한 강석주가 </a:t>
            </a:r>
            <a:r>
              <a:rPr lang="ko-KR" altLang="en-US" sz="2600">
                <a:latin typeface="Arial"/>
              </a:rPr>
              <a:t>“</a:t>
            </a:r>
            <a:r>
              <a:rPr lang="ko-KR" altLang="en-US" sz="2600"/>
              <a:t>우리는 핵 프로그램을 가지게 되어 있다</a:t>
            </a:r>
            <a:r>
              <a:rPr lang="ko-KR" altLang="en-US" sz="2600">
                <a:latin typeface="Arial"/>
              </a:rPr>
              <a:t>”</a:t>
            </a:r>
            <a:r>
              <a:rPr lang="ko-KR" altLang="en-US" sz="2600"/>
              <a:t>는 발언 </a:t>
            </a:r>
            <a:r>
              <a:rPr lang="en-US" altLang="ko-KR" sz="2600"/>
              <a:t>- </a:t>
            </a:r>
            <a:r>
              <a:rPr lang="en-US" altLang="ko-KR" sz="2600">
                <a:latin typeface="Arial"/>
              </a:rPr>
              <a:t>“</a:t>
            </a:r>
            <a:r>
              <a:rPr lang="en-US" altLang="ko-KR" sz="2600"/>
              <a:t>we are entitled to have nuclear weapons program</a:t>
            </a:r>
            <a:r>
              <a:rPr lang="en-US" altLang="ko-KR" sz="2600">
                <a:latin typeface="Arial"/>
              </a:rPr>
              <a:t>”</a:t>
            </a:r>
            <a:endParaRPr lang="en-US" altLang="ko-KR" sz="260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ko-KR" altLang="en-US" sz="2600"/>
              <a:t>이 발언을 근거로 미국은 북한이 농축우라늄 핵개발 프로그램을 진행하고 있다는 사실을 실토했다고 공포</a:t>
            </a:r>
            <a:r>
              <a:rPr lang="en-US" altLang="ko-KR" sz="260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ko-KR" altLang="en-US" sz="2600"/>
              <a:t>이를 계기로 제네바 협약을 사실상 폐기</a:t>
            </a:r>
            <a:r>
              <a:rPr lang="en-US" altLang="ko-KR" sz="2600"/>
              <a:t>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ko-KR" altLang="en-US" sz="2600"/>
              <a:t>이날 사건은 통역상의 오류일 가능성이 높음</a:t>
            </a:r>
            <a:r>
              <a:rPr lang="en-US" altLang="ko-KR" sz="260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ko-KR" altLang="en-US" sz="2600"/>
              <a:t>북한은 곧 강석주의 발언을 부정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/>
              <a:t>2</a:t>
            </a:r>
            <a:r>
              <a:rPr lang="ko-KR" altLang="en-US"/>
              <a:t>차 위기의 시작</a:t>
            </a:r>
          </a:p>
        </p:txBody>
      </p:sp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2002</a:t>
            </a:r>
            <a:r>
              <a:rPr lang="ko-KR" altLang="en-US" smtClean="0"/>
              <a:t>년 </a:t>
            </a:r>
            <a:r>
              <a:rPr lang="en-US" altLang="ko-KR" smtClean="0"/>
              <a:t>11</a:t>
            </a:r>
            <a:r>
              <a:rPr lang="ko-KR" altLang="en-US" smtClean="0"/>
              <a:t>월</a:t>
            </a:r>
            <a:r>
              <a:rPr lang="en-US" altLang="ko-KR" smtClean="0"/>
              <a:t>. </a:t>
            </a:r>
            <a:r>
              <a:rPr lang="ko-KR" altLang="en-US" smtClean="0"/>
              <a:t>미국은 북한에 대한 중유 공급을 중단</a:t>
            </a:r>
            <a:r>
              <a:rPr lang="en-US" altLang="ko-KR" smtClean="0"/>
              <a:t>.</a:t>
            </a:r>
          </a:p>
          <a:p>
            <a:r>
              <a:rPr lang="en-US" altLang="ko-KR" smtClean="0"/>
              <a:t>2002</a:t>
            </a:r>
            <a:r>
              <a:rPr lang="ko-KR" altLang="en-US" smtClean="0"/>
              <a:t>년 </a:t>
            </a:r>
            <a:r>
              <a:rPr lang="en-US" altLang="ko-KR" smtClean="0"/>
              <a:t>12</a:t>
            </a:r>
            <a:r>
              <a:rPr lang="ko-KR" altLang="en-US" smtClean="0"/>
              <a:t>월 인도양에서 북한 상선을 스페인이 정선</a:t>
            </a:r>
            <a:r>
              <a:rPr lang="en-US" altLang="ko-KR" smtClean="0"/>
              <a:t>, </a:t>
            </a:r>
            <a:r>
              <a:rPr lang="ko-KR" altLang="en-US" smtClean="0"/>
              <a:t>검문실시</a:t>
            </a:r>
          </a:p>
          <a:p>
            <a:pPr lvl="1"/>
            <a:r>
              <a:rPr lang="ko-KR" altLang="en-US" smtClean="0"/>
              <a:t>예멘으로 수출예정이던 북한 미사일 발견</a:t>
            </a:r>
            <a:r>
              <a:rPr lang="en-US" altLang="ko-KR" smtClean="0"/>
              <a:t>.</a:t>
            </a:r>
          </a:p>
          <a:p>
            <a:pPr lvl="1"/>
            <a:r>
              <a:rPr lang="ko-KR" altLang="en-US" smtClean="0"/>
              <a:t>선박은 곧 풀려나 정상 운행</a:t>
            </a:r>
            <a:r>
              <a:rPr lang="en-US" altLang="ko-KR" smtClean="0"/>
              <a:t>.</a:t>
            </a:r>
          </a:p>
          <a:p>
            <a:r>
              <a:rPr lang="ko-KR" altLang="en-US" smtClean="0"/>
              <a:t>북한은 그 보복으로 </a:t>
            </a:r>
            <a:r>
              <a:rPr lang="en-US" altLang="ko-KR" smtClean="0"/>
              <a:t>IAEA</a:t>
            </a:r>
            <a:r>
              <a:rPr lang="ko-KR" altLang="en-US" smtClean="0"/>
              <a:t>에 의해 봉인되어 있던 연료봉을 개방하고 핵재처리 작업 개방</a:t>
            </a:r>
            <a:r>
              <a:rPr lang="en-US" altLang="ko-KR" smtClean="0"/>
              <a:t>. </a:t>
            </a:r>
            <a:r>
              <a:rPr lang="ko-KR" altLang="en-US" smtClean="0"/>
              <a:t>감시단 추방</a:t>
            </a:r>
            <a:r>
              <a:rPr lang="en-US" altLang="ko-KR" smtClean="0"/>
              <a:t>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/>
              <a:t>6</a:t>
            </a:r>
            <a:r>
              <a:rPr lang="ko-KR" altLang="en-US"/>
              <a:t>자회담</a:t>
            </a:r>
          </a:p>
        </p:txBody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600" smtClean="0"/>
              <a:t>2003</a:t>
            </a:r>
            <a:r>
              <a:rPr lang="ko-KR" altLang="en-US" sz="2600" smtClean="0"/>
              <a:t>년</a:t>
            </a:r>
            <a:r>
              <a:rPr lang="en-US" altLang="ko-KR" sz="2600" smtClean="0"/>
              <a:t>, </a:t>
            </a:r>
            <a:r>
              <a:rPr lang="ko-KR" altLang="en-US" sz="2600" smtClean="0"/>
              <a:t>중국</a:t>
            </a:r>
            <a:r>
              <a:rPr lang="en-US" altLang="ko-KR" sz="2600" smtClean="0"/>
              <a:t>, </a:t>
            </a:r>
            <a:r>
              <a:rPr lang="ko-KR" altLang="en-US" sz="2600" smtClean="0"/>
              <a:t>미국</a:t>
            </a:r>
            <a:r>
              <a:rPr lang="en-US" altLang="ko-KR" sz="2600" smtClean="0"/>
              <a:t>, </a:t>
            </a:r>
            <a:r>
              <a:rPr lang="ko-KR" altLang="en-US" sz="2600" smtClean="0"/>
              <a:t>북한의 </a:t>
            </a:r>
            <a:r>
              <a:rPr lang="en-US" altLang="ko-KR" sz="2600" smtClean="0"/>
              <a:t>3</a:t>
            </a:r>
            <a:r>
              <a:rPr lang="ko-KR" altLang="en-US" sz="2600" smtClean="0"/>
              <a:t>자 회담이 베이징에서 성사</a:t>
            </a:r>
          </a:p>
          <a:p>
            <a:pPr lvl="1"/>
            <a:r>
              <a:rPr lang="ko-KR" altLang="en-US" sz="2400" smtClean="0"/>
              <a:t>미국이 양자회담 거부</a:t>
            </a:r>
            <a:r>
              <a:rPr lang="en-US" altLang="ko-KR" sz="2400" smtClean="0"/>
              <a:t>, </a:t>
            </a:r>
            <a:r>
              <a:rPr lang="ko-KR" altLang="en-US" sz="2400" smtClean="0"/>
              <a:t>중국이 중재역할</a:t>
            </a:r>
          </a:p>
          <a:p>
            <a:pPr lvl="1"/>
            <a:r>
              <a:rPr lang="ko-KR" altLang="en-US" sz="2400" smtClean="0"/>
              <a:t>미국과 북한은 이전의 주장만을 되풀이</a:t>
            </a:r>
            <a:r>
              <a:rPr lang="en-US" altLang="ko-KR" sz="2400" smtClean="0"/>
              <a:t>. </a:t>
            </a:r>
          </a:p>
          <a:p>
            <a:r>
              <a:rPr lang="ko-KR" altLang="en-US" sz="2600" smtClean="0"/>
              <a:t>북한이 </a:t>
            </a:r>
            <a:r>
              <a:rPr lang="en-US" altLang="ko-KR" sz="2600" smtClean="0"/>
              <a:t>6</a:t>
            </a:r>
            <a:r>
              <a:rPr lang="ko-KR" altLang="en-US" sz="2600" smtClean="0"/>
              <a:t>자회담을 제의 </a:t>
            </a:r>
          </a:p>
          <a:p>
            <a:r>
              <a:rPr lang="en-US" altLang="ko-KR" sz="2600" smtClean="0"/>
              <a:t>2003</a:t>
            </a:r>
            <a:r>
              <a:rPr lang="ko-KR" altLang="en-US" sz="2600" smtClean="0"/>
              <a:t>년 </a:t>
            </a:r>
            <a:r>
              <a:rPr lang="en-US" altLang="ko-KR" sz="2600" smtClean="0"/>
              <a:t>8</a:t>
            </a:r>
            <a:r>
              <a:rPr lang="ko-KR" altLang="en-US" sz="2600" smtClean="0"/>
              <a:t>월 제 </a:t>
            </a:r>
            <a:r>
              <a:rPr lang="en-US" altLang="ko-KR" sz="2600" smtClean="0"/>
              <a:t>1</a:t>
            </a:r>
            <a:r>
              <a:rPr lang="ko-KR" altLang="en-US" sz="2600" smtClean="0"/>
              <a:t>차 </a:t>
            </a:r>
            <a:r>
              <a:rPr lang="en-US" altLang="ko-KR" sz="2600" smtClean="0"/>
              <a:t>6</a:t>
            </a:r>
            <a:r>
              <a:rPr lang="ko-KR" altLang="en-US" sz="2600" smtClean="0"/>
              <a:t>자회담</a:t>
            </a:r>
          </a:p>
          <a:p>
            <a:pPr lvl="1"/>
            <a:r>
              <a:rPr lang="ko-KR" altLang="en-US" sz="2400" smtClean="0"/>
              <a:t>미국은 북핵에 대해 </a:t>
            </a:r>
            <a:r>
              <a:rPr lang="en-US" altLang="ko-KR" sz="2400" smtClean="0"/>
              <a:t>CVID </a:t>
            </a:r>
            <a:r>
              <a:rPr lang="ko-KR" altLang="en-US" sz="2400" smtClean="0"/>
              <a:t>원칙 강조</a:t>
            </a:r>
          </a:p>
          <a:p>
            <a:pPr lvl="1"/>
            <a:r>
              <a:rPr lang="ko-KR" altLang="en-US" sz="2400" smtClean="0">
                <a:latin typeface="Arial" charset="0"/>
              </a:rPr>
              <a:t>“</a:t>
            </a:r>
            <a:r>
              <a:rPr lang="en-US" altLang="ko-KR" sz="2400" smtClean="0"/>
              <a:t>Complete, verifiable, irreversible dismantlement</a:t>
            </a:r>
            <a:r>
              <a:rPr lang="en-US" altLang="ko-KR" sz="2400" smtClean="0">
                <a:latin typeface="Arial" charset="0"/>
              </a:rPr>
              <a:t>”</a:t>
            </a:r>
            <a:endParaRPr lang="en-US" altLang="ko-KR" sz="2400" smtClean="0"/>
          </a:p>
          <a:p>
            <a:pPr lvl="1"/>
            <a:r>
              <a:rPr lang="ko-KR" altLang="en-US" sz="2400" smtClean="0"/>
              <a:t>북한이 핵을 완전히 포기한 후</a:t>
            </a:r>
            <a:r>
              <a:rPr lang="en-US" altLang="ko-KR" sz="2400" smtClean="0"/>
              <a:t>, </a:t>
            </a:r>
            <a:r>
              <a:rPr lang="ko-KR" altLang="en-US" sz="2400" smtClean="0"/>
              <a:t>보상한다는 </a:t>
            </a:r>
            <a:r>
              <a:rPr lang="ko-KR" altLang="en-US" sz="2400" smtClean="0">
                <a:latin typeface="Arial" charset="0"/>
              </a:rPr>
              <a:t>“</a:t>
            </a:r>
            <a:r>
              <a:rPr lang="ko-KR" altLang="en-US" sz="2400" smtClean="0"/>
              <a:t>先핵포기</a:t>
            </a:r>
            <a:r>
              <a:rPr lang="en-US" altLang="ko-KR" sz="2400" smtClean="0"/>
              <a:t>, </a:t>
            </a:r>
            <a:r>
              <a:rPr lang="ko-KR" altLang="en-US" sz="2400" smtClean="0"/>
              <a:t>後보상</a:t>
            </a:r>
            <a:r>
              <a:rPr lang="ko-KR" altLang="en-US" sz="2400" smtClean="0">
                <a:latin typeface="Arial" charset="0"/>
              </a:rPr>
              <a:t>”</a:t>
            </a:r>
            <a:r>
              <a:rPr lang="ko-KR" altLang="en-US" sz="2400" smtClean="0"/>
              <a:t> 원칙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권력 </a:t>
            </a:r>
            <a:r>
              <a:rPr lang="en-US" altLang="ko-KR" smtClean="0"/>
              <a:t>/ </a:t>
            </a:r>
            <a:r>
              <a:rPr lang="ko-KR" altLang="en-US" smtClean="0"/>
              <a:t>힘 </a:t>
            </a:r>
            <a:r>
              <a:rPr lang="en-US" altLang="ko-KR" smtClean="0"/>
              <a:t>(Power)</a:t>
            </a:r>
          </a:p>
          <a:p>
            <a:pPr lvl="1"/>
            <a:endParaRPr lang="en-US" altLang="ko-KR" smtClean="0"/>
          </a:p>
          <a:p>
            <a:pPr lvl="1"/>
            <a:r>
              <a:rPr lang="ko-KR" altLang="en-US" smtClean="0"/>
              <a:t>안보와 생존을 위해 국가는 힘</a:t>
            </a:r>
            <a:r>
              <a:rPr lang="en-US" altLang="ko-KR" smtClean="0"/>
              <a:t>(power)</a:t>
            </a:r>
            <a:r>
              <a:rPr lang="ko-KR" altLang="en-US" smtClean="0"/>
              <a:t>을 추구한다</a:t>
            </a:r>
            <a:r>
              <a:rPr lang="en-US" altLang="ko-KR" smtClean="0"/>
              <a:t>.</a:t>
            </a:r>
          </a:p>
          <a:p>
            <a:pPr lvl="1"/>
            <a:endParaRPr lang="en-US" altLang="ko-KR" smtClean="0"/>
          </a:p>
          <a:p>
            <a:pPr lvl="1"/>
            <a:r>
              <a:rPr lang="ko-KR" altLang="en-US" smtClean="0"/>
              <a:t>국가는 다른 국가와의 상대적인 힘 관계에 관심을 갖는다</a:t>
            </a:r>
            <a:r>
              <a:rPr lang="en-US" altLang="ko-KR" smtClean="0"/>
              <a:t>.</a:t>
            </a:r>
          </a:p>
          <a:p>
            <a:pPr lvl="1"/>
            <a:endParaRPr lang="en-US" altLang="ko-KR" smtClean="0"/>
          </a:p>
          <a:p>
            <a:pPr lvl="1"/>
            <a:r>
              <a:rPr lang="ko-KR" altLang="en-US" smtClean="0"/>
              <a:t>힘은 국가의 이익 </a:t>
            </a:r>
            <a:r>
              <a:rPr lang="en-US" altLang="ko-KR" smtClean="0"/>
              <a:t>– </a:t>
            </a:r>
            <a:r>
              <a:rPr lang="ko-KR" altLang="en-US" smtClean="0"/>
              <a:t>물질적 이익</a:t>
            </a:r>
            <a:r>
              <a:rPr lang="en-US" altLang="ko-KR" smtClean="0"/>
              <a:t>, </a:t>
            </a:r>
            <a:r>
              <a:rPr lang="ko-KR" altLang="en-US" smtClean="0"/>
              <a:t>권위</a:t>
            </a:r>
            <a:r>
              <a:rPr lang="en-US" altLang="ko-KR" smtClean="0"/>
              <a:t>, </a:t>
            </a:r>
            <a:r>
              <a:rPr lang="ko-KR" altLang="en-US" smtClean="0"/>
              <a:t>국제적 위신</a:t>
            </a:r>
            <a:r>
              <a:rPr lang="en-US" altLang="ko-KR" smtClean="0"/>
              <a:t>, </a:t>
            </a:r>
            <a:r>
              <a:rPr lang="ko-KR" altLang="en-US" smtClean="0"/>
              <a:t>국민의 이익 등 </a:t>
            </a:r>
            <a:r>
              <a:rPr lang="en-US" altLang="ko-KR" smtClean="0"/>
              <a:t>– </a:t>
            </a:r>
            <a:r>
              <a:rPr lang="ko-KR" altLang="en-US" smtClean="0"/>
              <a:t>을 실현하기 위한 핵심적 수단이다</a:t>
            </a:r>
            <a:r>
              <a:rPr lang="en-US" altLang="ko-KR" smtClean="0"/>
              <a:t>.</a:t>
            </a:r>
          </a:p>
          <a:p>
            <a:pPr lvl="1"/>
            <a:endParaRPr lang="en-US" altLang="ko-KR" smtClean="0"/>
          </a:p>
          <a:p>
            <a:pPr lvl="1"/>
            <a:r>
              <a:rPr lang="ko-KR" altLang="en-US" smtClean="0"/>
              <a:t>가장 중요한 형태의 힘은 군사력이다</a:t>
            </a:r>
            <a:r>
              <a:rPr lang="en-US" altLang="ko-KR" smtClean="0"/>
              <a:t>. </a:t>
            </a:r>
            <a:endParaRPr lang="ko-KR" altLang="en-US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dirty="0" smtClean="0"/>
              <a:t>고전적 현실주의</a:t>
            </a:r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1930 ~ 1950 – </a:t>
            </a:r>
            <a:r>
              <a:rPr lang="ko-KR" altLang="en-US" smtClean="0"/>
              <a:t>자유주의 정치철학의 실패</a:t>
            </a:r>
            <a:endParaRPr lang="en-US" altLang="ko-KR" smtClean="0"/>
          </a:p>
          <a:p>
            <a:pPr lvl="1"/>
            <a:r>
              <a:rPr lang="ko-KR" altLang="en-US" smtClean="0"/>
              <a:t>대공황과 세계 대전</a:t>
            </a:r>
            <a:endParaRPr lang="en-US" altLang="ko-KR" smtClean="0"/>
          </a:p>
          <a:p>
            <a:r>
              <a:rPr lang="en-US" altLang="ko-KR" smtClean="0"/>
              <a:t>E.H Carr, Morgenthau, Kissinger.</a:t>
            </a:r>
          </a:p>
          <a:p>
            <a:r>
              <a:rPr lang="en-US" altLang="ko-KR" smtClean="0"/>
              <a:t>2</a:t>
            </a:r>
            <a:r>
              <a:rPr lang="ko-KR" altLang="en-US" smtClean="0"/>
              <a:t>차 대전 이후 현실주의 시각이 국제정치학을 지배</a:t>
            </a:r>
            <a:endParaRPr lang="en-US" altLang="ko-KR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dirty="0" smtClean="0"/>
              <a:t>근대적 현실주의 </a:t>
            </a:r>
            <a:r>
              <a:rPr lang="en-US" altLang="ko-KR" dirty="0" smtClean="0"/>
              <a:t>(Modern Realism)</a:t>
            </a:r>
            <a:endParaRPr lang="ko-KR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1. </a:t>
            </a:r>
            <a:r>
              <a:rPr lang="ko-KR" altLang="en-US" smtClean="0"/>
              <a:t>힘을 위한 투쟁으로서의 국제정치</a:t>
            </a:r>
            <a:endParaRPr lang="en-US" altLang="ko-KR" smtClean="0"/>
          </a:p>
          <a:p>
            <a:r>
              <a:rPr lang="en-US" altLang="ko-KR" smtClean="0"/>
              <a:t>2. </a:t>
            </a:r>
            <a:r>
              <a:rPr lang="ko-KR" altLang="en-US" smtClean="0"/>
              <a:t>국제정치의 기본 행위자는 주권국가</a:t>
            </a:r>
            <a:endParaRPr lang="en-US" altLang="ko-KR" smtClean="0"/>
          </a:p>
          <a:p>
            <a:r>
              <a:rPr lang="en-US" altLang="ko-KR" smtClean="0"/>
              <a:t>3. </a:t>
            </a:r>
            <a:r>
              <a:rPr lang="ko-KR" altLang="en-US" smtClean="0"/>
              <a:t>국가행위를 인간 본성의 차원에서 설명</a:t>
            </a:r>
            <a:endParaRPr lang="en-US" altLang="ko-KR" smtClean="0"/>
          </a:p>
          <a:p>
            <a:r>
              <a:rPr lang="en-US" altLang="ko-KR" smtClean="0"/>
              <a:t>4. </a:t>
            </a:r>
            <a:r>
              <a:rPr lang="ko-KR" altLang="en-US" smtClean="0"/>
              <a:t>인간 본성은 이기적이며 변화 가능성 없음</a:t>
            </a:r>
          </a:p>
          <a:p>
            <a:r>
              <a:rPr lang="en-US" altLang="ko-KR" smtClean="0"/>
              <a:t>5. </a:t>
            </a:r>
            <a:r>
              <a:rPr lang="ko-KR" altLang="en-US" smtClean="0"/>
              <a:t>자구적 시스템</a:t>
            </a:r>
            <a:r>
              <a:rPr lang="en-US" altLang="ko-KR" smtClean="0"/>
              <a:t>(self-help system)</a:t>
            </a:r>
            <a:r>
              <a:rPr lang="ko-KR" altLang="en-US" smtClean="0"/>
              <a:t>으로서의 국제정치 체계</a:t>
            </a:r>
            <a:endParaRPr lang="en-US" altLang="ko-KR" smtClean="0"/>
          </a:p>
          <a:p>
            <a:r>
              <a:rPr lang="en-US" altLang="ko-KR" smtClean="0"/>
              <a:t>6. </a:t>
            </a:r>
            <a:r>
              <a:rPr lang="ko-KR" altLang="en-US" smtClean="0"/>
              <a:t>외교정치에서 안보는 최우선적 중요성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dirty="0" smtClean="0"/>
              <a:t>근대적 현실주의</a:t>
            </a:r>
            <a:endParaRPr lang="ko-KR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Morgenthau</a:t>
            </a:r>
          </a:p>
          <a:p>
            <a:pPr lvl="1"/>
            <a:r>
              <a:rPr lang="ko-KR" altLang="en-US" smtClean="0"/>
              <a:t>정치 현실에도 객관적인 법칙이 존재하며</a:t>
            </a:r>
            <a:r>
              <a:rPr lang="en-US" altLang="ko-KR" smtClean="0"/>
              <a:t>, </a:t>
            </a:r>
            <a:r>
              <a:rPr lang="ko-KR" altLang="en-US" smtClean="0"/>
              <a:t>따라서 정치에 과학적인 이론을 구축할 수 있다</a:t>
            </a:r>
            <a:r>
              <a:rPr lang="en-US" altLang="ko-KR" smtClean="0"/>
              <a:t>.</a:t>
            </a:r>
          </a:p>
          <a:p>
            <a:pPr lvl="1"/>
            <a:r>
              <a:rPr lang="ko-KR" altLang="en-US" smtClean="0"/>
              <a:t>국제정치에 윤리적 시각을 도입하는 것은 항상 더 큰 재앙을 불러올 가능성이 있다</a:t>
            </a:r>
            <a:r>
              <a:rPr lang="en-US" altLang="ko-KR" smtClean="0"/>
              <a:t>.</a:t>
            </a:r>
          </a:p>
          <a:p>
            <a:pPr lvl="1"/>
            <a:r>
              <a:rPr lang="ko-KR" altLang="en-US" smtClean="0"/>
              <a:t>어떤 국가도 다른 국가보다 더 윤리적이기 때문에 권력을 가져야 한다고 주장할 수는 없다</a:t>
            </a:r>
            <a:r>
              <a:rPr lang="en-US" altLang="ko-KR" smtClean="0"/>
              <a:t>. (ex. </a:t>
            </a:r>
            <a:r>
              <a:rPr lang="ko-KR" altLang="en-US" smtClean="0"/>
              <a:t>나치 독일</a:t>
            </a:r>
            <a:r>
              <a:rPr lang="en-US" altLang="ko-KR" smtClean="0"/>
              <a:t>)</a:t>
            </a:r>
          </a:p>
          <a:p>
            <a:pPr lvl="1"/>
            <a:r>
              <a:rPr lang="ko-KR" altLang="en-US" smtClean="0"/>
              <a:t>이러한 상황을 방지하는 것이 현실주의적 정치학의 목적</a:t>
            </a:r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dirty="0" smtClean="0"/>
              <a:t>근대적 현실주의</a:t>
            </a:r>
            <a:endParaRPr lang="ko-KR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122</TotalTime>
  <Words>2638</Words>
  <Application>Microsoft Office PowerPoint</Application>
  <PresentationFormat>화면 슬라이드 쇼(4:3)</PresentationFormat>
  <Paragraphs>316</Paragraphs>
  <Slides>53</Slides>
  <Notes>53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디자인 서식 파일</vt:lpstr>
      </vt:variant>
      <vt:variant>
        <vt:i4>8</vt:i4>
      </vt:variant>
      <vt:variant>
        <vt:lpstr>슬라이드 제목</vt:lpstr>
      </vt:variant>
      <vt:variant>
        <vt:i4>53</vt:i4>
      </vt:variant>
    </vt:vector>
  </HeadingPairs>
  <TitlesOfParts>
    <vt:vector size="68" baseType="lpstr">
      <vt:lpstr>Lucida Sans Unicode</vt:lpstr>
      <vt:lpstr>맑은 고딕</vt:lpstr>
      <vt:lpstr>Arial</vt:lpstr>
      <vt:lpstr>Wingdings 3</vt:lpstr>
      <vt:lpstr>Verdana</vt:lpstr>
      <vt:lpstr>Wingdings 2</vt:lpstr>
      <vt:lpstr>굴림</vt:lpstr>
      <vt:lpstr>광장</vt:lpstr>
      <vt:lpstr>광장</vt:lpstr>
      <vt:lpstr>광장</vt:lpstr>
      <vt:lpstr>광장</vt:lpstr>
      <vt:lpstr>광장</vt:lpstr>
      <vt:lpstr>광장</vt:lpstr>
      <vt:lpstr>광장</vt:lpstr>
      <vt:lpstr>광장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Seoul</dc:creator>
  <cp:lastModifiedBy>SEOUL7</cp:lastModifiedBy>
  <cp:revision>20</cp:revision>
  <dcterms:created xsi:type="dcterms:W3CDTF">2009-10-19T02:27:07Z</dcterms:created>
  <dcterms:modified xsi:type="dcterms:W3CDTF">2009-10-19T10:29:51Z</dcterms:modified>
</cp:coreProperties>
</file>