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9" r:id="rId5"/>
    <p:sldId id="262" r:id="rId6"/>
    <p:sldId id="286" r:id="rId7"/>
    <p:sldId id="313" r:id="rId8"/>
    <p:sldId id="315" r:id="rId9"/>
    <p:sldId id="317" r:id="rId10"/>
    <p:sldId id="323" r:id="rId11"/>
    <p:sldId id="320" r:id="rId12"/>
    <p:sldId id="321" r:id="rId13"/>
    <p:sldId id="288" r:id="rId14"/>
    <p:sldId id="292" r:id="rId15"/>
    <p:sldId id="291" r:id="rId16"/>
    <p:sldId id="289" r:id="rId17"/>
    <p:sldId id="290" r:id="rId18"/>
    <p:sldId id="295" r:id="rId19"/>
    <p:sldId id="302" r:id="rId20"/>
    <p:sldId id="303" r:id="rId21"/>
    <p:sldId id="310" r:id="rId22"/>
    <p:sldId id="306" r:id="rId23"/>
    <p:sldId id="305" r:id="rId24"/>
    <p:sldId id="307" r:id="rId25"/>
    <p:sldId id="308" r:id="rId26"/>
    <p:sldId id="304" r:id="rId27"/>
    <p:sldId id="299" r:id="rId28"/>
    <p:sldId id="301" r:id="rId29"/>
    <p:sldId id="309" r:id="rId30"/>
    <p:sldId id="312" r:id="rId31"/>
    <p:sldId id="297" r:id="rId32"/>
    <p:sldId id="277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4128" autoAdjust="0"/>
  </p:normalViewPr>
  <p:slideViewPr>
    <p:cSldViewPr>
      <p:cViewPr varScale="1">
        <p:scale>
          <a:sx n="86" d="100"/>
          <a:sy n="86" d="100"/>
        </p:scale>
        <p:origin x="-96" y="-1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ko-K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ko-KR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ko-K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ko-K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ko-KR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ko-K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ko-K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1995</a:t>
          </a:r>
          <a:r>
            <a: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 이후 무엇이 달라졌는가 </a:t>
          </a:r>
          <a:r>
            <a: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ko-K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ko-KR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ko-KR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ko-KR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ko-KR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원조기구들은 무엇을 한 것일까</a:t>
          </a:r>
          <a:r>
            <a: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ko-KR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ko-K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latinLnBrk="1"/>
          <a:r>
            <a: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북한 식량난의 원인은 무엇인가</a:t>
          </a:r>
          <a:r>
            <a: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ko-K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ko-KR" sz="3200"/>
        </a:p>
      </dgm:t>
    </dgm:pt>
    <dgm:pt modelId="{739DD3CC-BE9E-4469-A5A9-1177B8F70F33}">
      <dgm:prSet/>
      <dgm:spPr/>
      <dgm:t>
        <a:bodyPr/>
        <a:lstStyle/>
        <a:p>
          <a:pPr latinLnBrk="1"/>
          <a:r>
            <a:rPr lang="en-US" altLang="ko-KR" dirty="0" smtClean="0"/>
            <a:t>4</a:t>
          </a:r>
          <a:endParaRPr lang="ko-KR" altLang="en-US" dirty="0"/>
        </a:p>
      </dgm:t>
    </dgm:pt>
    <dgm:pt modelId="{BCE0B240-0B25-4438-8067-4F533D678093}" type="parTrans" cxnId="{4E22AE58-50A3-416F-BFAE-1A7B7B887C03}">
      <dgm:prSet/>
      <dgm:spPr/>
      <dgm:t>
        <a:bodyPr/>
        <a:lstStyle/>
        <a:p>
          <a:pPr latinLnBrk="1"/>
          <a:endParaRPr lang="ko-KR" altLang="en-US"/>
        </a:p>
      </dgm:t>
    </dgm:pt>
    <dgm:pt modelId="{73E91DD9-9082-4A31-9DDC-9FA7AAB3376C}" type="sibTrans" cxnId="{4E22AE58-50A3-416F-BFAE-1A7B7B887C03}">
      <dgm:prSet/>
      <dgm:spPr/>
      <dgm:t>
        <a:bodyPr/>
        <a:lstStyle/>
        <a:p>
          <a:pPr latinLnBrk="1"/>
          <a:endParaRPr lang="ko-KR" altLang="en-US"/>
        </a:p>
      </dgm:t>
    </dgm:pt>
    <dgm:pt modelId="{C71DA2D5-B363-402F-B039-6EA12CFB617E}">
      <dgm:prSet/>
      <dgm:spPr/>
      <dgm:t>
        <a:bodyPr/>
        <a:lstStyle/>
        <a:p>
          <a:pPr latinLnBrk="1"/>
          <a:r>
            <a:rPr lang="en-US" altLang="ko-KR" dirty="0" smtClean="0"/>
            <a:t>5</a:t>
          </a:r>
          <a:endParaRPr lang="ko-KR" altLang="en-US" dirty="0"/>
        </a:p>
      </dgm:t>
    </dgm:pt>
    <dgm:pt modelId="{5DE7EDC2-6185-4B54-9601-EDACB259C2DB}" type="parTrans" cxnId="{C3D18D58-5A3B-4A4E-838A-1F77A4553E63}">
      <dgm:prSet/>
      <dgm:spPr/>
      <dgm:t>
        <a:bodyPr/>
        <a:lstStyle/>
        <a:p>
          <a:pPr latinLnBrk="1"/>
          <a:endParaRPr lang="ko-KR" altLang="en-US"/>
        </a:p>
      </dgm:t>
    </dgm:pt>
    <dgm:pt modelId="{6438D5CF-E5CF-494B-A531-0BD886074432}" type="sibTrans" cxnId="{C3D18D58-5A3B-4A4E-838A-1F77A4553E63}">
      <dgm:prSet/>
      <dgm:spPr/>
      <dgm:t>
        <a:bodyPr/>
        <a:lstStyle/>
        <a:p>
          <a:pPr latinLnBrk="1"/>
          <a:endParaRPr lang="ko-KR" altLang="en-US"/>
        </a:p>
      </dgm:t>
    </dgm:pt>
    <dgm:pt modelId="{4EDB22E0-D39E-4758-B420-313B6037BF9F}">
      <dgm:prSet custT="1"/>
      <dgm:spPr/>
      <dgm:t>
        <a:bodyPr/>
        <a:lstStyle/>
        <a:p>
          <a:pPr latinLnBrk="1"/>
          <a:r>
            <a: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대북 개발지원의 핵심 이슈는</a:t>
          </a:r>
          <a:r>
            <a: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alt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2990E-3A69-4F2E-92DB-3CB9E9DB5008}" type="sibTrans" cxnId="{5584FBCD-09E7-41BB-ACEB-8B28124ADCF0}">
      <dgm:prSet/>
      <dgm:spPr/>
      <dgm:t>
        <a:bodyPr/>
        <a:lstStyle/>
        <a:p>
          <a:pPr latinLnBrk="1"/>
          <a:endParaRPr lang="ko-KR" altLang="en-US"/>
        </a:p>
      </dgm:t>
    </dgm:pt>
    <dgm:pt modelId="{56991950-FA9D-446E-A5E0-EABFAB9324FB}" type="parTrans" cxnId="{5584FBCD-09E7-41BB-ACEB-8B28124ADCF0}">
      <dgm:prSet/>
      <dgm:spPr/>
      <dgm:t>
        <a:bodyPr/>
        <a:lstStyle/>
        <a:p>
          <a:pPr latinLnBrk="1"/>
          <a:endParaRPr lang="ko-KR" altLang="en-US"/>
        </a:p>
      </dgm:t>
    </dgm:pt>
    <dgm:pt modelId="{A27A10E1-20B4-43A0-B021-F43862F8F816}">
      <dgm:prSet custT="1"/>
      <dgm:spPr/>
      <dgm:t>
        <a:bodyPr/>
        <a:lstStyle/>
        <a:p>
          <a:pPr latinLnBrk="1"/>
          <a:r>
            <a: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개발지원이란 무엇인가</a:t>
          </a:r>
          <a:r>
            <a: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alt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D0472-CF5B-4AC0-9BB4-1102B90A78EE}" type="sibTrans" cxnId="{19053459-BD78-42AC-A917-32E7C68F2828}">
      <dgm:prSet/>
      <dgm:spPr/>
      <dgm:t>
        <a:bodyPr/>
        <a:lstStyle/>
        <a:p>
          <a:pPr latinLnBrk="1"/>
          <a:endParaRPr lang="ko-KR" altLang="en-US"/>
        </a:p>
      </dgm:t>
    </dgm:pt>
    <dgm:pt modelId="{8E4AC5E4-70D5-4D88-9C25-BCF047B6EA7A}" type="parTrans" cxnId="{19053459-BD78-42AC-A917-32E7C68F2828}">
      <dgm:prSet/>
      <dgm:spPr/>
      <dgm:t>
        <a:bodyPr/>
        <a:lstStyle/>
        <a:p>
          <a:pPr latinLnBrk="1"/>
          <a:endParaRPr lang="ko-KR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ko-KR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72910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ko-K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ko-K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ko-K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ko-KR"/>
        </a:p>
      </dgm:t>
    </dgm:pt>
    <dgm:pt modelId="{C04276DC-EE64-470A-B8BC-09067B8045FA}" type="pres">
      <dgm:prSet presAssocID="{AA046201-5C4D-445E-BF0B-5C6D2B0A1945}" presName="parentText" presStyleLbl="node1" presStyleIdx="1" presStyleCnt="5" custScaleX="7291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ko-K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ko-KR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ko-KR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ko-KR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7291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ko-KR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ko-KR"/>
        </a:p>
      </dgm:t>
    </dgm:pt>
    <dgm:pt modelId="{9E46A5A2-16FE-4E9B-B4FC-91B12246EEDC}" type="pres">
      <dgm:prSet presAssocID="{88B75C29-8054-417D-BCE3-878A55118F6D}" presName="sp" presStyleCnt="0"/>
      <dgm:spPr/>
    </dgm:pt>
    <dgm:pt modelId="{38A9FEBB-724F-411D-A836-A751EE735E5D}" type="pres">
      <dgm:prSet presAssocID="{739DD3CC-BE9E-4469-A5A9-1177B8F70F33}" presName="linNode" presStyleCnt="0"/>
      <dgm:spPr/>
    </dgm:pt>
    <dgm:pt modelId="{4AC071CA-4CA9-43A5-8F43-483F73D5FD73}" type="pres">
      <dgm:prSet presAssocID="{739DD3CC-BE9E-4469-A5A9-1177B8F70F33}" presName="parentText" presStyleLbl="node1" presStyleIdx="3" presStyleCnt="5" custScaleX="3787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D17BA4-6C6E-4E61-B23E-94FDA19BA83B}" type="pres">
      <dgm:prSet presAssocID="{739DD3CC-BE9E-4469-A5A9-1177B8F70F33}" presName="descendantText" presStyleLbl="alignAccFollowNode1" presStyleIdx="3" presStyleCnt="5" custScaleX="14129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4A07510F-95C0-47C0-9958-7C75F8A8D626}" type="pres">
      <dgm:prSet presAssocID="{73E91DD9-9082-4A31-9DDC-9FA7AAB3376C}" presName="sp" presStyleCnt="0"/>
      <dgm:spPr/>
    </dgm:pt>
    <dgm:pt modelId="{9D57578E-BB3E-4649-94B4-9D0FB96F6908}" type="pres">
      <dgm:prSet presAssocID="{C71DA2D5-B363-402F-B039-6EA12CFB617E}" presName="linNode" presStyleCnt="0"/>
      <dgm:spPr/>
    </dgm:pt>
    <dgm:pt modelId="{85B14638-902A-4E4E-937B-A5B984975AE6}" type="pres">
      <dgm:prSet presAssocID="{C71DA2D5-B363-402F-B039-6EA12CFB617E}" presName="parentText" presStyleLbl="node1" presStyleIdx="4" presStyleCnt="5" custScaleX="3787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ACD34-CC9E-4DDF-ADAC-3EF85C8F39EE}" type="pres">
      <dgm:prSet presAssocID="{C71DA2D5-B363-402F-B039-6EA12CFB617E}" presName="descendantText" presStyleLbl="alignAccFollowNode1" presStyleIdx="4" presStyleCnt="5" custScaleX="134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5CB1CE8D-40D3-45C0-A82F-A3DF52631EC9}" type="presOf" srcId="{F6FEADD9-F67D-41F5-BA4C-3C84956E7F46}" destId="{AAE7A1E6-6847-453D-B55B-8A82BF138C1D}" srcOrd="0" destOrd="0" presId="urn:microsoft.com/office/officeart/2005/8/layout/vList5"/>
    <dgm:cxn modelId="{5450B880-3195-4387-B7F3-3E140C34F022}" type="presOf" srcId="{C59269D0-92A5-481C-BA64-727AFB0DD545}" destId="{B37A5355-225B-4C6F-AED7-6C620F99EECC}" srcOrd="0" destOrd="0" presId="urn:microsoft.com/office/officeart/2005/8/layout/vList5"/>
    <dgm:cxn modelId="{6FCF4C5E-A291-4324-A6DF-AE08AFD10545}" type="presOf" srcId="{A27A10E1-20B4-43A0-B021-F43862F8F816}" destId="{1CD17BA4-6C6E-4E61-B23E-94FDA19BA83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C9409E89-4CED-47B1-86C3-02A06B435DDF}" type="presOf" srcId="{4EDB22E0-D39E-4758-B420-313B6037BF9F}" destId="{A14ACD34-CC9E-4DDF-ADAC-3EF85C8F39EE}" srcOrd="0" destOrd="0" presId="urn:microsoft.com/office/officeart/2005/8/layout/vList5"/>
    <dgm:cxn modelId="{4AD0939D-77B3-4BAB-B032-503C8E61325A}" type="presOf" srcId="{6BE4E373-0656-4EDC-821E-BE09C952B1F6}" destId="{C7C3E6FD-D83F-4BDA-907E-B5EE041DA931}" srcOrd="0" destOrd="0" presId="urn:microsoft.com/office/officeart/2005/8/layout/vList5"/>
    <dgm:cxn modelId="{D37D3C24-C425-4C8E-8DFB-013B3536E456}" type="presOf" srcId="{C71DA2D5-B363-402F-B039-6EA12CFB617E}" destId="{85B14638-902A-4E4E-937B-A5B984975AE6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69BD48CC-9E09-4EAB-AE1B-B29C0759F268}" type="presOf" srcId="{74EE5CD8-078F-4590-BF9C-A341A294A016}" destId="{7E429971-BC57-430F-BB25-C0574E5E39E3}" srcOrd="0" destOrd="0" presId="urn:microsoft.com/office/officeart/2005/8/layout/vList5"/>
    <dgm:cxn modelId="{19053459-BD78-42AC-A917-32E7C68F2828}" srcId="{739DD3CC-BE9E-4469-A5A9-1177B8F70F33}" destId="{A27A10E1-20B4-43A0-B021-F43862F8F816}" srcOrd="0" destOrd="0" parTransId="{8E4AC5E4-70D5-4D88-9C25-BCF047B6EA7A}" sibTransId="{326D0472-CF5B-4AC0-9BB4-1102B90A78EE}"/>
    <dgm:cxn modelId="{45B49A76-C80E-4202-9FDC-EECDD1D73850}" type="presOf" srcId="{1E4D3931-0DBD-4211-A24A-6AF364284B1E}" destId="{D54B1729-BC98-42C1-9C6C-D65DCBA4358F}" srcOrd="0" destOrd="0" presId="urn:microsoft.com/office/officeart/2005/8/layout/vList5"/>
    <dgm:cxn modelId="{F25917BC-EF58-4DCF-842C-E144B6294F04}" type="presOf" srcId="{739DD3CC-BE9E-4469-A5A9-1177B8F70F33}" destId="{4AC071CA-4CA9-43A5-8F43-483F73D5FD73}" srcOrd="0" destOrd="0" presId="urn:microsoft.com/office/officeart/2005/8/layout/vList5"/>
    <dgm:cxn modelId="{5584FBCD-09E7-41BB-ACEB-8B28124ADCF0}" srcId="{C71DA2D5-B363-402F-B039-6EA12CFB617E}" destId="{4EDB22E0-D39E-4758-B420-313B6037BF9F}" srcOrd="0" destOrd="0" parTransId="{56991950-FA9D-446E-A5E0-EABFAB9324FB}" sibTransId="{A042990E-3A69-4F2E-92DB-3CB9E9DB5008}"/>
    <dgm:cxn modelId="{A9DD7857-9736-4C63-86ED-E4FA9C1C82CB}" type="presOf" srcId="{D1776C8F-2B10-4075-8DF7-7F65AB725ED5}" destId="{F5034101-5B7D-4FE7-B47A-5A48CF39606B}" srcOrd="0" destOrd="0" presId="urn:microsoft.com/office/officeart/2005/8/layout/vList5"/>
    <dgm:cxn modelId="{4E22AE58-50A3-416F-BFAE-1A7B7B887C03}" srcId="{F6FEADD9-F67D-41F5-BA4C-3C84956E7F46}" destId="{739DD3CC-BE9E-4469-A5A9-1177B8F70F33}" srcOrd="3" destOrd="0" parTransId="{BCE0B240-0B25-4438-8067-4F533D678093}" sibTransId="{73E91DD9-9082-4A31-9DDC-9FA7AAB3376C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C3D18D58-5A3B-4A4E-838A-1F77A4553E63}" srcId="{F6FEADD9-F67D-41F5-BA4C-3C84956E7F46}" destId="{C71DA2D5-B363-402F-B039-6EA12CFB617E}" srcOrd="4" destOrd="0" parTransId="{5DE7EDC2-6185-4B54-9601-EDACB259C2DB}" sibTransId="{6438D5CF-E5CF-494B-A531-0BD886074432}"/>
    <dgm:cxn modelId="{E51BE467-6FBB-4244-89EB-8070E4E2B136}" type="presOf" srcId="{AA046201-5C4D-445E-BF0B-5C6D2B0A1945}" destId="{C04276DC-EE64-470A-B8BC-09067B8045FA}" srcOrd="0" destOrd="0" presId="urn:microsoft.com/office/officeart/2005/8/layout/vList5"/>
    <dgm:cxn modelId="{E43744EF-1461-409D-ACCF-75E8C9EB07B6}" type="presParOf" srcId="{AAE7A1E6-6847-453D-B55B-8A82BF138C1D}" destId="{C4407577-18A2-46E0-8805-2838042EB67A}" srcOrd="0" destOrd="0" presId="urn:microsoft.com/office/officeart/2005/8/layout/vList5"/>
    <dgm:cxn modelId="{B5F156CD-FDF9-4483-B4AE-34785B4320A7}" type="presParOf" srcId="{C4407577-18A2-46E0-8805-2838042EB67A}" destId="{7E429971-BC57-430F-BB25-C0574E5E39E3}" srcOrd="0" destOrd="0" presId="urn:microsoft.com/office/officeart/2005/8/layout/vList5"/>
    <dgm:cxn modelId="{8C4C107E-7125-4234-95F1-3BE21744882F}" type="presParOf" srcId="{C4407577-18A2-46E0-8805-2838042EB67A}" destId="{D54B1729-BC98-42C1-9C6C-D65DCBA4358F}" srcOrd="1" destOrd="0" presId="urn:microsoft.com/office/officeart/2005/8/layout/vList5"/>
    <dgm:cxn modelId="{3405A5DD-8A0C-410A-A5E6-0AFA542774B7}" type="presParOf" srcId="{AAE7A1E6-6847-453D-B55B-8A82BF138C1D}" destId="{AB8574CC-D4F2-4555-AEE3-F4EE58B11D03}" srcOrd="1" destOrd="0" presId="urn:microsoft.com/office/officeart/2005/8/layout/vList5"/>
    <dgm:cxn modelId="{DCC86D11-411A-4B24-96CB-AECDDFE98F1C}" type="presParOf" srcId="{AAE7A1E6-6847-453D-B55B-8A82BF138C1D}" destId="{85B8F607-FDD8-476A-ADBE-E1250824F294}" srcOrd="2" destOrd="0" presId="urn:microsoft.com/office/officeart/2005/8/layout/vList5"/>
    <dgm:cxn modelId="{40650EE3-E92A-422A-ADE0-E6585FB55787}" type="presParOf" srcId="{85B8F607-FDD8-476A-ADBE-E1250824F294}" destId="{C04276DC-EE64-470A-B8BC-09067B8045FA}" srcOrd="0" destOrd="0" presId="urn:microsoft.com/office/officeart/2005/8/layout/vList5"/>
    <dgm:cxn modelId="{64426B01-09BD-4C78-8505-9C26ADC9BA1A}" type="presParOf" srcId="{85B8F607-FDD8-476A-ADBE-E1250824F294}" destId="{B37A5355-225B-4C6F-AED7-6C620F99EECC}" srcOrd="1" destOrd="0" presId="urn:microsoft.com/office/officeart/2005/8/layout/vList5"/>
    <dgm:cxn modelId="{CB7DAB8B-F922-4479-8FD9-958E62C47D88}" type="presParOf" srcId="{AAE7A1E6-6847-453D-B55B-8A82BF138C1D}" destId="{5ACAA866-A8A8-4183-97B5-CEEAB1525C60}" srcOrd="3" destOrd="0" presId="urn:microsoft.com/office/officeart/2005/8/layout/vList5"/>
    <dgm:cxn modelId="{3AC8718C-261E-4FB7-A49A-53C425BFE4CA}" type="presParOf" srcId="{AAE7A1E6-6847-453D-B55B-8A82BF138C1D}" destId="{477213BE-9E91-4950-8451-7F60796F47F4}" srcOrd="4" destOrd="0" presId="urn:microsoft.com/office/officeart/2005/8/layout/vList5"/>
    <dgm:cxn modelId="{40269729-8805-4B22-8EEA-25679D4F1218}" type="presParOf" srcId="{477213BE-9E91-4950-8451-7F60796F47F4}" destId="{F5034101-5B7D-4FE7-B47A-5A48CF39606B}" srcOrd="0" destOrd="0" presId="urn:microsoft.com/office/officeart/2005/8/layout/vList5"/>
    <dgm:cxn modelId="{9524FE06-6208-4AAE-A507-6F3F727FFE55}" type="presParOf" srcId="{477213BE-9E91-4950-8451-7F60796F47F4}" destId="{C7C3E6FD-D83F-4BDA-907E-B5EE041DA931}" srcOrd="1" destOrd="0" presId="urn:microsoft.com/office/officeart/2005/8/layout/vList5"/>
    <dgm:cxn modelId="{DC5218DC-196C-4AB7-A9E0-93A95F796568}" type="presParOf" srcId="{AAE7A1E6-6847-453D-B55B-8A82BF138C1D}" destId="{9E46A5A2-16FE-4E9B-B4FC-91B12246EEDC}" srcOrd="5" destOrd="0" presId="urn:microsoft.com/office/officeart/2005/8/layout/vList5"/>
    <dgm:cxn modelId="{BAB3F186-444D-4B58-A463-902767E6D44B}" type="presParOf" srcId="{AAE7A1E6-6847-453D-B55B-8A82BF138C1D}" destId="{38A9FEBB-724F-411D-A836-A751EE735E5D}" srcOrd="6" destOrd="0" presId="urn:microsoft.com/office/officeart/2005/8/layout/vList5"/>
    <dgm:cxn modelId="{4D5710FE-66A8-4340-B1A8-B00BC84309A9}" type="presParOf" srcId="{38A9FEBB-724F-411D-A836-A751EE735E5D}" destId="{4AC071CA-4CA9-43A5-8F43-483F73D5FD73}" srcOrd="0" destOrd="0" presId="urn:microsoft.com/office/officeart/2005/8/layout/vList5"/>
    <dgm:cxn modelId="{3648EA43-70A5-4C21-9241-3ED49F456AAB}" type="presParOf" srcId="{38A9FEBB-724F-411D-A836-A751EE735E5D}" destId="{1CD17BA4-6C6E-4E61-B23E-94FDA19BA83B}" srcOrd="1" destOrd="0" presId="urn:microsoft.com/office/officeart/2005/8/layout/vList5"/>
    <dgm:cxn modelId="{92A03998-6414-41D5-A5C7-3E4592B191B3}" type="presParOf" srcId="{AAE7A1E6-6847-453D-B55B-8A82BF138C1D}" destId="{4A07510F-95C0-47C0-9958-7C75F8A8D626}" srcOrd="7" destOrd="0" presId="urn:microsoft.com/office/officeart/2005/8/layout/vList5"/>
    <dgm:cxn modelId="{04214A78-6CEA-4F6E-90F9-1C5CC15C1978}" type="presParOf" srcId="{AAE7A1E6-6847-453D-B55B-8A82BF138C1D}" destId="{9D57578E-BB3E-4649-94B4-9D0FB96F6908}" srcOrd="8" destOrd="0" presId="urn:microsoft.com/office/officeart/2005/8/layout/vList5"/>
    <dgm:cxn modelId="{EA3CA5F4-F7CD-435B-A8D4-5D3FEDD1C2DD}" type="presParOf" srcId="{9D57578E-BB3E-4649-94B4-9D0FB96F6908}" destId="{85B14638-902A-4E4E-937B-A5B984975AE6}" srcOrd="0" destOrd="0" presId="urn:microsoft.com/office/officeart/2005/8/layout/vList5"/>
    <dgm:cxn modelId="{DE7905F3-9C93-42EC-891E-8DF15C14F514}" type="presParOf" srcId="{9D57578E-BB3E-4649-94B4-9D0FB96F6908}" destId="{A14ACD34-CC9E-4DDF-ADAC-3EF85C8F39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98569" y="-2936161"/>
          <a:ext cx="719447" cy="67757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북한 식량난의 원인은 무엇인가</a:t>
          </a:r>
          <a:r>
            <a:rPr lang="en-US" altLang="ko-K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70420" y="91988"/>
        <a:ext cx="6775745" cy="719447"/>
      </dsp:txXfrm>
    </dsp:sp>
    <dsp:sp modelId="{7E429971-BC57-430F-BB25-C0574E5E39E3}">
      <dsp:nvSpPr>
        <dsp:cNvPr id="0" name=""/>
        <dsp:cNvSpPr/>
      </dsp:nvSpPr>
      <dsp:spPr>
        <a:xfrm>
          <a:off x="113" y="0"/>
          <a:ext cx="1070307" cy="8993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400" kern="1200"/>
            <a:t>1</a:t>
          </a:r>
        </a:p>
      </dsp:txBody>
      <dsp:txXfrm>
        <a:off x="44014" y="43901"/>
        <a:ext cx="982505" cy="811506"/>
      </dsp:txXfrm>
    </dsp:sp>
    <dsp:sp modelId="{B37A5355-225B-4C6F-AED7-6C620F99EECC}">
      <dsp:nvSpPr>
        <dsp:cNvPr id="0" name=""/>
        <dsp:cNvSpPr/>
      </dsp:nvSpPr>
      <dsp:spPr>
        <a:xfrm rot="5400000">
          <a:off x="4098569" y="-1991887"/>
          <a:ext cx="719447" cy="6775745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1995</a:t>
          </a:r>
          <a:r>
            <a:rPr lang="ko-KR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 이후 무엇이 달라졌는가 </a:t>
          </a:r>
          <a:r>
            <a:rPr lang="en-US" altLang="ko-K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70420" y="1036262"/>
        <a:ext cx="6775745" cy="719447"/>
      </dsp:txXfrm>
    </dsp:sp>
    <dsp:sp modelId="{C04276DC-EE64-470A-B8BC-09067B8045FA}">
      <dsp:nvSpPr>
        <dsp:cNvPr id="0" name=""/>
        <dsp:cNvSpPr/>
      </dsp:nvSpPr>
      <dsp:spPr>
        <a:xfrm>
          <a:off x="113" y="946331"/>
          <a:ext cx="1070307" cy="899308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400" kern="1200"/>
            <a:t>2</a:t>
          </a:r>
        </a:p>
      </dsp:txBody>
      <dsp:txXfrm>
        <a:off x="44014" y="990232"/>
        <a:ext cx="982505" cy="811506"/>
      </dsp:txXfrm>
    </dsp:sp>
    <dsp:sp modelId="{C7C3E6FD-D83F-4BDA-907E-B5EE041DA931}">
      <dsp:nvSpPr>
        <dsp:cNvPr id="0" name=""/>
        <dsp:cNvSpPr/>
      </dsp:nvSpPr>
      <dsp:spPr>
        <a:xfrm rot="5400000">
          <a:off x="4098569" y="-1047612"/>
          <a:ext cx="719447" cy="6775745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원조기구들은 무엇을 한 것일까</a:t>
          </a:r>
          <a:r>
            <a:rPr lang="en-US" altLang="ko-K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70420" y="1980537"/>
        <a:ext cx="6775745" cy="719447"/>
      </dsp:txXfrm>
    </dsp:sp>
    <dsp:sp modelId="{F5034101-5B7D-4FE7-B47A-5A48CF39606B}">
      <dsp:nvSpPr>
        <dsp:cNvPr id="0" name=""/>
        <dsp:cNvSpPr/>
      </dsp:nvSpPr>
      <dsp:spPr>
        <a:xfrm>
          <a:off x="113" y="1890605"/>
          <a:ext cx="1070307" cy="89930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400" kern="1200" dirty="0"/>
            <a:t>3</a:t>
          </a:r>
        </a:p>
      </dsp:txBody>
      <dsp:txXfrm>
        <a:off x="44014" y="1934506"/>
        <a:ext cx="982505" cy="811506"/>
      </dsp:txXfrm>
    </dsp:sp>
    <dsp:sp modelId="{1CD17BA4-6C6E-4E61-B23E-94FDA19BA83B}">
      <dsp:nvSpPr>
        <dsp:cNvPr id="0" name=""/>
        <dsp:cNvSpPr/>
      </dsp:nvSpPr>
      <dsp:spPr>
        <a:xfrm rot="5400000">
          <a:off x="4078961" y="-125539"/>
          <a:ext cx="719447" cy="6820147"/>
        </a:xfrm>
        <a:prstGeom prst="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개발지원이란 무엇인가</a:t>
          </a:r>
          <a:r>
            <a:rPr lang="en-US" altLang="ko-K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alt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28611" y="2924811"/>
        <a:ext cx="6820147" cy="719447"/>
      </dsp:txXfrm>
    </dsp:sp>
    <dsp:sp modelId="{4AC071CA-4CA9-43A5-8F43-483F73D5FD73}">
      <dsp:nvSpPr>
        <dsp:cNvPr id="0" name=""/>
        <dsp:cNvSpPr/>
      </dsp:nvSpPr>
      <dsp:spPr>
        <a:xfrm>
          <a:off x="113" y="2834879"/>
          <a:ext cx="1028497" cy="899308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500" kern="1200" dirty="0" smtClean="0"/>
            <a:t>4</a:t>
          </a:r>
          <a:endParaRPr lang="ko-KR" altLang="en-US" sz="4500" kern="1200" dirty="0"/>
        </a:p>
      </dsp:txBody>
      <dsp:txXfrm>
        <a:off x="44014" y="2878780"/>
        <a:ext cx="940695" cy="811506"/>
      </dsp:txXfrm>
    </dsp:sp>
    <dsp:sp modelId="{A14ACD34-CC9E-4DDF-ADAC-3EF85C8F39EE}">
      <dsp:nvSpPr>
        <dsp:cNvPr id="0" name=""/>
        <dsp:cNvSpPr/>
      </dsp:nvSpPr>
      <dsp:spPr>
        <a:xfrm rot="5400000">
          <a:off x="4094828" y="844676"/>
          <a:ext cx="719447" cy="6768264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대북 개발지원의 핵심 이슈는</a:t>
          </a:r>
          <a:r>
            <a:rPr lang="en-US" altLang="ko-K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alt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70420" y="3869084"/>
        <a:ext cx="6768264" cy="719447"/>
      </dsp:txXfrm>
    </dsp:sp>
    <dsp:sp modelId="{85B14638-902A-4E4E-937B-A5B984975AE6}">
      <dsp:nvSpPr>
        <dsp:cNvPr id="0" name=""/>
        <dsp:cNvSpPr/>
      </dsp:nvSpPr>
      <dsp:spPr>
        <a:xfrm>
          <a:off x="113" y="3779154"/>
          <a:ext cx="1070306" cy="89930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500" kern="1200" dirty="0" smtClean="0"/>
            <a:t>5</a:t>
          </a:r>
          <a:endParaRPr lang="ko-KR" altLang="en-US" sz="4500" kern="1200" dirty="0"/>
        </a:p>
      </dsp:txBody>
      <dsp:txXfrm>
        <a:off x="44014" y="3823055"/>
        <a:ext cx="982504" cy="81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pPr latinLnBrk="1"/>
            <a:fld id="{D83FDC75-7F73-4A4A-A77C-09AADF00E0EA}" type="datetimeFigureOut">
              <a:rPr lang="en-US" altLang="ko-KR" smtClean="0"/>
              <a:pPr latinLnBrk="1"/>
              <a:t>5/16/2011</a:t>
            </a:fld>
            <a:endParaRPr 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459226BF-1F13-42D3-80DC-373E7ADD1EBC}" type="slidenum">
              <a:rPr lang="ko-KR" smtClean="0"/>
              <a:pPr latinLnBrk="1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944981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48AEF76B-3757-4A0B-AF93-28494465C1DD}" type="datetimeFigureOut">
              <a:pPr latinLnBrk="1"/>
              <a:t>12/17/2009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 편집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75693FD4-8F83-4EF7-AC3F-0DC0388986B0}" type="slidenum">
              <a:pPr latinLnBrk="1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9500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 smtClean="0"/>
          </a:p>
          <a:p>
            <a:endParaRPr lang="ko-KR" dirty="0" smtClean="0"/>
          </a:p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ko-KR" smtClean="0"/>
              <a:pPr latinLnBrk="1"/>
              <a:t>1</a:t>
            </a:fld>
            <a:endParaRPr 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10</a:t>
            </a:fld>
            <a:endParaRPr 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11</a:t>
            </a:fld>
            <a:endParaRPr 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12</a:t>
            </a:fld>
            <a:endParaRPr 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75693FD4-8F83-4EF7-AC3F-0DC0388986B0}" type="slidenum">
              <a:rPr lang="en-US" altLang="ko-KR" smtClean="0"/>
              <a:pPr latinLnBrk="1"/>
              <a:t>13</a:t>
            </a:fld>
            <a:endParaRPr 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14</a:t>
            </a:fld>
            <a:endParaRPr 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15</a:t>
            </a:fld>
            <a:endParaRPr 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16</a:t>
            </a:fld>
            <a:endParaRPr 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17</a:t>
            </a:fld>
            <a:endParaRPr 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18</a:t>
            </a:fld>
            <a:endParaRPr 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19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 latinLnBrk="1">
              <a:buFont typeface="+mj-lt"/>
              <a:buNone/>
            </a:pPr>
            <a:endParaRPr lang="ko-KR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20</a:t>
            </a:fld>
            <a:endParaRPr 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21</a:t>
            </a:fld>
            <a:endParaRPr 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22</a:t>
            </a:fld>
            <a:endParaRPr 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23</a:t>
            </a:fld>
            <a:endParaRPr 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75693FD4-8F83-4EF7-AC3F-0DC0388986B0}" type="slidenum">
              <a:rPr lang="en-US" altLang="ko-KR" smtClean="0"/>
              <a:pPr latinLnBrk="1"/>
              <a:t>24</a:t>
            </a:fld>
            <a:endParaRPr 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25</a:t>
            </a:fld>
            <a:endParaRPr lang="ko-K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26</a:t>
            </a:fld>
            <a:endParaRPr lang="ko-K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27</a:t>
            </a:fld>
            <a:endParaRPr lang="ko-K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28</a:t>
            </a:fld>
            <a:endParaRPr lang="ko-K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ko-KR" dirty="0" smtClean="0"/>
              <a:t>Microsoft </a:t>
            </a:r>
            <a:r>
              <a:rPr lang="ko-KR" b="1" dirty="0" smtClean="0"/>
              <a:t>탁월한 엔지니어링</a:t>
            </a:r>
            <a:endParaRPr lang="ko-KR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ko-KR" dirty="0" smtClean="0"/>
              <a:t>Microsoft 기밀 문서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atinLnBrk="1"/>
            <a:fld id="{B2B44A5F-6CE4-493C-A0D7-6834FF76660C}" type="slidenum">
              <a:rPr lang="en-US" altLang="ko-KR" smtClean="0"/>
              <a:pPr latinLnBrk="1"/>
              <a:t>29</a:t>
            </a:fld>
            <a:endParaRPr lang="ko-KR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 latinLnBrk="1">
              <a:buFontTx/>
              <a:buNone/>
            </a:pPr>
            <a:endParaRPr lang="ko-K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75693FD4-8F83-4EF7-AC3F-0DC0388986B0}" type="slidenum">
              <a:rPr lang="en-US" altLang="ko-KR" smtClean="0"/>
              <a:pPr latinLnBrk="1"/>
              <a:t>3</a:t>
            </a:fld>
            <a:endParaRPr 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4</a:t>
            </a:fld>
            <a:endParaRPr 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5</a:t>
            </a:fld>
            <a:endParaRPr 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6</a:t>
            </a:fld>
            <a:endParaRPr 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7</a:t>
            </a:fld>
            <a:endParaRPr 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8</a:t>
            </a:fld>
            <a:endParaRPr 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EC6EAC7D-5A89-47C2-8ABA-56C9C2DEF7A4}" type="slidenum">
              <a:rPr lang="en-US" altLang="ko-KR" smtClean="0"/>
              <a:pPr latinLnBrk="1"/>
              <a:t>9</a:t>
            </a:fld>
            <a:endParaRPr 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ko-K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ko-KR"/>
              <a:t>마스터 제목 스타일 편집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ko-K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ko-K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ko-KR" altLang="en-US" smtClean="0"/>
              <a:t>마스터 부제목 스타일 편집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ko-KR" sz="2000" baseline="0"/>
            </a:lvl1pPr>
          </a:lstStyle>
          <a:p>
            <a:r>
              <a:rPr kumimoji="0" lang="ko-KR"/>
              <a:t>회사 로고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배경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ko-K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ko-KR"/>
              <a:t>마스터 제목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ko-KR" sz="1800"/>
            </a:lvl1pPr>
          </a:lstStyle>
          <a:p>
            <a:r>
              <a:rPr kumimoji="0" lang="ko-KR"/>
              <a:t>회사 로고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ko-KR"/>
            </a:lvl1pPr>
          </a:lstStyle>
          <a:p>
            <a:r>
              <a:rPr kumimoji="0" lang="ko-KR"/>
              <a:t>마스터 텍스트 스타일 편집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ko-KR" sz="2800"/>
            </a:lvl1pPr>
            <a:lvl2pPr eaLnBrk="1" latinLnBrk="0" hangingPunct="1">
              <a:defRPr kumimoji="0" lang="ko-KR" sz="2400"/>
            </a:lvl2pPr>
            <a:lvl3pPr eaLnBrk="1" latinLnBrk="0" hangingPunct="1">
              <a:defRPr kumimoji="0" lang="ko-KR" sz="2000"/>
            </a:lvl3pPr>
            <a:lvl4pPr eaLnBrk="1" latinLnBrk="0" hangingPunct="1">
              <a:defRPr kumimoji="0" lang="ko-KR" sz="1800"/>
            </a:lvl4pPr>
            <a:lvl5pPr eaLnBrk="1" latinLnBrk="0" hangingPunct="1">
              <a:defRPr kumimoji="0" lang="ko-KR" sz="1800"/>
            </a:lvl5pPr>
            <a:lvl6pPr eaLnBrk="1" latinLnBrk="0" hangingPunct="1">
              <a:defRPr kumimoji="0" lang="ko-KR" sz="1800"/>
            </a:lvl6pPr>
            <a:lvl7pPr eaLnBrk="1" latinLnBrk="0" hangingPunct="1">
              <a:defRPr kumimoji="0" lang="ko-KR" sz="1800"/>
            </a:lvl7pPr>
            <a:lvl8pPr eaLnBrk="1" latinLnBrk="0" hangingPunct="1">
              <a:defRPr kumimoji="0" lang="ko-KR" sz="1800"/>
            </a:lvl8pPr>
            <a:lvl9pPr eaLnBrk="1" latinLnBrk="0" hangingPunct="1">
              <a:defRPr kumimoji="0" lang="ko-KR"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ko-KR" sz="2800"/>
            </a:lvl1pPr>
            <a:lvl2pPr eaLnBrk="1" latinLnBrk="0" hangingPunct="1">
              <a:defRPr kumimoji="0" lang="ko-KR" sz="2400"/>
            </a:lvl2pPr>
            <a:lvl3pPr eaLnBrk="1" latinLnBrk="0" hangingPunct="1">
              <a:defRPr kumimoji="0" lang="ko-KR" sz="2000"/>
            </a:lvl3pPr>
            <a:lvl4pPr eaLnBrk="1" latinLnBrk="0" hangingPunct="1">
              <a:defRPr kumimoji="0" lang="ko-KR" sz="1800"/>
            </a:lvl4pPr>
            <a:lvl5pPr eaLnBrk="1" latinLnBrk="0" hangingPunct="1">
              <a:defRPr kumimoji="0" lang="ko-KR" sz="1800"/>
            </a:lvl5pPr>
            <a:lvl6pPr eaLnBrk="1" latinLnBrk="0" hangingPunct="1">
              <a:defRPr kumimoji="0" lang="ko-KR" sz="1800"/>
            </a:lvl6pPr>
            <a:lvl7pPr eaLnBrk="1" latinLnBrk="0" hangingPunct="1">
              <a:defRPr kumimoji="0" lang="ko-KR" sz="1800"/>
            </a:lvl7pPr>
            <a:lvl8pPr eaLnBrk="1" latinLnBrk="0" hangingPunct="1">
              <a:defRPr kumimoji="0" lang="ko-KR" sz="1800"/>
            </a:lvl8pPr>
            <a:lvl9pPr eaLnBrk="1" latinLnBrk="0" hangingPunct="1">
              <a:defRPr kumimoji="0" lang="ko-KR"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ko-KR"/>
            </a:lvl1pPr>
          </a:lstStyle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ko-KR" sz="2400" b="1"/>
            </a:lvl1pPr>
            <a:lvl2pPr marL="457200" indent="0" eaLnBrk="1" latinLnBrk="0" hangingPunct="1">
              <a:buNone/>
              <a:defRPr kumimoji="0" lang="ko-KR" sz="2000" b="1"/>
            </a:lvl2pPr>
            <a:lvl3pPr marL="914400" indent="0" eaLnBrk="1" latinLnBrk="0" hangingPunct="1">
              <a:buNone/>
              <a:defRPr kumimoji="0" lang="ko-KR" sz="1800" b="1"/>
            </a:lvl3pPr>
            <a:lvl4pPr marL="1371600" indent="0" eaLnBrk="1" latinLnBrk="0" hangingPunct="1">
              <a:buNone/>
              <a:defRPr kumimoji="0" lang="ko-KR" sz="1600" b="1"/>
            </a:lvl4pPr>
            <a:lvl5pPr marL="1828800" indent="0" eaLnBrk="1" latinLnBrk="0" hangingPunct="1">
              <a:buNone/>
              <a:defRPr kumimoji="0" lang="ko-KR" sz="1600" b="1"/>
            </a:lvl5pPr>
            <a:lvl6pPr marL="2286000" indent="0" eaLnBrk="1" latinLnBrk="0" hangingPunct="1">
              <a:buNone/>
              <a:defRPr kumimoji="0" lang="ko-KR" sz="1600" b="1"/>
            </a:lvl6pPr>
            <a:lvl7pPr marL="2743200" indent="0" eaLnBrk="1" latinLnBrk="0" hangingPunct="1">
              <a:buNone/>
              <a:defRPr kumimoji="0" lang="ko-KR" sz="1600" b="1"/>
            </a:lvl7pPr>
            <a:lvl8pPr marL="3200400" indent="0" eaLnBrk="1" latinLnBrk="0" hangingPunct="1">
              <a:buNone/>
              <a:defRPr kumimoji="0" lang="ko-KR" sz="1600" b="1"/>
            </a:lvl8pPr>
            <a:lvl9pPr marL="3657600" indent="0" eaLnBrk="1" latinLnBrk="0" hangingPunct="1">
              <a:buNone/>
              <a:defRPr kumimoji="0" lang="ko-KR" sz="1600" b="1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ko-KR" sz="2400"/>
            </a:lvl1pPr>
            <a:lvl2pPr eaLnBrk="1" latinLnBrk="0" hangingPunct="1">
              <a:defRPr kumimoji="0" lang="ko-KR" sz="2000"/>
            </a:lvl2pPr>
            <a:lvl3pPr eaLnBrk="1" latinLnBrk="0" hangingPunct="1">
              <a:defRPr kumimoji="0" lang="ko-KR" sz="1800"/>
            </a:lvl3pPr>
            <a:lvl4pPr eaLnBrk="1" latinLnBrk="0" hangingPunct="1">
              <a:defRPr kumimoji="0" lang="ko-KR" sz="1600"/>
            </a:lvl4pPr>
            <a:lvl5pPr eaLnBrk="1" latinLnBrk="0" hangingPunct="1">
              <a:defRPr kumimoji="0" lang="ko-KR" sz="1600"/>
            </a:lvl5pPr>
            <a:lvl6pPr eaLnBrk="1" latinLnBrk="0" hangingPunct="1">
              <a:defRPr kumimoji="0" lang="ko-KR" sz="1600"/>
            </a:lvl6pPr>
            <a:lvl7pPr eaLnBrk="1" latinLnBrk="0" hangingPunct="1">
              <a:defRPr kumimoji="0" lang="ko-KR" sz="1600"/>
            </a:lvl7pPr>
            <a:lvl8pPr eaLnBrk="1" latinLnBrk="0" hangingPunct="1">
              <a:defRPr kumimoji="0" lang="ko-KR" sz="1600"/>
            </a:lvl8pPr>
            <a:lvl9pPr eaLnBrk="1" latinLnBrk="0" hangingPunct="1">
              <a:defRPr kumimoji="0" lang="ko-KR"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ko-KR" sz="2400" b="1"/>
            </a:lvl1pPr>
            <a:lvl2pPr marL="457200" indent="0" eaLnBrk="1" latinLnBrk="0" hangingPunct="1">
              <a:buNone/>
              <a:defRPr kumimoji="0" lang="ko-KR" sz="2000" b="1"/>
            </a:lvl2pPr>
            <a:lvl3pPr marL="914400" indent="0" eaLnBrk="1" latinLnBrk="0" hangingPunct="1">
              <a:buNone/>
              <a:defRPr kumimoji="0" lang="ko-KR" sz="1800" b="1"/>
            </a:lvl3pPr>
            <a:lvl4pPr marL="1371600" indent="0" eaLnBrk="1" latinLnBrk="0" hangingPunct="1">
              <a:buNone/>
              <a:defRPr kumimoji="0" lang="ko-KR" sz="1600" b="1"/>
            </a:lvl4pPr>
            <a:lvl5pPr marL="1828800" indent="0" eaLnBrk="1" latinLnBrk="0" hangingPunct="1">
              <a:buNone/>
              <a:defRPr kumimoji="0" lang="ko-KR" sz="1600" b="1"/>
            </a:lvl5pPr>
            <a:lvl6pPr marL="2286000" indent="0" eaLnBrk="1" latinLnBrk="0" hangingPunct="1">
              <a:buNone/>
              <a:defRPr kumimoji="0" lang="ko-KR" sz="1600" b="1"/>
            </a:lvl6pPr>
            <a:lvl7pPr marL="2743200" indent="0" eaLnBrk="1" latinLnBrk="0" hangingPunct="1">
              <a:buNone/>
              <a:defRPr kumimoji="0" lang="ko-KR" sz="1600" b="1"/>
            </a:lvl7pPr>
            <a:lvl8pPr marL="3200400" indent="0" eaLnBrk="1" latinLnBrk="0" hangingPunct="1">
              <a:buNone/>
              <a:defRPr kumimoji="0" lang="ko-KR" sz="1600" b="1"/>
            </a:lvl8pPr>
            <a:lvl9pPr marL="3657600" indent="0" eaLnBrk="1" latinLnBrk="0" hangingPunct="1">
              <a:buNone/>
              <a:defRPr kumimoji="0" lang="ko-KR" sz="1600" b="1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ko-KR" sz="2400"/>
            </a:lvl1pPr>
            <a:lvl2pPr eaLnBrk="1" latinLnBrk="0" hangingPunct="1">
              <a:defRPr kumimoji="0" lang="ko-KR" sz="2000"/>
            </a:lvl2pPr>
            <a:lvl3pPr eaLnBrk="1" latinLnBrk="0" hangingPunct="1">
              <a:defRPr kumimoji="0" lang="ko-KR" sz="1800"/>
            </a:lvl3pPr>
            <a:lvl4pPr eaLnBrk="1" latinLnBrk="0" hangingPunct="1">
              <a:defRPr kumimoji="0" lang="ko-KR" sz="1600"/>
            </a:lvl4pPr>
            <a:lvl5pPr eaLnBrk="1" latinLnBrk="0" hangingPunct="1">
              <a:defRPr kumimoji="0" lang="ko-KR" sz="1600"/>
            </a:lvl5pPr>
            <a:lvl6pPr eaLnBrk="1" latinLnBrk="0" hangingPunct="1">
              <a:defRPr kumimoji="0" lang="ko-KR" sz="1600"/>
            </a:lvl6pPr>
            <a:lvl7pPr eaLnBrk="1" latinLnBrk="0" hangingPunct="1">
              <a:defRPr kumimoji="0" lang="ko-KR" sz="1600"/>
            </a:lvl7pPr>
            <a:lvl8pPr eaLnBrk="1" latinLnBrk="0" hangingPunct="1">
              <a:defRPr kumimoji="0" lang="ko-KR" sz="1600"/>
            </a:lvl8pPr>
            <a:lvl9pPr eaLnBrk="1" latinLnBrk="0" hangingPunct="1">
              <a:defRPr kumimoji="0" lang="ko-KR"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ko-KR" sz="2000" b="1"/>
            </a:lvl1pPr>
          </a:lstStyle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ko-KR" sz="3200"/>
            </a:lvl1pPr>
            <a:lvl2pPr eaLnBrk="1" latinLnBrk="0" hangingPunct="1">
              <a:defRPr kumimoji="0" lang="ko-KR" sz="2800"/>
            </a:lvl2pPr>
            <a:lvl3pPr eaLnBrk="1" latinLnBrk="0" hangingPunct="1">
              <a:defRPr kumimoji="0" lang="ko-KR" sz="2400"/>
            </a:lvl3pPr>
            <a:lvl4pPr eaLnBrk="1" latinLnBrk="0" hangingPunct="1">
              <a:defRPr kumimoji="0" lang="ko-KR" sz="2000"/>
            </a:lvl4pPr>
            <a:lvl5pPr eaLnBrk="1" latinLnBrk="0" hangingPunct="1">
              <a:defRPr kumimoji="0" lang="ko-KR" sz="2000"/>
            </a:lvl5pPr>
            <a:lvl6pPr eaLnBrk="1" latinLnBrk="0" hangingPunct="1">
              <a:defRPr kumimoji="0" lang="ko-KR" sz="2000"/>
            </a:lvl6pPr>
            <a:lvl7pPr eaLnBrk="1" latinLnBrk="0" hangingPunct="1">
              <a:defRPr kumimoji="0" lang="ko-KR" sz="2000"/>
            </a:lvl7pPr>
            <a:lvl8pPr eaLnBrk="1" latinLnBrk="0" hangingPunct="1">
              <a:defRPr kumimoji="0" lang="ko-KR" sz="2000"/>
            </a:lvl8pPr>
            <a:lvl9pPr eaLnBrk="1" latinLnBrk="0" hangingPunct="1">
              <a:defRPr kumimoji="0" lang="ko-KR"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ko-KR" sz="1400"/>
            </a:lvl1pPr>
            <a:lvl2pPr marL="457200" indent="0" eaLnBrk="1" latinLnBrk="0" hangingPunct="1">
              <a:buNone/>
              <a:defRPr kumimoji="0" lang="ko-KR" sz="1200"/>
            </a:lvl2pPr>
            <a:lvl3pPr marL="914400" indent="0" eaLnBrk="1" latinLnBrk="0" hangingPunct="1">
              <a:buNone/>
              <a:defRPr kumimoji="0" lang="ko-KR" sz="1000"/>
            </a:lvl3pPr>
            <a:lvl4pPr marL="1371600" indent="0" eaLnBrk="1" latinLnBrk="0" hangingPunct="1">
              <a:buNone/>
              <a:defRPr kumimoji="0" lang="ko-KR" sz="900"/>
            </a:lvl4pPr>
            <a:lvl5pPr marL="1828800" indent="0" eaLnBrk="1" latinLnBrk="0" hangingPunct="1">
              <a:buNone/>
              <a:defRPr kumimoji="0" lang="ko-KR" sz="900"/>
            </a:lvl5pPr>
            <a:lvl6pPr marL="2286000" indent="0" eaLnBrk="1" latinLnBrk="0" hangingPunct="1">
              <a:buNone/>
              <a:defRPr kumimoji="0" lang="ko-KR" sz="900"/>
            </a:lvl6pPr>
            <a:lvl7pPr marL="2743200" indent="0" eaLnBrk="1" latinLnBrk="0" hangingPunct="1">
              <a:buNone/>
              <a:defRPr kumimoji="0" lang="ko-KR" sz="900"/>
            </a:lvl7pPr>
            <a:lvl8pPr marL="3200400" indent="0" eaLnBrk="1" latinLnBrk="0" hangingPunct="1">
              <a:buNone/>
              <a:defRPr kumimoji="0" lang="ko-KR" sz="900"/>
            </a:lvl8pPr>
            <a:lvl9pPr marL="3657600" indent="0" eaLnBrk="1" latinLnBrk="0" hangingPunct="1">
              <a:buNone/>
              <a:defRPr kumimoji="0" lang="ko-KR"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ko-KR" sz="2000" b="1"/>
            </a:lvl1pPr>
          </a:lstStyle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ko-KR" sz="3200"/>
            </a:lvl1pPr>
            <a:lvl2pPr marL="457200" indent="0" eaLnBrk="1" latinLnBrk="0" hangingPunct="1">
              <a:buNone/>
              <a:defRPr kumimoji="0" lang="ko-KR" sz="2800"/>
            </a:lvl2pPr>
            <a:lvl3pPr marL="914400" indent="0" eaLnBrk="1" latinLnBrk="0" hangingPunct="1">
              <a:buNone/>
              <a:defRPr kumimoji="0" lang="ko-KR" sz="2400"/>
            </a:lvl3pPr>
            <a:lvl4pPr marL="1371600" indent="0" eaLnBrk="1" latinLnBrk="0" hangingPunct="1">
              <a:buNone/>
              <a:defRPr kumimoji="0" lang="ko-KR" sz="2000"/>
            </a:lvl4pPr>
            <a:lvl5pPr marL="1828800" indent="0" eaLnBrk="1" latinLnBrk="0" hangingPunct="1">
              <a:buNone/>
              <a:defRPr kumimoji="0" lang="ko-KR" sz="2000"/>
            </a:lvl5pPr>
            <a:lvl6pPr marL="2286000" indent="0" eaLnBrk="1" latinLnBrk="0" hangingPunct="1">
              <a:buNone/>
              <a:defRPr kumimoji="0" lang="ko-KR" sz="2000"/>
            </a:lvl6pPr>
            <a:lvl7pPr marL="2743200" indent="0" eaLnBrk="1" latinLnBrk="0" hangingPunct="1">
              <a:buNone/>
              <a:defRPr kumimoji="0" lang="ko-KR" sz="2000"/>
            </a:lvl7pPr>
            <a:lvl8pPr marL="3200400" indent="0" eaLnBrk="1" latinLnBrk="0" hangingPunct="1">
              <a:buNone/>
              <a:defRPr kumimoji="0" lang="ko-KR" sz="2000"/>
            </a:lvl8pPr>
            <a:lvl9pPr marL="3657600" indent="0" eaLnBrk="1" latinLnBrk="0" hangingPunct="1">
              <a:buNone/>
              <a:defRPr kumimoji="0" lang="ko-KR" sz="2000"/>
            </a:lvl9pPr>
          </a:lstStyle>
          <a:p>
            <a:pPr eaLnBrk="1" latinLnBrk="0" hangingPunct="1"/>
            <a:r>
              <a:rPr lang="ko-KR" altLang="en-US" smtClean="0"/>
              <a:t>그림을 추가하려면 아이콘을 클릭하십시오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ko-KR" sz="1400"/>
            </a:lvl1pPr>
            <a:lvl2pPr marL="457200" indent="0" eaLnBrk="1" latinLnBrk="0" hangingPunct="1">
              <a:buNone/>
              <a:defRPr kumimoji="0" lang="ko-KR" sz="1200"/>
            </a:lvl2pPr>
            <a:lvl3pPr marL="914400" indent="0" eaLnBrk="1" latinLnBrk="0" hangingPunct="1">
              <a:buNone/>
              <a:defRPr kumimoji="0" lang="ko-KR" sz="1000"/>
            </a:lvl3pPr>
            <a:lvl4pPr marL="1371600" indent="0" eaLnBrk="1" latinLnBrk="0" hangingPunct="1">
              <a:buNone/>
              <a:defRPr kumimoji="0" lang="ko-KR" sz="900"/>
            </a:lvl4pPr>
            <a:lvl5pPr marL="1828800" indent="0" eaLnBrk="1" latinLnBrk="0" hangingPunct="1">
              <a:buNone/>
              <a:defRPr kumimoji="0" lang="ko-KR" sz="900"/>
            </a:lvl5pPr>
            <a:lvl6pPr marL="2286000" indent="0" eaLnBrk="1" latinLnBrk="0" hangingPunct="1">
              <a:buNone/>
              <a:defRPr kumimoji="0" lang="ko-KR" sz="900"/>
            </a:lvl6pPr>
            <a:lvl7pPr marL="2743200" indent="0" eaLnBrk="1" latinLnBrk="0" hangingPunct="1">
              <a:buNone/>
              <a:defRPr kumimoji="0" lang="ko-KR" sz="900"/>
            </a:lvl7pPr>
            <a:lvl8pPr marL="3200400" indent="0" eaLnBrk="1" latinLnBrk="0" hangingPunct="1">
              <a:buNone/>
              <a:defRPr kumimoji="0" lang="ko-KR" sz="900"/>
            </a:lvl8pPr>
            <a:lvl9pPr marL="3657600" indent="0" eaLnBrk="1" latinLnBrk="0" hangingPunct="1">
              <a:buNone/>
              <a:defRPr kumimoji="0" lang="ko-KR"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ko-KR" altLang="en-US" smtClean="0"/>
              <a:t>마스터 제목 스타일 편집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ko-K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 latinLnBrk="1"/>
              <a:t>12/17/2009</a:t>
            </a:fld>
            <a:endParaRPr kumimoji="0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ko-K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ko-K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 latinLnBrk="1"/>
              <a:t>‹#›</a:t>
            </a:fld>
            <a:endParaRPr kumimoji="0" lang="ko-K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kumimoji="0" lang="ko-K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0" lang="ko-K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ko-KR"/>
      </a:defPPr>
      <a:lvl1pPr marL="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23728" y="1556792"/>
            <a:ext cx="6791312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/>
              <a:t>북한의 자연재해와 식량상황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100" dirty="0" smtClean="0"/>
              <a:t>: </a:t>
            </a:r>
            <a:r>
              <a:rPr lang="ko-KR" altLang="en-US" sz="3100" dirty="0" smtClean="0"/>
              <a:t>개발지원으로의 전환 필요성과 핵심 이슈</a:t>
            </a:r>
            <a:endParaRPr lang="ko-KR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5936" y="4653136"/>
            <a:ext cx="4772528" cy="990600"/>
          </a:xfrm>
        </p:spPr>
        <p:txBody>
          <a:bodyPr>
            <a:normAutofit fontScale="92500"/>
          </a:bodyPr>
          <a:lstStyle/>
          <a:p>
            <a:r>
              <a:rPr lang="ko-KR" altLang="en-US" sz="2400" dirty="0" smtClean="0">
                <a:latin typeface="+mn-lt"/>
              </a:rPr>
              <a:t>이 종 무</a:t>
            </a:r>
            <a:endParaRPr lang="ko-KR" sz="2400" dirty="0">
              <a:latin typeface="+mn-lt"/>
            </a:endParaRPr>
          </a:p>
          <a:p>
            <a:r>
              <a:rPr lang="ko-KR" altLang="en-US" sz="2400" dirty="0" err="1" smtClean="0">
                <a:latin typeface="+mn-lt"/>
              </a:rPr>
              <a:t>우리민족서로돕기운동</a:t>
            </a:r>
            <a:r>
              <a:rPr lang="ko-KR" altLang="en-US" sz="2400" dirty="0" smtClean="0">
                <a:latin typeface="+mn-lt"/>
              </a:rPr>
              <a:t> </a:t>
            </a:r>
            <a:r>
              <a:rPr lang="ko-KR" altLang="en-US" sz="2400" dirty="0" err="1" smtClean="0">
                <a:latin typeface="+mn-lt"/>
              </a:rPr>
              <a:t>평화나눔센터</a:t>
            </a:r>
            <a:endParaRPr lang="ko-KR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대북지원의 문제점과 한계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2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1995</a:t>
            </a:r>
            <a:r>
              <a:rPr lang="ko-KR" altLang="en-US" dirty="0" smtClean="0"/>
              <a:t>년 이후 무엇이 달라졌는가</a:t>
            </a:r>
            <a:r>
              <a:rPr lang="en-US" altLang="ko-KR" dirty="0" smtClean="0"/>
              <a:t>?</a:t>
            </a:r>
            <a:endParaRPr lang="ko-KR" dirty="0"/>
          </a:p>
          <a:p>
            <a:pPr lvl="1" latinLnBrk="1">
              <a:buFontTx/>
              <a:buChar char="-"/>
            </a:pPr>
            <a:r>
              <a:rPr lang="ko-KR" altLang="en-US" dirty="0" smtClean="0"/>
              <a:t>만성적 식량 부족 국가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빈곤이 구조화된 국가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err="1" smtClean="0"/>
              <a:t>최빈</a:t>
            </a:r>
            <a:r>
              <a:rPr lang="ko-KR" altLang="en-US" dirty="0" smtClean="0"/>
              <a:t> 개도국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그 동안 무엇을 한 것일까</a:t>
            </a:r>
            <a:r>
              <a:rPr lang="en-US" altLang="ko-KR" dirty="0" smtClean="0"/>
              <a:t>?</a:t>
            </a:r>
            <a:endParaRPr lang="ko-KR" dirty="0"/>
          </a:p>
          <a:p>
            <a:pPr marL="457200" lvl="1" indent="0" latinLnBrk="1">
              <a:buNone/>
            </a:pPr>
            <a:r>
              <a:rPr lang="en-US" altLang="ko-KR" dirty="0" smtClean="0"/>
              <a:t>-  </a:t>
            </a:r>
            <a:r>
              <a:rPr lang="ko-KR" altLang="en-US" dirty="0" smtClean="0"/>
              <a:t>식량 중심의 단순 물자 지원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원조의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파편화</a:t>
            </a:r>
            <a:r>
              <a:rPr lang="en-US" altLang="ko-KR" dirty="0" smtClean="0"/>
              <a:t>(fragmentation)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8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대북지원의 문제점과 한계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변화의 기회는 없었는가</a:t>
            </a:r>
            <a:r>
              <a:rPr lang="en-US" altLang="ko-KR" dirty="0" smtClean="0"/>
              <a:t>?</a:t>
            </a:r>
            <a:endParaRPr lang="ko-KR" dirty="0" smtClean="0"/>
          </a:p>
          <a:p>
            <a:pPr lvl="1" latinLnBrk="1">
              <a:buFontTx/>
              <a:buChar char="-"/>
            </a:pPr>
            <a:r>
              <a:rPr lang="en-US" altLang="ko-KR" dirty="0"/>
              <a:t>1998</a:t>
            </a:r>
            <a:r>
              <a:rPr lang="ko-KR" altLang="en-US" dirty="0"/>
              <a:t>년 </a:t>
            </a:r>
            <a:r>
              <a:rPr lang="en-US" altLang="ko-KR" dirty="0"/>
              <a:t>‘</a:t>
            </a:r>
            <a:r>
              <a:rPr lang="ko-KR" altLang="en-US" dirty="0"/>
              <a:t>농업복구 및 환경보호 계획</a:t>
            </a:r>
            <a:r>
              <a:rPr lang="en-US" altLang="ko-KR" dirty="0"/>
              <a:t>’(AREP)</a:t>
            </a:r>
          </a:p>
          <a:p>
            <a:pPr lvl="1" latinLnBrk="1">
              <a:buFontTx/>
              <a:buChar char="-"/>
            </a:pPr>
            <a:r>
              <a:rPr lang="en-US" altLang="ko-KR" dirty="0" smtClean="0"/>
              <a:t>2004</a:t>
            </a:r>
            <a:r>
              <a:rPr lang="ko-KR" altLang="en-US" dirty="0" smtClean="0"/>
              <a:t>년 개발지원으로의 전환 요구 </a:t>
            </a:r>
            <a:endParaRPr lang="en-US" altLang="ko-KR" dirty="0"/>
          </a:p>
          <a:p>
            <a:pPr lvl="1" latinLnBrk="1">
              <a:buFontTx/>
              <a:buChar char="-"/>
            </a:pPr>
            <a:endParaRPr 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무엇이 문제였는가</a:t>
            </a:r>
            <a:r>
              <a:rPr lang="en-US" altLang="ko-KR" dirty="0" smtClean="0"/>
              <a:t>?</a:t>
            </a:r>
            <a:endParaRPr 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북한의 체제와 정책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북한의 안보 불안</a:t>
            </a:r>
            <a:endParaRPr lang="en-US" altLang="ko-K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3957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대북지원의 문제점과 한계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824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err="1"/>
              <a:t>공여국에는</a:t>
            </a:r>
            <a:r>
              <a:rPr lang="ko-KR" altLang="en-US" dirty="0"/>
              <a:t> 문제가 없었는가</a:t>
            </a:r>
            <a:r>
              <a:rPr lang="en-US" altLang="ko-KR" dirty="0"/>
              <a:t>?</a:t>
            </a:r>
            <a:endParaRPr lang="ko-KR" altLang="ko-KR" dirty="0"/>
          </a:p>
          <a:p>
            <a:pPr>
              <a:buFont typeface="Wingdings" pitchFamily="2" charset="2"/>
              <a:buChar char="§"/>
            </a:pPr>
            <a:endParaRPr lang="en-US" altLang="ko-KR" sz="2800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err="1" smtClean="0"/>
              <a:t>공여국들은</a:t>
            </a:r>
            <a:r>
              <a:rPr lang="ko-KR" altLang="en-US" dirty="0" smtClean="0"/>
              <a:t> 왜 대북지원을 한 것인가</a:t>
            </a:r>
            <a:r>
              <a:rPr lang="en-US" altLang="ko-KR" dirty="0" smtClean="0"/>
              <a:t>?</a:t>
            </a:r>
            <a:endParaRPr 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한국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미국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중국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인도주의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동포애</a:t>
            </a:r>
            <a:r>
              <a:rPr lang="en-US" altLang="ko-KR" dirty="0" smtClean="0"/>
              <a:t>) VS </a:t>
            </a:r>
            <a:r>
              <a:rPr lang="ko-KR" altLang="en-US" dirty="0" smtClean="0"/>
              <a:t>국가 이익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endParaRPr 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누가 가장 성공적이었다고 할 수 있는가</a:t>
            </a:r>
            <a:r>
              <a:rPr lang="en-US" altLang="ko-KR" dirty="0" smtClean="0"/>
              <a:t>?</a:t>
            </a:r>
          </a:p>
          <a:p>
            <a:pPr>
              <a:buFont typeface="Wingdings" pitchFamily="2" charset="2"/>
              <a:buChar char="§"/>
            </a:pPr>
            <a:endParaRPr lang="en-US" altLang="ko-KR" sz="2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대북지원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앞으로 어떻게 해 나가야 하나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3550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048000"/>
            <a:ext cx="7007696" cy="1362075"/>
          </a:xfrm>
        </p:spPr>
        <p:txBody>
          <a:bodyPr>
            <a:noAutofit/>
          </a:bodyPr>
          <a:lstStyle/>
          <a:p>
            <a:pPr algn="r"/>
            <a:r>
              <a:rPr lang="en-US" altLang="ko-KR" dirty="0" smtClean="0">
                <a:latin typeface="맑은 고딕"/>
                <a:ea typeface="맑은 고딕"/>
              </a:rPr>
              <a:t>Ⅱ. </a:t>
            </a:r>
            <a:r>
              <a:rPr lang="ko-KR" altLang="en-US" dirty="0" smtClean="0">
                <a:latin typeface="맑은 고딕"/>
                <a:ea typeface="맑은 고딕"/>
              </a:rPr>
              <a:t>개발지원이란 무엇인가</a:t>
            </a:r>
            <a:r>
              <a:rPr lang="en-US" altLang="ko-KR" dirty="0" smtClean="0">
                <a:latin typeface="맑은 고딕"/>
                <a:ea typeface="맑은 고딕"/>
              </a:rPr>
              <a:t>?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570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개념의 정립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개발지원이란 무엇인가</a:t>
            </a:r>
            <a:r>
              <a:rPr lang="en-US" altLang="ko-KR" dirty="0" smtClean="0"/>
              <a:t>?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개발원조 </a:t>
            </a:r>
            <a:r>
              <a:rPr lang="en-US" altLang="ko-KR" dirty="0" smtClean="0"/>
              <a:t>VS </a:t>
            </a:r>
            <a:r>
              <a:rPr lang="ko-KR" altLang="en-US" dirty="0" smtClean="0">
                <a:latin typeface="맑은 고딕"/>
                <a:ea typeface="맑은 고딕"/>
              </a:rPr>
              <a:t>개발지원 </a:t>
            </a:r>
            <a:r>
              <a:rPr lang="en-US" altLang="ko-KR" dirty="0" smtClean="0">
                <a:latin typeface="맑은 고딕"/>
                <a:ea typeface="맑은 고딕"/>
              </a:rPr>
              <a:t>VS </a:t>
            </a:r>
            <a:r>
              <a:rPr lang="ko-KR" altLang="en-US" dirty="0" smtClean="0"/>
              <a:t>개발협력의 구분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긴급구호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개발구호 </a:t>
            </a:r>
            <a:r>
              <a:rPr lang="en-US" altLang="ko-KR" dirty="0" smtClean="0"/>
              <a:t>VS </a:t>
            </a:r>
            <a:r>
              <a:rPr lang="ko-KR" altLang="en-US" dirty="0" smtClean="0">
                <a:latin typeface="맑은 고딕"/>
                <a:ea typeface="맑은 고딕"/>
              </a:rPr>
              <a:t>개발</a:t>
            </a:r>
            <a:r>
              <a:rPr lang="ko-KR" altLang="en-US" dirty="0" smtClean="0"/>
              <a:t>지원의 구분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경제개발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사회개발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1510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개발원조의 방식은</a:t>
            </a:r>
            <a:r>
              <a:rPr lang="en-US" altLang="ko-KR" dirty="0" smtClean="0"/>
              <a:t>? 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유상원조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무상원조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양자 원조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다자 원조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프로젝트 원조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프로그램 원조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구속성</a:t>
            </a:r>
            <a:r>
              <a:rPr lang="en-US" altLang="ko-KR" dirty="0" smtClean="0"/>
              <a:t>(tied)</a:t>
            </a:r>
            <a:r>
              <a:rPr lang="ko-KR" altLang="en-US" dirty="0" smtClean="0"/>
              <a:t> 원조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비구속성</a:t>
            </a:r>
            <a:r>
              <a:rPr lang="en-US" altLang="ko-KR" dirty="0" smtClean="0"/>
              <a:t>(untied)</a:t>
            </a:r>
            <a:r>
              <a:rPr lang="ko-KR" altLang="en-US" dirty="0" smtClean="0"/>
              <a:t> 원조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806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개발원조의 전략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정책</a:t>
            </a:r>
            <a:r>
              <a:rPr lang="en-US" altLang="ko-KR" dirty="0" smtClean="0"/>
              <a:t>) 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빈곤감축전략</a:t>
            </a:r>
            <a:r>
              <a:rPr lang="en-US" altLang="ko-KR" dirty="0" smtClean="0"/>
              <a:t>(Poverty Reduction Strategy)</a:t>
            </a:r>
            <a:endParaRPr lang="ko-KR" dirty="0"/>
          </a:p>
          <a:p>
            <a:pPr marL="457200" lvl="1" indent="0" latinLnBrk="1">
              <a:buNone/>
            </a:pPr>
            <a:endParaRPr 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err="1" smtClean="0"/>
              <a:t>굿거버넌스</a:t>
            </a:r>
            <a:r>
              <a:rPr lang="en-US" altLang="ko-KR" dirty="0" smtClean="0"/>
              <a:t>(Good Governance)</a:t>
            </a:r>
            <a:endParaRPr lang="ko-KR" dirty="0" smtClean="0"/>
          </a:p>
          <a:p>
            <a:pPr marL="457200" lvl="1" indent="0" latinLnBrk="1">
              <a:buNone/>
            </a:pPr>
            <a:endParaRPr 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성과중심 관리</a:t>
            </a:r>
            <a:r>
              <a:rPr lang="en-US" altLang="ko-KR" dirty="0" smtClean="0"/>
              <a:t>(Result-Based Management)</a:t>
            </a:r>
          </a:p>
          <a:p>
            <a:pPr>
              <a:buFont typeface="Wingdings" pitchFamily="2" charset="2"/>
              <a:buChar char="§"/>
            </a:pPr>
            <a:endParaRPr lang="en-US" alt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부문별 포괄접근</a:t>
            </a:r>
            <a:r>
              <a:rPr lang="en-US" altLang="ko-KR" dirty="0" smtClean="0"/>
              <a:t>(Sector Wide Approach)</a:t>
            </a:r>
          </a:p>
          <a:p>
            <a:pPr>
              <a:buFont typeface="Wingdings" pitchFamily="2" charset="2"/>
              <a:buChar char="§"/>
            </a:pPr>
            <a:endParaRPr lang="en-US" alt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권리중심 접근</a:t>
            </a:r>
            <a:r>
              <a:rPr lang="en-US" altLang="ko-KR" dirty="0" smtClean="0"/>
              <a:t>(Rights-Based Approach)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75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누가 어떤 역할들을 하는가</a:t>
            </a:r>
            <a:r>
              <a:rPr lang="en-US" altLang="ko-KR" dirty="0" smtClean="0"/>
              <a:t>?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국제금융기구</a:t>
            </a:r>
            <a:endParaRPr lang="ko-KR" dirty="0"/>
          </a:p>
          <a:p>
            <a:pPr marL="457200" lvl="1" indent="0" latinLnBrk="1">
              <a:buNone/>
            </a:pPr>
            <a:endParaRPr 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유엔기구</a:t>
            </a:r>
            <a:endParaRPr lang="ko-KR" dirty="0"/>
          </a:p>
          <a:p>
            <a:pPr marL="457200" lvl="1" indent="0" latinLnBrk="1">
              <a:buNone/>
            </a:pPr>
            <a:endParaRPr 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양자 원조 기구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국제 </a:t>
            </a:r>
            <a:r>
              <a:rPr lang="en-US" altLang="ko-KR" dirty="0" smtClean="0"/>
              <a:t>NGO</a:t>
            </a:r>
          </a:p>
          <a:p>
            <a:pPr>
              <a:buFont typeface="Wingdings" pitchFamily="2" charset="2"/>
              <a:buChar char="§"/>
            </a:pPr>
            <a:endParaRPr lang="en-US" altLang="ko-KR" sz="1800" dirty="0"/>
          </a:p>
          <a:p>
            <a:pPr>
              <a:buFont typeface="Wingdings" pitchFamily="2" charset="2"/>
              <a:buChar char="§"/>
            </a:pPr>
            <a:r>
              <a:rPr lang="ko-KR" altLang="en-US" dirty="0" err="1" smtClean="0"/>
              <a:t>수원국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정부 및</a:t>
            </a:r>
            <a:r>
              <a:rPr lang="en-US" altLang="ko-KR" dirty="0" smtClean="0"/>
              <a:t> NGO)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2309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원조 자금의 흐름은</a:t>
            </a:r>
            <a:r>
              <a:rPr lang="en-US" altLang="ko-KR" dirty="0" smtClean="0"/>
              <a:t>?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원조 자금은 어떻게 형성되는가</a:t>
            </a:r>
            <a:r>
              <a:rPr lang="en-US" altLang="ko-KR" dirty="0" smtClean="0"/>
              <a:t>?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원조 자금의 배분 경로는</a:t>
            </a:r>
            <a:r>
              <a:rPr lang="en-US" altLang="ko-KR" dirty="0" smtClean="0"/>
              <a:t>?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원조 자금의 배분은 어떻게 이뤄지는가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원조 자금의 상환은</a:t>
            </a:r>
            <a:r>
              <a:rPr lang="en-US" altLang="ko-KR" dirty="0" smtClean="0"/>
              <a:t>?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4038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err="1" smtClean="0"/>
              <a:t>공적개발원조</a:t>
            </a:r>
            <a:r>
              <a:rPr lang="en-US" altLang="ko-KR" dirty="0" smtClean="0"/>
              <a:t>(ODA)</a:t>
            </a:r>
            <a:r>
              <a:rPr lang="ko-KR" altLang="en-US" dirty="0" smtClean="0"/>
              <a:t> 자금의 흐름</a:t>
            </a:r>
            <a:r>
              <a:rPr lang="en-US" altLang="ko-KR" dirty="0" smtClean="0"/>
              <a:t> </a:t>
            </a:r>
            <a:endParaRPr lang="ko-KR" dirty="0"/>
          </a:p>
        </p:txBody>
      </p:sp>
      <p:grpSp>
        <p:nvGrpSpPr>
          <p:cNvPr id="86" name="그룹 85"/>
          <p:cNvGrpSpPr/>
          <p:nvPr/>
        </p:nvGrpSpPr>
        <p:grpSpPr>
          <a:xfrm>
            <a:off x="611560" y="1253542"/>
            <a:ext cx="8352928" cy="5112568"/>
            <a:chOff x="611560" y="1412776"/>
            <a:chExt cx="8352928" cy="5112568"/>
          </a:xfrm>
        </p:grpSpPr>
        <p:sp>
          <p:nvSpPr>
            <p:cNvPr id="7" name="직사각형 6"/>
            <p:cNvSpPr/>
            <p:nvPr/>
          </p:nvSpPr>
          <p:spPr>
            <a:xfrm>
              <a:off x="3568080" y="3487355"/>
              <a:ext cx="1143744" cy="5377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유럽연합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(EC)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139952" y="1805764"/>
              <a:ext cx="1584176" cy="5760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양자원조기구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00192" y="3459505"/>
              <a:ext cx="1143744" cy="5377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유엔기구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(UN)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668344" y="3452382"/>
              <a:ext cx="1143744" cy="5377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세계은행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(IDA)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123728" y="3480441"/>
              <a:ext cx="1143744" cy="5377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지역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개발은행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83568" y="3467397"/>
              <a:ext cx="1143744" cy="5377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기타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다자기구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139952" y="5517232"/>
              <a:ext cx="1584176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개발도상국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>
              <a:off x="793676" y="4025145"/>
              <a:ext cx="3346276" cy="2232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6" idx="1"/>
            </p:cNvCxnSpPr>
            <p:nvPr/>
          </p:nvCxnSpPr>
          <p:spPr>
            <a:xfrm flipH="1" flipV="1">
              <a:off x="1441748" y="4037791"/>
              <a:ext cx="2698204" cy="191148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2303748" y="4025332"/>
              <a:ext cx="1836204" cy="17799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14" idx="2"/>
            </p:cNvCxnSpPr>
            <p:nvPr/>
          </p:nvCxnSpPr>
          <p:spPr>
            <a:xfrm flipH="1" flipV="1">
              <a:off x="2695600" y="4018231"/>
              <a:ext cx="1444352" cy="164301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>
              <a:off x="3707904" y="4018231"/>
              <a:ext cx="576064" cy="14990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endCxn id="7" idx="2"/>
            </p:cNvCxnSpPr>
            <p:nvPr/>
          </p:nvCxnSpPr>
          <p:spPr>
            <a:xfrm flipH="1" flipV="1">
              <a:off x="4139952" y="4025145"/>
              <a:ext cx="432048" cy="149208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5076056" y="2381828"/>
              <a:ext cx="0" cy="31354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 flipV="1">
              <a:off x="5436096" y="2381828"/>
              <a:ext cx="0" cy="31354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 flipV="1">
              <a:off x="5652120" y="4005188"/>
              <a:ext cx="864096" cy="151204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flipH="1">
              <a:off x="5724128" y="3997295"/>
              <a:ext cx="1368152" cy="16639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>
              <a:stCxn id="16" idx="3"/>
            </p:cNvCxnSpPr>
            <p:nvPr/>
          </p:nvCxnSpPr>
          <p:spPr>
            <a:xfrm flipV="1">
              <a:off x="5724128" y="4018232"/>
              <a:ext cx="2232248" cy="193104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 flipH="1">
              <a:off x="5724128" y="3990172"/>
              <a:ext cx="2880320" cy="22670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 flipH="1">
              <a:off x="1043608" y="1916832"/>
              <a:ext cx="3096344" cy="15355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>
              <a:stCxn id="8" idx="1"/>
              <a:endCxn id="14" idx="0"/>
            </p:cNvCxnSpPr>
            <p:nvPr/>
          </p:nvCxnSpPr>
          <p:spPr>
            <a:xfrm flipH="1">
              <a:off x="2695600" y="2093796"/>
              <a:ext cx="1444352" cy="13866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>
              <a:endCxn id="7" idx="0"/>
            </p:cNvCxnSpPr>
            <p:nvPr/>
          </p:nvCxnSpPr>
          <p:spPr>
            <a:xfrm flipH="1">
              <a:off x="4139952" y="2381828"/>
              <a:ext cx="432048" cy="11055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>
              <a:endCxn id="12" idx="0"/>
            </p:cNvCxnSpPr>
            <p:nvPr/>
          </p:nvCxnSpPr>
          <p:spPr>
            <a:xfrm>
              <a:off x="5724128" y="2276872"/>
              <a:ext cx="1147936" cy="11826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>
              <a:endCxn id="13" idx="0"/>
            </p:cNvCxnSpPr>
            <p:nvPr/>
          </p:nvCxnSpPr>
          <p:spPr>
            <a:xfrm>
              <a:off x="5724128" y="1916832"/>
              <a:ext cx="2516088" cy="15355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123728" y="2498856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28</a:t>
              </a:r>
              <a:endParaRPr lang="ko-KR" altLang="en-US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49724" y="2687078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25</a:t>
              </a:r>
              <a:endParaRPr lang="ko-KR" altLang="en-US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94343" y="2787118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84</a:t>
              </a:r>
              <a:endParaRPr lang="ko-KR" altLang="en-US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32911" y="3118023"/>
              <a:ext cx="598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642</a:t>
              </a:r>
              <a:endParaRPr lang="ko-KR" altLang="en-US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52991" y="3118023"/>
              <a:ext cx="598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100</a:t>
              </a:r>
              <a:endParaRPr lang="ko-KR" altLang="en-US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23728" y="5169784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21</a:t>
              </a:r>
              <a:endParaRPr lang="ko-KR" altLang="en-US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02751" y="4391878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12</a:t>
              </a:r>
              <a:endParaRPr lang="ko-KR" altLang="en-US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70803" y="4207212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29</a:t>
              </a:r>
              <a:endParaRPr lang="ko-KR" altLang="en-US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00028" y="4293096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7</a:t>
              </a:r>
              <a:endParaRPr lang="ko-KR" altLang="en-US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03054" y="4469369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71</a:t>
              </a:r>
              <a:endParaRPr lang="ko-KR" altLang="en-US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28369" y="4357790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3</a:t>
              </a:r>
              <a:endParaRPr lang="ko-KR" altLang="en-US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61320" y="2749925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64</a:t>
              </a:r>
              <a:endParaRPr lang="ko-KR" altLang="en-US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34318" y="2749925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55</a:t>
              </a:r>
              <a:endParaRPr lang="ko-KR" altLang="en-US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0579" y="4284703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  1</a:t>
              </a:r>
              <a:endParaRPr lang="ko-KR" altLang="en-US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10047" y="4293096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40</a:t>
              </a:r>
              <a:endParaRPr lang="ko-KR" altLang="en-US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092280" y="4207212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14</a:t>
              </a:r>
              <a:endParaRPr lang="ko-KR" altLang="en-US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89456" y="4791007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80</a:t>
              </a:r>
              <a:endParaRPr lang="ko-KR" altLang="en-US" b="1" dirty="0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611560" y="1412776"/>
              <a:ext cx="8352928" cy="51125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2" name="직선 화살표 연결선 81"/>
            <p:cNvCxnSpPr/>
            <p:nvPr/>
          </p:nvCxnSpPr>
          <p:spPr>
            <a:xfrm>
              <a:off x="7092280" y="5949280"/>
              <a:ext cx="4680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656805" y="5795391"/>
              <a:ext cx="999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err="1" smtClean="0"/>
                <a:t>총지급액</a:t>
              </a:r>
              <a:endParaRPr lang="ko-KR" altLang="en-US" sz="1400" b="1" dirty="0"/>
            </a:p>
          </p:txBody>
        </p:sp>
        <p:cxnSp>
          <p:nvCxnSpPr>
            <p:cNvPr id="84" name="직선 화살표 연결선 83"/>
            <p:cNvCxnSpPr/>
            <p:nvPr/>
          </p:nvCxnSpPr>
          <p:spPr>
            <a:xfrm>
              <a:off x="7087261" y="6257270"/>
              <a:ext cx="46805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638044" y="6103381"/>
              <a:ext cx="1174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smtClean="0"/>
                <a:t>원조 상환금</a:t>
              </a:r>
              <a:endParaRPr lang="ko-KR" altLang="en-US" sz="1400" b="1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11560" y="645333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ODA </a:t>
            </a:r>
            <a:r>
              <a:rPr lang="ko-KR" altLang="en-US" dirty="0" smtClean="0"/>
              <a:t>자금 흐름</a:t>
            </a:r>
            <a:r>
              <a:rPr lang="en-US" altLang="ko-KR" dirty="0" smtClean="0"/>
              <a:t>(1994-2005 </a:t>
            </a:r>
            <a:r>
              <a:rPr lang="ko-KR" altLang="en-US" dirty="0" smtClean="0"/>
              <a:t>누적 총계</a:t>
            </a:r>
            <a:r>
              <a:rPr lang="en-US" altLang="ko-KR" dirty="0" smtClean="0"/>
              <a:t>)                        </a:t>
            </a:r>
            <a:r>
              <a:rPr lang="ko-KR" altLang="en-US" dirty="0" smtClean="0"/>
              <a:t>단위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억 달러</a:t>
            </a:r>
            <a:r>
              <a:rPr lang="en-US" altLang="ko-KR" dirty="0" smtClean="0"/>
              <a:t>, 2004</a:t>
            </a:r>
            <a:r>
              <a:rPr lang="ko-KR" altLang="en-US" dirty="0" smtClean="0"/>
              <a:t>년 기준금액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6296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 algn="ctr"/>
            <a:r>
              <a:rPr lang="ko-KR" altLang="en-US" dirty="0" smtClean="0"/>
              <a:t>주요 이슈</a:t>
            </a:r>
            <a:r>
              <a:rPr lang="ko-KR" dirty="0" smtClean="0"/>
              <a:t> </a:t>
            </a:r>
            <a:endParaRPr lang="ko-KR" dirty="0"/>
          </a:p>
        </p:txBody>
      </p:sp>
      <p:graphicFrame>
        <p:nvGraphicFramePr>
          <p:cNvPr id="7" name="Diagram 2"/>
          <p:cNvGraphicFramePr/>
          <p:nvPr>
            <p:extLst>
              <p:ext uri="{D42A27DB-BD31-4B8C-83A1-F6EECF244321}">
                <p14:modId xmlns:p14="http://schemas.microsoft.com/office/powerpoint/2010/main" val="3273407312"/>
              </p:ext>
            </p:extLst>
          </p:nvPr>
        </p:nvGraphicFramePr>
        <p:xfrm>
          <a:off x="899592" y="1628800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C071CA-4CA9-43A5-8F43-483F73D5F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AC071CA-4CA9-43A5-8F43-483F73D5F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D17BA4-6C6E-4E61-B23E-94FDA19BA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1CD17BA4-6C6E-4E61-B23E-94FDA19BA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B14638-902A-4E4E-937B-A5B98497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85B14638-902A-4E4E-937B-A5B984975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4ACD34-CC9E-4DDF-ADAC-3EF85C8F3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A14ACD34-CC9E-4DDF-ADAC-3EF85C8F3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원조 조정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2973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3500" dirty="0" smtClean="0"/>
              <a:t>왜 원조 조정이 필요한가</a:t>
            </a:r>
            <a:r>
              <a:rPr lang="en-US" altLang="ko-KR" sz="3500" dirty="0" smtClean="0"/>
              <a:t>?</a:t>
            </a:r>
            <a:endParaRPr lang="ko-KR" sz="3500" dirty="0" smtClean="0"/>
          </a:p>
          <a:p>
            <a:pPr lvl="1" latinLnBrk="1">
              <a:buFontTx/>
              <a:buChar char="-"/>
            </a:pPr>
            <a:r>
              <a:rPr lang="ko-KR" altLang="en-US" sz="3000" dirty="0" smtClean="0"/>
              <a:t>다양한 원조 기구의 존재</a:t>
            </a:r>
            <a:endParaRPr lang="en-US" altLang="ko-KR" sz="3000" dirty="0"/>
          </a:p>
          <a:p>
            <a:pPr lvl="1" latinLnBrk="1">
              <a:buFontTx/>
              <a:buChar char="-"/>
            </a:pPr>
            <a:r>
              <a:rPr lang="ko-KR" altLang="en-US" sz="3000" dirty="0" smtClean="0"/>
              <a:t>복잡한 원조 절차와 방식 </a:t>
            </a:r>
            <a:endParaRPr lang="en-US" altLang="ko-KR" sz="3000" dirty="0"/>
          </a:p>
          <a:p>
            <a:pPr lvl="1" latinLnBrk="1">
              <a:buFontTx/>
              <a:buChar char="-"/>
            </a:pPr>
            <a:endParaRPr 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3500" dirty="0" smtClean="0"/>
              <a:t>원조 조정은 어떻게 이뤄지는가</a:t>
            </a:r>
            <a:r>
              <a:rPr lang="en-US" altLang="ko-KR" sz="3500" dirty="0" smtClean="0"/>
              <a:t>?</a:t>
            </a:r>
            <a:endParaRPr lang="ko-KR" sz="3500" dirty="0" smtClean="0"/>
          </a:p>
          <a:p>
            <a:pPr lvl="1" latinLnBrk="1">
              <a:buFontTx/>
              <a:buChar char="-"/>
            </a:pPr>
            <a:r>
              <a:rPr lang="ko-KR" altLang="en-US" sz="3000" dirty="0" smtClean="0"/>
              <a:t>협의 그룹 회의</a:t>
            </a:r>
            <a:r>
              <a:rPr lang="en-US" altLang="ko-KR" sz="3000" dirty="0" smtClean="0"/>
              <a:t>(Consultative Group Meeting)</a:t>
            </a:r>
          </a:p>
          <a:p>
            <a:pPr lvl="1" latinLnBrk="1">
              <a:buFontTx/>
              <a:buChar char="-"/>
            </a:pPr>
            <a:r>
              <a:rPr lang="ko-KR" altLang="en-US" sz="3000" dirty="0" smtClean="0"/>
              <a:t>원탁회의</a:t>
            </a:r>
            <a:r>
              <a:rPr lang="en-US" altLang="ko-KR" sz="3000" dirty="0" smtClean="0"/>
              <a:t>(Round Table)</a:t>
            </a:r>
          </a:p>
          <a:p>
            <a:pPr lvl="1" latinLnBrk="1">
              <a:buFontTx/>
              <a:buChar char="-"/>
            </a:pPr>
            <a:endParaRPr lang="ko-KR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sz="3500" dirty="0" smtClean="0"/>
              <a:t>누가 핵심적 역할을 하게 되는가</a:t>
            </a:r>
            <a:r>
              <a:rPr lang="en-US" altLang="ko-KR" sz="3500" dirty="0" smtClean="0"/>
              <a:t>?</a:t>
            </a:r>
            <a:endParaRPr lang="ko-KR" altLang="ko-KR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6924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국제개발원조 체제의 세 차원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896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4100" dirty="0" smtClean="0"/>
              <a:t>자금 차원</a:t>
            </a:r>
            <a:endParaRPr lang="ko-KR" sz="4100" dirty="0" smtClean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원조 자금은 어떻게 마련되는가</a:t>
            </a:r>
            <a:r>
              <a:rPr lang="en-US" altLang="ko-KR" sz="3600" dirty="0" smtClean="0"/>
              <a:t>?</a:t>
            </a:r>
            <a:endParaRPr lang="en-US" altLang="ko-KR" sz="3600" dirty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누가 배분의 결정권을 갖는가</a:t>
            </a:r>
            <a:r>
              <a:rPr lang="en-US" altLang="ko-KR" sz="3600" dirty="0" smtClean="0"/>
              <a:t>?</a:t>
            </a:r>
            <a:r>
              <a:rPr lang="ko-KR" altLang="en-US" sz="3600" dirty="0" smtClean="0"/>
              <a:t> </a:t>
            </a:r>
            <a:endParaRPr lang="en-US" altLang="ko-KR" sz="3600" dirty="0"/>
          </a:p>
          <a:p>
            <a:pPr lvl="1" latinLnBrk="1">
              <a:buFontTx/>
              <a:buChar char="-"/>
            </a:pPr>
            <a:endParaRPr 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4100" dirty="0" smtClean="0"/>
              <a:t>정책 차원</a:t>
            </a:r>
            <a:endParaRPr lang="ko-KR" sz="4100" dirty="0" smtClean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원조 정책은 어떻게 형성되는가</a:t>
            </a:r>
            <a:r>
              <a:rPr lang="en-US" altLang="ko-KR" sz="3600" dirty="0" smtClean="0"/>
              <a:t>?</a:t>
            </a:r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누가 규범 제정자</a:t>
            </a:r>
            <a:r>
              <a:rPr lang="en-US" altLang="ko-KR" sz="3600" dirty="0" smtClean="0"/>
              <a:t>(rule maker)</a:t>
            </a:r>
            <a:r>
              <a:rPr lang="ko-KR" altLang="en-US" sz="3600" dirty="0" smtClean="0"/>
              <a:t>인가</a:t>
            </a:r>
            <a:r>
              <a:rPr lang="en-US" altLang="ko-KR" sz="3600" dirty="0" smtClean="0"/>
              <a:t>?</a:t>
            </a:r>
          </a:p>
          <a:p>
            <a:pPr lvl="1" latinLnBrk="1">
              <a:buFontTx/>
              <a:buChar char="-"/>
            </a:pPr>
            <a:endParaRPr lang="ko-KR" altLang="ko-KR" sz="3100" dirty="0"/>
          </a:p>
          <a:p>
            <a:pPr>
              <a:buFont typeface="Wingdings" pitchFamily="2" charset="2"/>
              <a:buChar char="§"/>
            </a:pPr>
            <a:r>
              <a:rPr lang="ko-KR" altLang="en-US" sz="4100" dirty="0" smtClean="0"/>
              <a:t>집행 차원</a:t>
            </a:r>
            <a:endParaRPr lang="ko-KR" altLang="ko-KR" sz="4100" dirty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원조 사업의 실행 절차와 과정은</a:t>
            </a:r>
            <a:r>
              <a:rPr lang="en-US" altLang="ko-KR" sz="3600" dirty="0" smtClean="0"/>
              <a:t>?</a:t>
            </a:r>
            <a:r>
              <a:rPr lang="ko-KR" altLang="en-US" sz="3600" dirty="0" smtClean="0"/>
              <a:t> </a:t>
            </a:r>
            <a:endParaRPr lang="en-US" altLang="ko-KR" sz="3600" dirty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누가 핵심적 행위자인가</a:t>
            </a:r>
            <a:r>
              <a:rPr lang="en-US" altLang="ko-KR" sz="3600" dirty="0" smtClean="0"/>
              <a:t>?</a:t>
            </a:r>
            <a:r>
              <a:rPr lang="ko-KR" altLang="en-US" sz="3600" dirty="0" smtClean="0"/>
              <a:t> </a:t>
            </a:r>
            <a:endParaRPr lang="en-US" altLang="ko-KR" sz="3600" dirty="0"/>
          </a:p>
          <a:p>
            <a:pPr lvl="1" latinLnBrk="1">
              <a:buFontTx/>
              <a:buChar char="-"/>
            </a:pPr>
            <a:endParaRPr lang="ko-KR" altLang="ko-KR" dirty="0"/>
          </a:p>
          <a:p>
            <a:pPr>
              <a:buFont typeface="Wingdings" pitchFamily="2" charset="2"/>
              <a:buChar char="§"/>
            </a:pPr>
            <a:endParaRPr lang="ko-KR" altLang="ko-KR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5936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개발원조 사업의 구분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분야별 사업</a:t>
            </a:r>
            <a:endParaRPr lang="ko-KR" dirty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인프라 사업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보건의료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농업개발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교육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주제별 사업</a:t>
            </a:r>
            <a:endParaRPr lang="ko-KR" dirty="0"/>
          </a:p>
          <a:p>
            <a:pPr marL="457200" lvl="1" indent="0" latinLnBrk="1">
              <a:buNone/>
            </a:pPr>
            <a:r>
              <a:rPr lang="en-US" altLang="ko-KR" dirty="0" smtClean="0"/>
              <a:t>-  </a:t>
            </a:r>
            <a:r>
              <a:rPr lang="ko-KR" altLang="en-US" dirty="0" smtClean="0"/>
              <a:t>제도개혁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err="1" smtClean="0"/>
              <a:t>거버넌스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부패 방지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시민사회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1940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 국가별 사례와 교훈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아시아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아프리카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남미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취약국가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실패국가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분쟁피해국가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체제 전환 국가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개혁</a:t>
            </a:r>
            <a:r>
              <a:rPr lang="en-US" altLang="ko-KR" dirty="0"/>
              <a:t> </a:t>
            </a:r>
            <a:r>
              <a:rPr lang="ko-KR" altLang="en-US" dirty="0" smtClean="0"/>
              <a:t>개방 사회주의 국가</a:t>
            </a:r>
            <a:endParaRPr lang="ko-KR" dirty="0"/>
          </a:p>
          <a:p>
            <a:pPr marL="457200" lvl="1" indent="0" latinLnBrk="1">
              <a:buNone/>
            </a:pPr>
            <a:endParaRPr lang="ko-KR" sz="1800" dirty="0"/>
          </a:p>
          <a:p>
            <a:pP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sz="1800" dirty="0"/>
          </a:p>
          <a:p>
            <a:pP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sz="1800" dirty="0"/>
          </a:p>
          <a:p>
            <a:pPr>
              <a:buFont typeface="Wingdings" pitchFamily="2" charset="2"/>
              <a:buChar char="§"/>
            </a:pP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7881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048000"/>
            <a:ext cx="7007696" cy="1362075"/>
          </a:xfrm>
        </p:spPr>
        <p:txBody>
          <a:bodyPr>
            <a:noAutofit/>
          </a:bodyPr>
          <a:lstStyle/>
          <a:p>
            <a:pPr algn="r"/>
            <a:r>
              <a:rPr lang="en-US" altLang="ko-KR" dirty="0" smtClean="0">
                <a:latin typeface="맑은 고딕"/>
                <a:ea typeface="맑은 고딕"/>
              </a:rPr>
              <a:t>Ⅲ. </a:t>
            </a:r>
            <a:r>
              <a:rPr lang="ko-KR" altLang="en-US" dirty="0" smtClean="0">
                <a:latin typeface="맑은 고딕"/>
                <a:ea typeface="맑은 고딕"/>
              </a:rPr>
              <a:t>대북 개발지원의 핵심이슈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3983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대북 개발지원의 기본 질문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2973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발전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개발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이란 무엇인가</a:t>
            </a:r>
            <a:r>
              <a:rPr lang="en-US" altLang="ko-KR" dirty="0" smtClean="0"/>
              <a:t>?</a:t>
            </a:r>
            <a:endParaRPr 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발전의 가치와 비전 </a:t>
            </a:r>
            <a:endParaRPr lang="en-US" altLang="ko-KR" dirty="0"/>
          </a:p>
          <a:p>
            <a:pPr lvl="1" latinLnBrk="1">
              <a:buFontTx/>
              <a:buChar char="-"/>
            </a:pPr>
            <a:endParaRPr 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왜 원조를 제공하는가</a:t>
            </a:r>
            <a:r>
              <a:rPr lang="en-US" altLang="ko-KR" dirty="0" smtClean="0"/>
              <a:t>?</a:t>
            </a:r>
            <a:endParaRPr 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원조의 목적과 목표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endParaRPr lang="ko-KR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어떻게 원조를 해야 하는가</a:t>
            </a:r>
            <a:r>
              <a:rPr lang="en-US" altLang="ko-KR" dirty="0" smtClean="0"/>
              <a:t>?</a:t>
            </a:r>
            <a:endParaRPr lang="ko-KR" altLang="ko-KR" dirty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원조 정책과 방식</a:t>
            </a:r>
            <a:endParaRPr lang="en-US" altLang="ko-KR" dirty="0"/>
          </a:p>
          <a:p>
            <a:pPr>
              <a:buFont typeface="Wingdings" pitchFamily="2" charset="2"/>
              <a:buChar char="§"/>
            </a:pPr>
            <a:endParaRPr lang="ko-KR" alt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64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누가 핵심적 역할을 할 것인가</a:t>
            </a:r>
            <a:r>
              <a:rPr lang="en-US" altLang="ko-KR" dirty="0" smtClean="0"/>
              <a:t>? 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국제금융기구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유엔기구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중국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남한과 북한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2081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대북 국제개발원조 체제는</a:t>
            </a:r>
            <a:r>
              <a:rPr lang="en-US" altLang="ko-KR" dirty="0" smtClean="0"/>
              <a:t>?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896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4100" dirty="0" smtClean="0"/>
              <a:t>두 번의 기회</a:t>
            </a:r>
            <a:endParaRPr lang="ko-KR" sz="4100" dirty="0" smtClean="0"/>
          </a:p>
          <a:p>
            <a:pPr lvl="1" latinLnBrk="1">
              <a:buFontTx/>
              <a:buChar char="-"/>
            </a:pPr>
            <a:r>
              <a:rPr lang="en-US" altLang="ko-KR" sz="3600" dirty="0" smtClean="0"/>
              <a:t>1995</a:t>
            </a:r>
            <a:r>
              <a:rPr lang="ko-KR" altLang="en-US" sz="3600" dirty="0" smtClean="0"/>
              <a:t>년 체제 </a:t>
            </a:r>
            <a:r>
              <a:rPr lang="en-US" altLang="ko-KR" sz="3600" dirty="0" smtClean="0"/>
              <a:t>: UN </a:t>
            </a:r>
            <a:r>
              <a:rPr lang="ko-KR" altLang="en-US" sz="3600" dirty="0" smtClean="0"/>
              <a:t>인도지원체제</a:t>
            </a:r>
            <a:r>
              <a:rPr lang="en-US" altLang="ko-KR" sz="3600" dirty="0" smtClean="0"/>
              <a:t>(CAP)</a:t>
            </a:r>
            <a:endParaRPr lang="en-US" altLang="ko-KR" sz="3600" dirty="0"/>
          </a:p>
          <a:p>
            <a:pPr lvl="1" latinLnBrk="1">
              <a:buFontTx/>
              <a:buChar char="-"/>
            </a:pPr>
            <a:r>
              <a:rPr lang="en-US" altLang="ko-KR" sz="3600" dirty="0" smtClean="0"/>
              <a:t>1998</a:t>
            </a:r>
            <a:r>
              <a:rPr lang="ko-KR" altLang="en-US" sz="3600" dirty="0" smtClean="0"/>
              <a:t>년 체제 </a:t>
            </a:r>
            <a:r>
              <a:rPr lang="en-US" altLang="ko-KR" sz="3600" dirty="0" smtClean="0"/>
              <a:t>: </a:t>
            </a:r>
            <a:r>
              <a:rPr lang="ko-KR" altLang="en-US" sz="3600" dirty="0" smtClean="0"/>
              <a:t>농업복구 및 환경보호</a:t>
            </a:r>
            <a:r>
              <a:rPr lang="en-US" altLang="ko-KR" sz="3600" dirty="0" smtClean="0"/>
              <a:t>(AREP)</a:t>
            </a:r>
            <a:r>
              <a:rPr lang="ko-KR" altLang="en-US" sz="3600" dirty="0" smtClean="0"/>
              <a:t> </a:t>
            </a:r>
            <a:endParaRPr lang="en-US" altLang="ko-KR" sz="3600" dirty="0"/>
          </a:p>
          <a:p>
            <a:pPr lvl="1" latinLnBrk="1">
              <a:buFontTx/>
              <a:buChar char="-"/>
            </a:pPr>
            <a:endParaRPr 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4100" dirty="0" smtClean="0"/>
              <a:t>베트남의 국제개발원조  체제는</a:t>
            </a:r>
            <a:r>
              <a:rPr lang="en-US" altLang="ko-KR" sz="4100" dirty="0" smtClean="0"/>
              <a:t>?</a:t>
            </a:r>
            <a:endParaRPr lang="ko-KR" sz="4100" dirty="0" smtClean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베트남 정부와 세계은행 공동 주최 </a:t>
            </a:r>
            <a:r>
              <a:rPr lang="en-US" altLang="ko-KR" sz="3600" dirty="0" smtClean="0"/>
              <a:t>CG </a:t>
            </a:r>
            <a:r>
              <a:rPr lang="ko-KR" altLang="en-US" sz="3600" dirty="0" smtClean="0"/>
              <a:t>회의 </a:t>
            </a:r>
            <a:endParaRPr lang="en-US" altLang="ko-KR" sz="3600" dirty="0" smtClean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부문별 </a:t>
            </a:r>
            <a:r>
              <a:rPr lang="en-US" altLang="ko-KR" sz="3600" dirty="0" smtClean="0"/>
              <a:t>/ </a:t>
            </a:r>
            <a:r>
              <a:rPr lang="ko-KR" altLang="en-US" sz="3600" dirty="0" smtClean="0"/>
              <a:t>그룹별 회의</a:t>
            </a:r>
            <a:endParaRPr lang="en-US" altLang="ko-KR" sz="3600" dirty="0" smtClean="0"/>
          </a:p>
          <a:p>
            <a:pPr lvl="1" latinLnBrk="1">
              <a:buFontTx/>
              <a:buChar char="-"/>
            </a:pPr>
            <a:endParaRPr lang="ko-KR" altLang="ko-KR" sz="3100" dirty="0"/>
          </a:p>
          <a:p>
            <a:pPr>
              <a:buFont typeface="Wingdings" pitchFamily="2" charset="2"/>
              <a:buChar char="§"/>
            </a:pPr>
            <a:r>
              <a:rPr lang="ko-KR" altLang="en-US" sz="4100" dirty="0" smtClean="0"/>
              <a:t>우리는 무엇을 해야 하는가</a:t>
            </a:r>
            <a:r>
              <a:rPr lang="en-US" altLang="ko-KR" sz="4100" dirty="0" smtClean="0"/>
              <a:t>?</a:t>
            </a:r>
            <a:endParaRPr lang="ko-KR" altLang="ko-KR" sz="4100" dirty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대표성 획득         영향력 확대           이니셔티브</a:t>
            </a:r>
            <a:endParaRPr lang="en-US" altLang="ko-KR" sz="3600" dirty="0"/>
          </a:p>
          <a:p>
            <a:pPr lvl="1" latinLnBrk="1">
              <a:buFontTx/>
              <a:buChar char="-"/>
            </a:pPr>
            <a:r>
              <a:rPr lang="ko-KR" altLang="en-US" sz="3600" dirty="0" smtClean="0"/>
              <a:t>제</a:t>
            </a:r>
            <a:r>
              <a:rPr lang="en-US" altLang="ko-KR" sz="3600" dirty="0" smtClean="0"/>
              <a:t>3</a:t>
            </a:r>
            <a:r>
              <a:rPr lang="ko-KR" altLang="en-US" sz="3600" dirty="0" smtClean="0"/>
              <a:t>의 체제에 대한 새로운 상상은 가능한가</a:t>
            </a:r>
            <a:r>
              <a:rPr lang="en-US" altLang="ko-KR" sz="3600" dirty="0" smtClean="0"/>
              <a:t>?</a:t>
            </a:r>
            <a:r>
              <a:rPr lang="ko-KR" altLang="en-US" sz="3600" dirty="0" smtClean="0"/>
              <a:t> </a:t>
            </a:r>
            <a:endParaRPr lang="en-US" altLang="ko-KR" sz="3600" dirty="0"/>
          </a:p>
          <a:p>
            <a:pPr lvl="1" latinLnBrk="1">
              <a:buFontTx/>
              <a:buChar char="-"/>
            </a:pPr>
            <a:endParaRPr lang="ko-KR" altLang="ko-KR" dirty="0"/>
          </a:p>
          <a:p>
            <a:pPr>
              <a:buFont typeface="Wingdings" pitchFamily="2" charset="2"/>
              <a:buChar char="§"/>
            </a:pPr>
            <a:endParaRPr lang="ko-KR" altLang="ko-KR" sz="3500" dirty="0"/>
          </a:p>
        </p:txBody>
      </p:sp>
      <p:sp>
        <p:nvSpPr>
          <p:cNvPr id="4" name="오른쪽 화살표 3"/>
          <p:cNvSpPr/>
          <p:nvPr/>
        </p:nvSpPr>
        <p:spPr>
          <a:xfrm>
            <a:off x="3491880" y="5604742"/>
            <a:ext cx="432048" cy="144016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6211398" y="5604742"/>
            <a:ext cx="432048" cy="144016"/>
          </a:xfrm>
          <a:prstGeom prst="rightArrow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4721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원조의 두 얼굴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/>
              <a:t>말의 상찬</a:t>
            </a:r>
            <a:r>
              <a:rPr lang="en-US" altLang="ko-KR" dirty="0"/>
              <a:t>(Rhetoric) VS </a:t>
            </a:r>
            <a:r>
              <a:rPr lang="ko-KR" altLang="en-US" dirty="0"/>
              <a:t>진실</a:t>
            </a:r>
            <a:r>
              <a:rPr lang="en-US" altLang="ko-KR" dirty="0"/>
              <a:t>(Reality)</a:t>
            </a:r>
            <a:r>
              <a:rPr lang="ko-KR" altLang="en-US" dirty="0"/>
              <a:t> </a:t>
            </a:r>
            <a:endParaRPr lang="en-US" altLang="ko-KR" dirty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인류애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국익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err="1" smtClean="0"/>
              <a:t>거버넌스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내정 간섭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인도주의 얼굴 뒤의 원조 산업</a:t>
            </a:r>
            <a:endParaRPr lang="en-US" altLang="ko-KR" dirty="0"/>
          </a:p>
          <a:p>
            <a:pPr>
              <a:buFont typeface="Wingdings" pitchFamily="2" charset="2"/>
              <a:buChar char="§"/>
            </a:pPr>
            <a:endParaRPr lang="en-US" altLang="ko-KR" sz="2400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현실주의  </a:t>
            </a:r>
            <a:r>
              <a:rPr lang="en-US" altLang="ko-KR" dirty="0" smtClean="0"/>
              <a:t>VS </a:t>
            </a:r>
            <a:r>
              <a:rPr lang="ko-KR" altLang="en-US" dirty="0"/>
              <a:t> </a:t>
            </a:r>
            <a:r>
              <a:rPr lang="ko-KR" altLang="en-US" dirty="0" smtClean="0"/>
              <a:t>이상주의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오리엔탈리즘과 내 안의 타자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울타리 속의 주인의식</a:t>
            </a:r>
            <a:r>
              <a:rPr lang="en-US" altLang="ko-KR" dirty="0" smtClean="0"/>
              <a:t>(Ownership)</a:t>
            </a:r>
          </a:p>
          <a:p>
            <a:pPr lvl="1" latinLnBrk="1">
              <a:buFontTx/>
              <a:buChar char="-"/>
            </a:pPr>
            <a:r>
              <a:rPr lang="ko-KR" altLang="en-US" dirty="0" smtClean="0"/>
              <a:t>부패 척결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부패와의 악수</a:t>
            </a:r>
            <a:endParaRPr lang="en-US" altLang="ko-K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806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3768" y="3068960"/>
            <a:ext cx="5112568" cy="1440159"/>
          </a:xfrm>
        </p:spPr>
        <p:txBody>
          <a:bodyPr>
            <a:noAutofit/>
          </a:bodyPr>
          <a:lstStyle/>
          <a:p>
            <a:pPr algn="ctr" latinLnBrk="1">
              <a:defRPr lang="ko-KR"/>
            </a:pPr>
            <a:r>
              <a:rPr lang="ko-KR" altLang="en-US" sz="6000" dirty="0" smtClean="0"/>
              <a:t>감 사 합 </a:t>
            </a:r>
            <a:r>
              <a:rPr lang="ko-KR" altLang="en-US" sz="6000" dirty="0" err="1" smtClean="0"/>
              <a:t>니</a:t>
            </a:r>
            <a:r>
              <a:rPr lang="ko-KR" altLang="en-US" sz="6000" dirty="0" smtClean="0"/>
              <a:t> 다</a:t>
            </a:r>
            <a:endParaRPr lang="ko-KR" sz="6000" dirty="0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059832" y="4941168"/>
            <a:ext cx="4343400" cy="9361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ko-KR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1">
              <a:defRPr lang="ko-KR"/>
            </a:pPr>
            <a:endParaRPr lang="en-US" altLang="ko-KR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048000"/>
            <a:ext cx="6863680" cy="1362075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>
                <a:latin typeface="맑은 고딕"/>
                <a:ea typeface="맑은 고딕"/>
              </a:rPr>
              <a:t>Ⅰ. </a:t>
            </a:r>
            <a:r>
              <a:rPr lang="ko-KR" altLang="en-US" dirty="0" smtClean="0">
                <a:latin typeface="맑은 고딕"/>
                <a:ea typeface="맑은 고딕"/>
              </a:rPr>
              <a:t>북한 식량난과 대북지원</a:t>
            </a:r>
            <a:endParaRPr 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1990</a:t>
            </a:r>
            <a:r>
              <a:rPr lang="ko-KR" altLang="en-US" dirty="0" smtClean="0"/>
              <a:t>년대 북한 식량난의 원인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484785"/>
            <a:ext cx="8077200" cy="38884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내부적 요인</a:t>
            </a:r>
            <a:endParaRPr lang="ko-KR" dirty="0"/>
          </a:p>
          <a:p>
            <a:pPr lvl="1" latinLnBrk="1">
              <a:buFontTx/>
              <a:buChar char="-"/>
            </a:pPr>
            <a:r>
              <a:rPr lang="ko-KR" altLang="en-US" dirty="0" smtClean="0"/>
              <a:t>계획경제의 문제점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집단농업의 비효율성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주체농법의 경직성</a:t>
            </a:r>
            <a:endParaRPr 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외부적 요인</a:t>
            </a:r>
            <a:endParaRPr lang="ko-KR" dirty="0"/>
          </a:p>
          <a:p>
            <a:pPr marL="457200" lvl="1" indent="0" latinLnBrk="1">
              <a:buNone/>
            </a:pPr>
            <a:r>
              <a:rPr lang="en-US" altLang="ko-KR" dirty="0" smtClean="0"/>
              <a:t>-  </a:t>
            </a:r>
            <a:r>
              <a:rPr lang="ko-KR" altLang="en-US" dirty="0" smtClean="0"/>
              <a:t>사회주의 시장 붕괴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r>
              <a:rPr lang="ko-KR" altLang="en-US" dirty="0" smtClean="0"/>
              <a:t>구 소련 및 중국의 우대가격 폐지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3737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         내</a:t>
            </a:r>
            <a:r>
              <a:rPr lang="en-US" altLang="ko-KR" sz="2800" dirty="0" smtClean="0">
                <a:latin typeface="맑은 고딕"/>
                <a:ea typeface="맑은 고딕"/>
              </a:rPr>
              <a:t>•</a:t>
            </a:r>
            <a:r>
              <a:rPr lang="ko-KR" altLang="en-US" sz="2800" dirty="0" smtClean="0"/>
              <a:t>외부 요인의 결합이 식량난으로 폭발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    : </a:t>
            </a:r>
            <a:r>
              <a:rPr lang="ko-KR" altLang="en-US" sz="2800" dirty="0" smtClean="0"/>
              <a:t>에너지난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농업 관련 산업의 붕괴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자연재해</a:t>
            </a:r>
            <a:endParaRPr lang="ko-KR" altLang="en-US" sz="2800" dirty="0"/>
          </a:p>
        </p:txBody>
      </p:sp>
      <p:sp>
        <p:nvSpPr>
          <p:cNvPr id="5" name="오른쪽 화살표 4"/>
          <p:cNvSpPr/>
          <p:nvPr/>
        </p:nvSpPr>
        <p:spPr>
          <a:xfrm>
            <a:off x="1081920" y="5666039"/>
            <a:ext cx="465744" cy="36962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102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북한 기근의 성격</a:t>
            </a:r>
            <a:endParaRPr 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3568" y="1628800"/>
            <a:ext cx="8077200" cy="475252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사회주의적 기근</a:t>
            </a:r>
            <a:endParaRPr lang="ko-KR" dirty="0"/>
          </a:p>
          <a:p>
            <a:pPr lvl="1" latinLnBrk="1">
              <a:buFontTx/>
              <a:buChar char="-"/>
            </a:pPr>
            <a:r>
              <a:rPr lang="ko-KR" altLang="en-US" dirty="0" smtClean="0"/>
              <a:t>사회통제가 철저한 국가에서 대부분의 구성원들이 질서 있게 한계 영양상태로 돌입</a:t>
            </a:r>
            <a:endParaRPr lang="ko-KR" dirty="0"/>
          </a:p>
          <a:p>
            <a:pPr>
              <a:buFont typeface="Wingdings" pitchFamily="2" charset="2"/>
              <a:buChar char="§"/>
            </a:pPr>
            <a:endParaRPr lang="en-US" altLang="ko-KR" sz="2800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조용한 기근</a:t>
            </a:r>
            <a:r>
              <a:rPr lang="en-US" altLang="ko-KR" dirty="0" smtClean="0"/>
              <a:t>(Silent famine)</a:t>
            </a:r>
            <a:endParaRPr lang="ko-KR" dirty="0"/>
          </a:p>
          <a:p>
            <a:pPr lvl="1" algn="just" latinLnBrk="1">
              <a:buFontTx/>
              <a:buChar char="-"/>
            </a:pPr>
            <a:r>
              <a:rPr lang="ko-KR" altLang="en-US" dirty="0" smtClean="0"/>
              <a:t>기근 실상이나 피해규모 외부에 알려지지 않음</a:t>
            </a:r>
            <a:endParaRPr lang="en-US" altLang="ko-KR" dirty="0" smtClean="0"/>
          </a:p>
          <a:p>
            <a:pPr lvl="1" latinLnBrk="1">
              <a:buFontTx/>
              <a:buChar char="-"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도시형 </a:t>
            </a:r>
            <a:r>
              <a:rPr lang="ko-KR" altLang="en-US" dirty="0"/>
              <a:t>기근</a:t>
            </a:r>
            <a:endParaRPr lang="ko-KR" altLang="ko-KR" dirty="0"/>
          </a:p>
          <a:p>
            <a:pPr lvl="1" latinLnBrk="1">
              <a:buFontTx/>
              <a:buChar char="-"/>
            </a:pPr>
            <a:r>
              <a:rPr lang="ko-KR" altLang="en-US" dirty="0" smtClean="0"/>
              <a:t>배급이 중단된 도시 주민들이 가장 피해 입음</a:t>
            </a:r>
            <a:endParaRPr lang="ko-KR" dirty="0"/>
          </a:p>
          <a:p>
            <a:pPr marL="457200" lvl="1" indent="0" latinLnBrk="1">
              <a:buNone/>
            </a:pPr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772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북한 기근 및 재해 관련 사진</a:t>
            </a:r>
            <a:endParaRPr lang="ko-KR" dirty="0"/>
          </a:p>
        </p:txBody>
      </p:sp>
      <p:pic>
        <p:nvPicPr>
          <p:cNvPr id="4" name="그림 11" descr="북한아이들5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1899458" cy="26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0" descr="홈피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1"/>
            <a:ext cx="30924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2" descr="초창기사업-7(전면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0003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5841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북한 보건의료 현실</a:t>
            </a:r>
            <a:endParaRPr lang="ko-KR" dirty="0"/>
          </a:p>
        </p:txBody>
      </p:sp>
      <p:pic>
        <p:nvPicPr>
          <p:cNvPr id="6" name="그림 15" descr="1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53" y="1340768"/>
            <a:ext cx="28543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6" descr="2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340768"/>
            <a:ext cx="28543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7" descr="3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54" y="4030662"/>
            <a:ext cx="28543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4" descr="4.jpg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4030663"/>
            <a:ext cx="28543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1507355" y="3610726"/>
            <a:ext cx="6423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200" b="1" dirty="0"/>
              <a:t>▲ 열악한 환경에서 수액을 제조하는 모습</a:t>
            </a:r>
            <a:r>
              <a:rPr lang="en-US" altLang="ko-KR" sz="1200" b="1" dirty="0"/>
              <a:t>               </a:t>
            </a:r>
            <a:r>
              <a:rPr lang="ko-KR" altLang="en-US" sz="1200" b="1" dirty="0"/>
              <a:t>▲ </a:t>
            </a:r>
            <a:r>
              <a:rPr lang="ko-KR" altLang="en-US" sz="1200" b="1" dirty="0" err="1"/>
              <a:t>개보수</a:t>
            </a:r>
            <a:r>
              <a:rPr lang="ko-KR" altLang="en-US" sz="1200" b="1" dirty="0"/>
              <a:t> 전 적십자병원 </a:t>
            </a:r>
            <a:r>
              <a:rPr lang="ko-KR" altLang="en-US" sz="1200" b="1" dirty="0" err="1"/>
              <a:t>이비과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수술장</a:t>
            </a:r>
            <a:endParaRPr lang="ko-KR" altLang="en-US" sz="1200" b="1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443059" y="6211830"/>
            <a:ext cx="672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200" b="1" dirty="0"/>
              <a:t>▲ 수술 후 수술장갑을 소독하는 모습       </a:t>
            </a:r>
            <a:r>
              <a:rPr lang="en-US" altLang="ko-KR" sz="1200" b="1" dirty="0"/>
              <a:t>               </a:t>
            </a:r>
            <a:r>
              <a:rPr lang="ko-KR" altLang="en-US" sz="1200" b="1" dirty="0"/>
              <a:t>▲ 부식된 병원 지붕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적십자병원 </a:t>
            </a:r>
            <a:r>
              <a:rPr lang="ko-KR" altLang="en-US" sz="1200" b="1" dirty="0" err="1"/>
              <a:t>구강수술장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5981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북한 기근 및 재해 관련 사진</a:t>
            </a:r>
            <a:endParaRPr lang="ko-KR" dirty="0"/>
          </a:p>
        </p:txBody>
      </p:sp>
      <p:pic>
        <p:nvPicPr>
          <p:cNvPr id="7" name="Picture 2" descr="http://www.nkproject.org/board/dataup/file/picpds/picpds_img_2006010417294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7398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nkproject.org/board/dataup/file/picpds/picpds_img_200601041731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920737" cy="29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616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북한 기근 및 재해 관련 사진</a:t>
            </a:r>
            <a:endParaRPr 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628800"/>
            <a:ext cx="340392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nkproject.org/board/dataup/file/picpds/picpds_img_200601041724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08" y="1592796"/>
            <a:ext cx="306862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nkproject.org/board/dataup/file/picpds/picpds_img_200601041722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49" y="4149080"/>
            <a:ext cx="3029380" cy="22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203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70926BE6910EE541A5C8A9203B4061CC0400C52140320FE295488DD4381964E77F84" ma:contentTypeVersion="35" ma:contentTypeDescription="Create a new document." ma:contentTypeScope="" ma:versionID="7330727687b05c0d2f86385f6069541d"/>
</file>

<file path=customXml/itemProps1.xml><?xml version="1.0" encoding="utf-8"?>
<ds:datastoreItem xmlns:ds="http://schemas.openxmlformats.org/officeDocument/2006/customXml" ds:itemID="{2B3B4C46-4E95-4B08-942F-9C686626EB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5B4C84-E870-40FB-9CEB-88A62DAE73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0D849-F6D8-46C1-AE49-00A801A170C4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808</Words>
  <Application>Microsoft Office PowerPoint</Application>
  <PresentationFormat>화면 슬라이드 쇼(4:3)</PresentationFormat>
  <Paragraphs>262</Paragraphs>
  <Slides>29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Training</vt:lpstr>
      <vt:lpstr>북한의 자연재해와 식량상황 : 개발지원으로의 전환 필요성과 핵심 이슈</vt:lpstr>
      <vt:lpstr>주요 이슈 </vt:lpstr>
      <vt:lpstr>Ⅰ. 북한 식량난과 대북지원</vt:lpstr>
      <vt:lpstr>1990년대 북한 식량난의 원인</vt:lpstr>
      <vt:lpstr>북한 기근의 성격</vt:lpstr>
      <vt:lpstr>북한 기근 및 재해 관련 사진</vt:lpstr>
      <vt:lpstr>북한 보건의료 현실</vt:lpstr>
      <vt:lpstr>북한 기근 및 재해 관련 사진</vt:lpstr>
      <vt:lpstr>북한 기근 및 재해 관련 사진</vt:lpstr>
      <vt:lpstr>대북지원의 문제점과 한계</vt:lpstr>
      <vt:lpstr>대북지원의 문제점과 한계</vt:lpstr>
      <vt:lpstr>대북지원의 문제점과 한계</vt:lpstr>
      <vt:lpstr>Ⅱ. 개발지원이란 무엇인가?</vt:lpstr>
      <vt:lpstr>1. 개념의 정립</vt:lpstr>
      <vt:lpstr>2. 개발원조의 방식은? </vt:lpstr>
      <vt:lpstr>3. 개발원조의 전략(정책) </vt:lpstr>
      <vt:lpstr>4. 누가 어떤 역할들을 하는가?</vt:lpstr>
      <vt:lpstr>5. 원조 자금의 흐름은?</vt:lpstr>
      <vt:lpstr>공적개발원조(ODA) 자금의 흐름 </vt:lpstr>
      <vt:lpstr>6. 원조 조정</vt:lpstr>
      <vt:lpstr>7. 국제개발원조 체제의 세 차원</vt:lpstr>
      <vt:lpstr>8. 개발원조 사업의 구분</vt:lpstr>
      <vt:lpstr>9.  국가별 사례와 교훈</vt:lpstr>
      <vt:lpstr>Ⅲ. 대북 개발지원의 핵심이슈</vt:lpstr>
      <vt:lpstr>1. 대북 개발지원의 기본 질문</vt:lpstr>
      <vt:lpstr>2. 누가 핵심적 역할을 할 것인가? </vt:lpstr>
      <vt:lpstr>3. 대북 국제개발원조 체제는?</vt:lpstr>
      <vt:lpstr>4. 원조의 두 얼굴</vt:lpstr>
      <vt:lpstr>감 사 합 니 다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2011-03-17T14:12:14Z</dcterms:created>
  <dcterms:modified xsi:type="dcterms:W3CDTF">2011-05-15T22:55:28Z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TC101674557</vt:lpwstr>
  </property>
  <property fmtid="{D5CDD505-2E9C-101B-9397-08002B2CF9AE}" pid="3" name="_MsoHelpTopicId">
    <vt:lpwstr/>
  </property>
</Properties>
</file>