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0" r:id="rId4"/>
    <p:sldId id="285" r:id="rId5"/>
    <p:sldId id="286" r:id="rId6"/>
    <p:sldId id="261" r:id="rId7"/>
    <p:sldId id="264" r:id="rId8"/>
    <p:sldId id="265" r:id="rId9"/>
    <p:sldId id="284" r:id="rId10"/>
    <p:sldId id="266" r:id="rId11"/>
    <p:sldId id="282" r:id="rId12"/>
    <p:sldId id="269" r:id="rId13"/>
    <p:sldId id="270" r:id="rId14"/>
    <p:sldId id="271" r:id="rId15"/>
    <p:sldId id="283" r:id="rId16"/>
    <p:sldId id="272" r:id="rId17"/>
    <p:sldId id="268" r:id="rId18"/>
    <p:sldId id="273" r:id="rId19"/>
    <p:sldId id="267" r:id="rId20"/>
    <p:sldId id="275" r:id="rId21"/>
    <p:sldId id="276" r:id="rId22"/>
    <p:sldId id="277" r:id="rId23"/>
    <p:sldId id="279" r:id="rId24"/>
    <p:sldId id="278" r:id="rId25"/>
    <p:sldId id="280" r:id="rId26"/>
    <p:sldId id="274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CFS01\Office\ES\HAPP-Shared\Intern%20Folders\MOK,%20JongKyun\US-KOREA%20Timeline\Data\USAID\USAID%20Transaction%20Data%20Anaysis_v6(103017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Non-WFP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US</c:v>
                </c:pt>
                <c:pt idx="1">
                  <c:v>China </c:v>
                </c:pt>
                <c:pt idx="2">
                  <c:v>South Korea</c:v>
                </c:pt>
                <c:pt idx="3">
                  <c:v>Japan</c:v>
                </c:pt>
                <c:pt idx="4">
                  <c:v>Other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</c:v>
                </c:pt>
                <c:pt idx="1">
                  <c:v>1.98</c:v>
                </c:pt>
                <c:pt idx="2">
                  <c:v>1.5</c:v>
                </c:pt>
                <c:pt idx="3">
                  <c:v>0.5</c:v>
                </c:pt>
                <c:pt idx="4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3-491E-96C1-D8792AF146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Through WFP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US</c:v>
                </c:pt>
                <c:pt idx="1">
                  <c:v>China </c:v>
                </c:pt>
                <c:pt idx="2">
                  <c:v>South Korea</c:v>
                </c:pt>
                <c:pt idx="3">
                  <c:v>Japan</c:v>
                </c:pt>
                <c:pt idx="4">
                  <c:v>Other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1.85</c:v>
                </c:pt>
                <c:pt idx="1">
                  <c:v>0</c:v>
                </c:pt>
                <c:pt idx="2">
                  <c:v>0.4</c:v>
                </c:pt>
                <c:pt idx="3">
                  <c:v>0.75</c:v>
                </c:pt>
                <c:pt idx="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93-491E-96C1-D8792AF14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1049720"/>
        <c:axId val="521053984"/>
      </c:barChart>
      <c:catAx>
        <c:axId val="52104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21053984"/>
        <c:crosses val="autoZero"/>
        <c:auto val="1"/>
        <c:lblAlgn val="ctr"/>
        <c:lblOffset val="100"/>
        <c:noMultiLvlLbl val="0"/>
      </c:catAx>
      <c:valAx>
        <c:axId val="52105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2104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[USAID Transaction Data Anaysis_v6(103017).xlsx]Total Amount!PivotTable1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'Total Amount'!$B$3</c:f>
              <c:strCache>
                <c:ptCount val="1"/>
                <c:pt idx="0">
                  <c:v>Total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'Total Amount'!$A$4:$A$25</c:f>
              <c:strCach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strCache>
            </c:strRef>
          </c:cat>
          <c:val>
            <c:numRef>
              <c:f>'Total Amount'!$B$4:$B$25</c:f>
              <c:numCache>
                <c:formatCode>"$"#,##0</c:formatCode>
                <c:ptCount val="21"/>
                <c:pt idx="0">
                  <c:v>6286500</c:v>
                </c:pt>
                <c:pt idx="1">
                  <c:v>52381600</c:v>
                </c:pt>
                <c:pt idx="2">
                  <c:v>72937600</c:v>
                </c:pt>
                <c:pt idx="3">
                  <c:v>176509007</c:v>
                </c:pt>
                <c:pt idx="4">
                  <c:v>83846007</c:v>
                </c:pt>
                <c:pt idx="5">
                  <c:v>86601273</c:v>
                </c:pt>
                <c:pt idx="6">
                  <c:v>27446773</c:v>
                </c:pt>
                <c:pt idx="7">
                  <c:v>30863675</c:v>
                </c:pt>
                <c:pt idx="8">
                  <c:v>40277703</c:v>
                </c:pt>
                <c:pt idx="9">
                  <c:v>8201500</c:v>
                </c:pt>
                <c:pt idx="10">
                  <c:v>1215000</c:v>
                </c:pt>
                <c:pt idx="11">
                  <c:v>23883373</c:v>
                </c:pt>
                <c:pt idx="12">
                  <c:v>185301516</c:v>
                </c:pt>
                <c:pt idx="13">
                  <c:v>2927696</c:v>
                </c:pt>
                <c:pt idx="14">
                  <c:v>3957940</c:v>
                </c:pt>
                <c:pt idx="15">
                  <c:v>2340686</c:v>
                </c:pt>
                <c:pt idx="16">
                  <c:v>2687362</c:v>
                </c:pt>
                <c:pt idx="17">
                  <c:v>605832</c:v>
                </c:pt>
                <c:pt idx="18">
                  <c:v>1955863</c:v>
                </c:pt>
                <c:pt idx="19">
                  <c:v>2003873</c:v>
                </c:pt>
                <c:pt idx="20">
                  <c:v>5394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58-4BDB-A2F3-BE62956D4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357696"/>
        <c:axId val="378946112"/>
      </c:lineChart>
      <c:catAx>
        <c:axId val="37935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378946112"/>
        <c:crosses val="autoZero"/>
        <c:auto val="1"/>
        <c:lblAlgn val="ctr"/>
        <c:lblOffset val="100"/>
        <c:noMultiLvlLbl val="0"/>
      </c:catAx>
      <c:valAx>
        <c:axId val="37894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37935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0.35351</cdr:x>
      <cdr:y>0</cdr:y>
    </cdr:from>
    <cdr:to>
      <cdr:x>0.35351</cdr:x>
      <cdr:y>0.87065</cdr:y>
    </cdr:to>
    <cdr:cxnSp macro="">
      <cdr:nvCxnSpPr>
        <cdr:cNvPr id="2" name="직선 연결선 1"/>
        <cdr:cNvCxnSpPr/>
      </cdr:nvCxnSpPr>
      <cdr:spPr>
        <a:xfrm xmlns:a="http://schemas.openxmlformats.org/drawingml/2006/main" flipV="1">
          <a:off x="1958340" y="0"/>
          <a:ext cx="0" cy="26670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0.66804</cdr:x>
      <cdr:y>0</cdr:y>
    </cdr:from>
    <cdr:to>
      <cdr:x>0.66804</cdr:x>
      <cdr:y>0.87065</cdr:y>
    </cdr:to>
    <cdr:cxnSp macro="">
      <cdr:nvCxnSpPr>
        <cdr:cNvPr id="3" name="직선 연결선 2"/>
        <cdr:cNvCxnSpPr/>
      </cdr:nvCxnSpPr>
      <cdr:spPr>
        <a:xfrm xmlns:a="http://schemas.openxmlformats.org/drawingml/2006/main" flipV="1">
          <a:off x="3700780" y="0"/>
          <a:ext cx="0" cy="26670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0.14443</cdr:x>
      <cdr:y>0.04229</cdr:y>
    </cdr:from>
    <cdr:to>
      <cdr:x>0.35076</cdr:x>
      <cdr:y>0.08955</cdr:y>
    </cdr:to>
    <cdr:sp macro="" textlink="">
      <cdr:nvSpPr>
        <cdr:cNvPr id="4" name="오른쪽 화살표 3"/>
        <cdr:cNvSpPr/>
      </cdr:nvSpPr>
      <cdr:spPr>
        <a:xfrm xmlns:a="http://schemas.openxmlformats.org/drawingml/2006/main">
          <a:off x="800100" y="129540"/>
          <a:ext cx="1143000" cy="14478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0.14443</cdr:x>
      <cdr:y>0.10945</cdr:y>
    </cdr:from>
    <cdr:to>
      <cdr:x>0.34388</cdr:x>
      <cdr:y>0.24876</cdr:y>
    </cdr:to>
    <cdr:sp macro="" textlink="">
      <cdr:nvSpPr>
        <cdr:cNvPr id="5" name="직사각형 4"/>
        <cdr:cNvSpPr/>
      </cdr:nvSpPr>
      <cdr:spPr>
        <a:xfrm xmlns:a="http://schemas.openxmlformats.org/drawingml/2006/main">
          <a:off x="800100" y="335280"/>
          <a:ext cx="1104900" cy="4267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ko-KR" sz="900" b="1" dirty="0">
              <a:solidFill>
                <a:schemeClr val="tx1"/>
              </a:solidFill>
              <a:latin typeface="Calisto MT" panose="02040603050505030304" pitchFamily="18" charset="0"/>
            </a:rPr>
            <a:t>Clinton Administration</a:t>
          </a:r>
          <a:endParaRPr lang="ko-KR" sz="900" b="1" dirty="0">
            <a:solidFill>
              <a:schemeClr val="tx1"/>
            </a:solidFill>
            <a:latin typeface="Calisto MT" panose="02040603050505030304" pitchFamily="18" charset="0"/>
          </a:endParaRPr>
        </a:p>
      </cdr:txBody>
    </cdr:sp>
  </cdr:relSizeAnchor>
  <cdr:relSizeAnchor xmlns:cdr="http://schemas.openxmlformats.org/drawingml/2006/chartDrawing">
    <cdr:from>
      <cdr:x>0.35626</cdr:x>
      <cdr:y>0.0398</cdr:y>
    </cdr:from>
    <cdr:to>
      <cdr:x>0.66575</cdr:x>
      <cdr:y>0.08955</cdr:y>
    </cdr:to>
    <cdr:sp macro="" textlink="">
      <cdr:nvSpPr>
        <cdr:cNvPr id="6" name="오른쪽 화살표 5"/>
        <cdr:cNvSpPr/>
      </cdr:nvSpPr>
      <cdr:spPr>
        <a:xfrm xmlns:a="http://schemas.openxmlformats.org/drawingml/2006/main">
          <a:off x="1973580" y="121920"/>
          <a:ext cx="1714500" cy="15240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0.67125</cdr:x>
      <cdr:y>0.0398</cdr:y>
    </cdr:from>
    <cdr:to>
      <cdr:x>0.95186</cdr:x>
      <cdr:y>0.08955</cdr:y>
    </cdr:to>
    <cdr:sp macro="" textlink="">
      <cdr:nvSpPr>
        <cdr:cNvPr id="7" name="오른쪽 화살표 6"/>
        <cdr:cNvSpPr/>
      </cdr:nvSpPr>
      <cdr:spPr>
        <a:xfrm xmlns:a="http://schemas.openxmlformats.org/drawingml/2006/main">
          <a:off x="3718560" y="121920"/>
          <a:ext cx="1554480" cy="15240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96504-EDE3-498D-A444-49DE167A9B46}" type="datetimeFigureOut">
              <a:rPr lang="ko-KR" altLang="en-US" smtClean="0"/>
              <a:t>2019-05-13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B26D8-7B0F-4AED-941E-5E47EDE4A2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74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079C-C93E-4E48-9DD0-CC60116A82F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27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/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72929" y="1964267"/>
            <a:ext cx="8987196" cy="2421464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b="1" dirty="0"/>
              <a:t>국제개발 조건으로서의 ‘평화’</a:t>
            </a:r>
            <a:r>
              <a:rPr lang="en-US" altLang="ko-KR" b="1" dirty="0"/>
              <a:t>: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북한개발협력을 </a:t>
            </a:r>
            <a:r>
              <a:rPr lang="ko-KR" altLang="en-US" b="1" dirty="0"/>
              <a:t>위한 평화</a:t>
            </a:r>
            <a:r>
              <a:rPr lang="en-US" altLang="ko-KR" b="1" dirty="0"/>
              <a:t>-</a:t>
            </a:r>
            <a:r>
              <a:rPr lang="ko-KR" altLang="en-US" b="1" dirty="0"/>
              <a:t>개발 연계 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서울대학교 국제대학원 김태균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1987" y="2996952"/>
            <a:ext cx="9195225" cy="928686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5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인도주의적 원조 중심의 </a:t>
            </a:r>
            <a:r>
              <a:rPr lang="en-US" altLang="ko-KR" sz="5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/>
            </a:r>
            <a:br>
              <a:rPr lang="en-US" altLang="ko-KR" sz="5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</a:br>
            <a:r>
              <a:rPr lang="ko-KR" altLang="en-US" sz="5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대북지원단체</a:t>
            </a:r>
            <a:endParaRPr lang="ko-KR" altLang="en-US" sz="5000" b="1" dirty="0">
              <a:solidFill>
                <a:srgbClr val="FFFF00"/>
              </a:solidFill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3600"/>
            <a:ext cx="10131425" cy="1042219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북한에서 활동하는 대북지원 국제 단체 현황</a:t>
            </a:r>
            <a:endParaRPr lang="ko-KR" altLang="en-US" b="1" dirty="0">
              <a:solidFill>
                <a:srgbClr val="FFFF00"/>
              </a:solidFill>
              <a:latin typeface="Calisto MT" panose="0204060305050503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64" y="3207774"/>
            <a:ext cx="1611507" cy="1831258"/>
          </a:xfrm>
          <a:prstGeom prst="rect">
            <a:avLst/>
          </a:prstGeom>
        </p:spPr>
      </p:pic>
      <p:sp>
        <p:nvSpPr>
          <p:cNvPr id="8" name="타원 7"/>
          <p:cNvSpPr/>
          <p:nvPr/>
        </p:nvSpPr>
        <p:spPr>
          <a:xfrm>
            <a:off x="3598606" y="2018429"/>
            <a:ext cx="5142225" cy="4075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5579781" y="1716446"/>
            <a:ext cx="1179871" cy="7599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latin typeface="+mj-ea"/>
                <a:ea typeface="+mj-ea"/>
              </a:rPr>
              <a:t>비상주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en-US" altLang="ko-KR" b="1" dirty="0" smtClean="0">
                <a:latin typeface="+mj-ea"/>
                <a:ea typeface="+mj-ea"/>
              </a:rPr>
              <a:t>UN</a:t>
            </a:r>
            <a:r>
              <a:rPr lang="ko-KR" altLang="en-US" b="1" dirty="0" smtClean="0">
                <a:latin typeface="+mj-ea"/>
                <a:ea typeface="+mj-ea"/>
              </a:rPr>
              <a:t>기구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7923523" y="2735825"/>
            <a:ext cx="1179871" cy="7599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+mj-ea"/>
                <a:ea typeface="+mj-ea"/>
              </a:rPr>
              <a:t>상주 </a:t>
            </a:r>
            <a:r>
              <a:rPr lang="en-US" altLang="ko-KR" b="1" dirty="0" smtClean="0">
                <a:latin typeface="+mj-ea"/>
                <a:ea typeface="+mj-ea"/>
              </a:rPr>
              <a:t>NGO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923523" y="4579732"/>
            <a:ext cx="1179871" cy="7599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latin typeface="+mj-ea"/>
                <a:ea typeface="+mj-ea"/>
              </a:rPr>
              <a:t>비상주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en-US" altLang="ko-KR" b="1" dirty="0" smtClean="0">
                <a:latin typeface="+mj-ea"/>
                <a:ea typeface="+mj-ea"/>
              </a:rPr>
              <a:t>NGO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579781" y="5700609"/>
            <a:ext cx="1179871" cy="7599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+mj-ea"/>
                <a:ea typeface="+mj-ea"/>
              </a:rPr>
              <a:t>적십자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248799" y="4570618"/>
            <a:ext cx="1179871" cy="7599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+mj-ea"/>
                <a:ea typeface="+mj-ea"/>
              </a:rPr>
              <a:t>양자원조기구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236041" y="2735824"/>
            <a:ext cx="1179871" cy="7599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+mj-ea"/>
                <a:ea typeface="+mj-ea"/>
              </a:rPr>
              <a:t>상주 </a:t>
            </a:r>
            <a:r>
              <a:rPr lang="en-US" altLang="ko-KR" b="1" dirty="0" smtClean="0">
                <a:latin typeface="+mj-ea"/>
                <a:ea typeface="+mj-ea"/>
              </a:rPr>
              <a:t>UN</a:t>
            </a:r>
            <a:r>
              <a:rPr lang="ko-KR" altLang="en-US" b="1" dirty="0" smtClean="0">
                <a:latin typeface="+mj-ea"/>
                <a:ea typeface="+mj-ea"/>
              </a:rPr>
              <a:t>기구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759652" y="1716446"/>
            <a:ext cx="3781991" cy="7599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UNESCO; UNIDO; UNDSS; UN Women; UN Office for Disaster Risk Reduction (UNISDR) </a:t>
            </a:r>
            <a:r>
              <a:rPr lang="ko-KR" altLang="en-US" sz="1200" dirty="0" smtClean="0"/>
              <a:t>등 </a:t>
            </a:r>
            <a:r>
              <a:rPr lang="en-US" altLang="ko-KR" sz="1200" dirty="0" smtClean="0"/>
              <a:t> </a:t>
            </a:r>
            <a:endParaRPr lang="ko-KR" altLang="en-US" sz="1200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9083684" y="2728450"/>
            <a:ext cx="2833014" cy="11946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Première </a:t>
            </a:r>
            <a:r>
              <a:rPr lang="en-US" altLang="ko-KR" sz="1200" dirty="0" err="1" smtClean="0"/>
              <a:t>Urgence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Internationale</a:t>
            </a:r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Save the Children (</a:t>
            </a:r>
            <a:r>
              <a:rPr lang="ko-KR" altLang="en-US" sz="1200" dirty="0" smtClean="0"/>
              <a:t>활동 중단 상태</a:t>
            </a:r>
            <a:r>
              <a:rPr lang="en-US" altLang="ko-KR" sz="1200" dirty="0"/>
              <a:t>)</a:t>
            </a:r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Concern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Worldwide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Welt Hunger </a:t>
            </a:r>
            <a:r>
              <a:rPr lang="en-US" altLang="ko-KR" sz="1200" dirty="0" err="1" smtClean="0"/>
              <a:t>Hilfe</a:t>
            </a:r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Triangle </a:t>
            </a:r>
            <a:r>
              <a:rPr lang="en-US" altLang="ko-KR" sz="1200" dirty="0" err="1" smtClean="0"/>
              <a:t>Génération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Humaniaire</a:t>
            </a:r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Handicap International</a:t>
            </a:r>
            <a:endParaRPr lang="ko-KR" altLang="en-US" sz="120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9090638" y="4001729"/>
            <a:ext cx="2833014" cy="25760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American Friends Service Committee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Christian Friends of Korea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Global Resource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Hans Seidel Foundation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err="1" smtClean="0"/>
              <a:t>Kor</a:t>
            </a:r>
            <a:r>
              <a:rPr lang="en-US" altLang="ko-KR" sz="1200" dirty="0" smtClean="0"/>
              <a:t> Aid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Mennonite Central Committee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Mission East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Oxfam HK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World 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FIBL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err="1" smtClean="0"/>
              <a:t>Cabi</a:t>
            </a:r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IFOAM </a:t>
            </a:r>
            <a:r>
              <a:rPr lang="ko-KR" altLang="en-US" sz="1200" dirty="0" smtClean="0"/>
              <a:t>등 </a:t>
            </a:r>
            <a:endParaRPr lang="ko-KR" altLang="en-US" sz="1200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422739" y="2312855"/>
            <a:ext cx="2833014" cy="14578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World Food </a:t>
            </a:r>
            <a:r>
              <a:rPr lang="en-US" altLang="ko-KR" sz="1200" dirty="0" err="1" smtClean="0"/>
              <a:t>Programme</a:t>
            </a:r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UNICEF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UNDP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FAO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WHO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UNFPA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(OCHA)</a:t>
            </a:r>
            <a:endParaRPr lang="ko-KR" altLang="en-US" sz="1200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434673" y="4290397"/>
            <a:ext cx="2833014" cy="13203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Swiss Cooperation (SDC)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Italian Cooperation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Finnish Cooperation (FIDA)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French Cooperation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Food Security Office (European Union DEVCO)</a:t>
            </a:r>
            <a:endParaRPr lang="ko-KR" altLang="en-US" sz="12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0542" y="431500"/>
            <a:ext cx="8581132" cy="875183"/>
          </a:xfrm>
        </p:spPr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대북지원 </a:t>
            </a:r>
            <a:r>
              <a:rPr lang="en-US" altLang="ko-K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UN </a:t>
            </a:r>
            <a:r>
              <a:rPr lang="ko-KR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네트워크 조직도 </a:t>
            </a:r>
            <a:endParaRPr lang="ko-KR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465228" y="6248402"/>
            <a:ext cx="1212173" cy="377825"/>
          </a:xfrm>
        </p:spPr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981201" y="6248402"/>
            <a:ext cx="5990311" cy="377825"/>
          </a:xfrm>
        </p:spPr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753600" y="6248402"/>
            <a:ext cx="417516" cy="377825"/>
          </a:xfrm>
        </p:spPr>
        <p:txBody>
          <a:bodyPr/>
          <a:lstStyle/>
          <a:p>
            <a:fld id="{60096933-79B3-4E2A-81E6-0A791C67C2E7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3929479" y="1473695"/>
            <a:ext cx="4104456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Calisto MT" panose="02040603050505030304" pitchFamily="18" charset="0"/>
              </a:rPr>
              <a:t>UN DPRK Country Team (UNCT)</a:t>
            </a:r>
          </a:p>
          <a:p>
            <a:pPr algn="ctr"/>
            <a:r>
              <a:rPr lang="en-US" altLang="ko-KR" dirty="0">
                <a:solidFill>
                  <a:srgbClr val="FFFF00"/>
                </a:solidFill>
                <a:latin typeface="Calisto MT" panose="02040603050505030304" pitchFamily="18" charset="0"/>
              </a:rPr>
              <a:t>UN Resident Coordinator for DPRK</a:t>
            </a:r>
            <a:endParaRPr lang="ko-KR" altLang="en-US" dirty="0">
              <a:solidFill>
                <a:srgbClr val="FFFF0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452932" y="2676216"/>
            <a:ext cx="3267866" cy="47114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Calisto MT" panose="02040603050505030304" pitchFamily="18" charset="0"/>
              </a:rPr>
              <a:t>Resident UN Agencies</a:t>
            </a:r>
            <a:endParaRPr lang="ko-KR" altLang="en-US" b="1" dirty="0">
              <a:latin typeface="Calisto MT" panose="02040603050505030304" pitchFamily="18" charset="0"/>
            </a:endParaRPr>
          </a:p>
        </p:txBody>
      </p:sp>
      <p:pic>
        <p:nvPicPr>
          <p:cNvPr id="15" name="그림 14" descr="File:&lt;strong&gt;FAO&lt;/strong&gt; logo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33" y="3444782"/>
            <a:ext cx="800611" cy="813320"/>
          </a:xfrm>
          <a:prstGeom prst="rect">
            <a:avLst/>
          </a:prstGeom>
        </p:spPr>
      </p:pic>
      <p:cxnSp>
        <p:nvCxnSpPr>
          <p:cNvPr id="17" name="직선 화살표 연결선 16"/>
          <p:cNvCxnSpPr/>
          <p:nvPr/>
        </p:nvCxnSpPr>
        <p:spPr>
          <a:xfrm>
            <a:off x="4649559" y="2121767"/>
            <a:ext cx="0" cy="5544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그림 17" descr="Programme des Nations unies pour le développement — Wikipé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37" y="3430489"/>
            <a:ext cx="685221" cy="138757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87" y="3434728"/>
            <a:ext cx="809151" cy="80915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32" y="4831926"/>
            <a:ext cx="824880" cy="82488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0" y="5118788"/>
            <a:ext cx="1114678" cy="53801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26" y="4832771"/>
            <a:ext cx="1111672" cy="833754"/>
          </a:xfrm>
          <a:prstGeom prst="rect">
            <a:avLst/>
          </a:prstGeom>
        </p:spPr>
      </p:pic>
      <p:sp>
        <p:nvSpPr>
          <p:cNvPr id="25" name="모서리가 둥근 직사각형 24"/>
          <p:cNvSpPr/>
          <p:nvPr/>
        </p:nvSpPr>
        <p:spPr>
          <a:xfrm>
            <a:off x="6593775" y="2659910"/>
            <a:ext cx="3251001" cy="47114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Calisto MT" panose="02040603050505030304" pitchFamily="18" charset="0"/>
              </a:rPr>
              <a:t>Non-Resident UN Agencies</a:t>
            </a:r>
            <a:endParaRPr lang="ko-KR" altLang="en-US" b="1" dirty="0">
              <a:latin typeface="Calisto MT" panose="02040603050505030304" pitchFamily="18" charset="0"/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7349476" y="2121767"/>
            <a:ext cx="0" cy="5544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" name="그림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75" y="3430489"/>
            <a:ext cx="780678" cy="78067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08" y="3430489"/>
            <a:ext cx="1133292" cy="780678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56" y="3416103"/>
            <a:ext cx="810921" cy="79506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08" y="4363584"/>
            <a:ext cx="1133292" cy="77328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76" y="4363585"/>
            <a:ext cx="790259" cy="773288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812" y="4360186"/>
            <a:ext cx="1033628" cy="776686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76" y="5296482"/>
            <a:ext cx="929265" cy="580791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812" y="5244366"/>
            <a:ext cx="1033628" cy="6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89703" y="1700809"/>
            <a:ext cx="8563897" cy="4090393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latin typeface="Calisto MT" panose="02040603050505030304" pitchFamily="18" charset="0"/>
              </a:rPr>
              <a:t>EU</a:t>
            </a:r>
            <a:r>
              <a:rPr lang="ko-KR" altLang="en-US" sz="2000" dirty="0" smtClean="0">
                <a:latin typeface="Calisto MT" panose="02040603050505030304" pitchFamily="18" charset="0"/>
              </a:rPr>
              <a:t>는 인도적 지원에 한해 대북원조를 지원</a:t>
            </a:r>
            <a:r>
              <a:rPr lang="en-US" altLang="ko-KR" sz="2000" dirty="0" smtClean="0">
                <a:latin typeface="Calisto MT" panose="02040603050505030304" pitchFamily="18" charset="0"/>
              </a:rPr>
              <a:t>: </a:t>
            </a:r>
            <a:r>
              <a:rPr lang="ko-KR" altLang="en-US" sz="2000" dirty="0" smtClean="0">
                <a:latin typeface="Calisto MT" panose="02040603050505030304" pitchFamily="18" charset="0"/>
              </a:rPr>
              <a:t>현재 </a:t>
            </a:r>
            <a:r>
              <a:rPr lang="en-US" altLang="ko-KR" sz="2000" dirty="0" smtClean="0">
                <a:latin typeface="Calisto MT" panose="02040603050505030304" pitchFamily="18" charset="0"/>
              </a:rPr>
              <a:t>6 </a:t>
            </a:r>
            <a:r>
              <a:rPr lang="ko-KR" altLang="en-US" sz="2000" dirty="0" smtClean="0">
                <a:latin typeface="Calisto MT" panose="02040603050505030304" pitchFamily="18" charset="0"/>
              </a:rPr>
              <a:t>단체가 북한 체류</a:t>
            </a:r>
            <a:endParaRPr lang="en-US" altLang="ko-KR" sz="2000" dirty="0">
              <a:latin typeface="Calisto MT" panose="02040603050505030304" pitchFamily="18" charset="0"/>
            </a:endParaRPr>
          </a:p>
          <a:p>
            <a:pPr lvl="1"/>
            <a:r>
              <a:rPr lang="en-US" altLang="ko-KR" sz="2000" dirty="0">
                <a:latin typeface="Calisto MT" panose="02040603050505030304" pitchFamily="18" charset="0"/>
              </a:rPr>
              <a:t>Units 1-7 of European Union </a:t>
            </a:r>
            <a:r>
              <a:rPr lang="en-US" altLang="ko-KR" sz="2000" dirty="0" err="1">
                <a:latin typeface="Calisto MT" panose="02040603050505030304" pitchFamily="18" charset="0"/>
              </a:rPr>
              <a:t>Programme</a:t>
            </a:r>
            <a:r>
              <a:rPr lang="en-US" altLang="ko-KR" sz="2000" dirty="0">
                <a:latin typeface="Calisto MT" panose="02040603050505030304" pitchFamily="18" charset="0"/>
              </a:rPr>
              <a:t> Support (EUPS)</a:t>
            </a:r>
          </a:p>
          <a:p>
            <a:pPr marL="0" indent="0">
              <a:buNone/>
            </a:pPr>
            <a:r>
              <a:rPr lang="en-US" altLang="ko-KR" sz="2000" dirty="0">
                <a:latin typeface="Calisto MT" panose="02040603050505030304" pitchFamily="18" charset="0"/>
              </a:rPr>
              <a:t>1. Concern Worldwide (Ireland, EUPS 3): </a:t>
            </a:r>
          </a:p>
          <a:p>
            <a:pPr lvl="1"/>
            <a:r>
              <a:rPr lang="en-US" altLang="ko-KR" sz="2000" dirty="0">
                <a:latin typeface="Calisto MT" panose="02040603050505030304" pitchFamily="18" charset="0"/>
              </a:rPr>
              <a:t>Emergency relief, water and sanitation</a:t>
            </a:r>
          </a:p>
          <a:p>
            <a:pPr marL="0" indent="0">
              <a:buNone/>
            </a:pPr>
            <a:r>
              <a:rPr lang="en-US" altLang="ko-KR" sz="2000" dirty="0">
                <a:latin typeface="Calisto MT" panose="02040603050505030304" pitchFamily="18" charset="0"/>
              </a:rPr>
              <a:t>2. </a:t>
            </a:r>
            <a:r>
              <a:rPr lang="en-US" altLang="ko-KR" sz="2000" dirty="0" err="1">
                <a:latin typeface="Calisto MT" panose="02040603050505030304" pitchFamily="18" charset="0"/>
              </a:rPr>
              <a:t>Welthungerhilfe</a:t>
            </a:r>
            <a:r>
              <a:rPr lang="en-US" altLang="ko-KR" sz="2000" dirty="0">
                <a:latin typeface="Calisto MT" panose="02040603050505030304" pitchFamily="18" charset="0"/>
              </a:rPr>
              <a:t> (Germany, EUPS 4):</a:t>
            </a:r>
          </a:p>
          <a:p>
            <a:pPr lvl="1"/>
            <a:r>
              <a:rPr lang="en-US" altLang="ko-KR" sz="2000" dirty="0">
                <a:latin typeface="Calisto MT" panose="02040603050505030304" pitchFamily="18" charset="0"/>
              </a:rPr>
              <a:t>Nutrition, rural development</a:t>
            </a:r>
          </a:p>
          <a:p>
            <a:pPr marL="0" indent="0">
              <a:buNone/>
            </a:pPr>
            <a:r>
              <a:rPr lang="en-US" altLang="ko-KR" sz="2000" dirty="0">
                <a:latin typeface="Calisto MT" panose="02040603050505030304" pitchFamily="18" charset="0"/>
              </a:rPr>
              <a:t>3. Triangular Generation </a:t>
            </a:r>
            <a:r>
              <a:rPr lang="en-US" altLang="ko-KR" sz="2000" dirty="0" err="1">
                <a:latin typeface="Calisto MT" panose="02040603050505030304" pitchFamily="18" charset="0"/>
              </a:rPr>
              <a:t>Humanitaire</a:t>
            </a:r>
            <a:r>
              <a:rPr lang="en-US" altLang="ko-KR" sz="2000" dirty="0">
                <a:latin typeface="Calisto MT" panose="02040603050505030304" pitchFamily="18" charset="0"/>
              </a:rPr>
              <a:t> (France, EUPS 5)</a:t>
            </a:r>
          </a:p>
          <a:p>
            <a:pPr lvl="1"/>
            <a:r>
              <a:rPr lang="en-US" altLang="ko-KR" sz="2000" dirty="0">
                <a:latin typeface="Calisto MT" panose="02040603050505030304" pitchFamily="18" charset="0"/>
              </a:rPr>
              <a:t>Elderly and children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6933-79B3-4E2A-81E6-0A791C67C2E7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364" y="3003495"/>
            <a:ext cx="2088232" cy="58621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5" y="3746005"/>
            <a:ext cx="2533739" cy="63589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5" y="4498706"/>
            <a:ext cx="2241253" cy="71905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978310" y="525318"/>
            <a:ext cx="7772400" cy="1019199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000" b="0" kern="120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  <a:effectLst>
                  <a:innerShdw blurRad="50800" dist="50800" dir="13500000">
                    <a:srgbClr val="000000">
                      <a:alpha val="80000"/>
                    </a:srgbClr>
                  </a:innerShdw>
                </a:effectLst>
                <a:latin typeface="+mj-ea"/>
                <a:ea typeface="+mj-ea"/>
                <a:cs typeface="HY견고딕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북한 상주 국제</a:t>
            </a:r>
            <a:r>
              <a:rPr lang="en-US" altLang="ko-K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NGO</a:t>
            </a:r>
            <a:endParaRPr lang="ko-KR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81548" y="1700809"/>
            <a:ext cx="8672052" cy="4090393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Calisto MT" panose="02040603050505030304" pitchFamily="18" charset="0"/>
              </a:rPr>
              <a:t>European 6 NGOs stationing in DPRK for poverty reduction</a:t>
            </a:r>
          </a:p>
          <a:p>
            <a:pPr lvl="1"/>
            <a:r>
              <a:rPr lang="en-US" altLang="ko-KR" sz="2000" dirty="0">
                <a:latin typeface="Calisto MT" panose="02040603050505030304" pitchFamily="18" charset="0"/>
              </a:rPr>
              <a:t>Units 1-7 of European Union </a:t>
            </a:r>
            <a:r>
              <a:rPr lang="en-US" altLang="ko-KR" sz="2000" dirty="0" err="1">
                <a:latin typeface="Calisto MT" panose="02040603050505030304" pitchFamily="18" charset="0"/>
              </a:rPr>
              <a:t>Programme</a:t>
            </a:r>
            <a:r>
              <a:rPr lang="en-US" altLang="ko-KR" sz="2000" dirty="0">
                <a:latin typeface="Calisto MT" panose="02040603050505030304" pitchFamily="18" charset="0"/>
              </a:rPr>
              <a:t> Support (EUPS)</a:t>
            </a:r>
          </a:p>
          <a:p>
            <a:pPr marL="0" indent="0">
              <a:buNone/>
            </a:pPr>
            <a:r>
              <a:rPr lang="en-US" altLang="ko-KR" sz="2000" dirty="0">
                <a:latin typeface="Calisto MT" panose="02040603050505030304" pitchFamily="18" charset="0"/>
              </a:rPr>
              <a:t>4. Handicap International (Belgium, EUPS 7)</a:t>
            </a:r>
          </a:p>
          <a:p>
            <a:pPr lvl="1"/>
            <a:r>
              <a:rPr lang="en-US" altLang="ko-KR" sz="2000" dirty="0">
                <a:latin typeface="Calisto MT" panose="02040603050505030304" pitchFamily="18" charset="0"/>
              </a:rPr>
              <a:t>Rights for the handicapped</a:t>
            </a:r>
          </a:p>
          <a:p>
            <a:pPr marL="0" indent="0">
              <a:buNone/>
            </a:pPr>
            <a:r>
              <a:rPr lang="en-US" altLang="ko-KR" sz="2000" dirty="0">
                <a:latin typeface="Calisto MT" panose="02040603050505030304" pitchFamily="18" charset="0"/>
              </a:rPr>
              <a:t>5. Premiere </a:t>
            </a:r>
            <a:r>
              <a:rPr lang="en-US" altLang="ko-KR" sz="2000" dirty="0" err="1">
                <a:latin typeface="Calisto MT" panose="02040603050505030304" pitchFamily="18" charset="0"/>
              </a:rPr>
              <a:t>Urgence</a:t>
            </a:r>
            <a:r>
              <a:rPr lang="en-US" altLang="ko-KR" sz="2000" dirty="0">
                <a:latin typeface="Calisto MT" panose="02040603050505030304" pitchFamily="18" charset="0"/>
              </a:rPr>
              <a:t> </a:t>
            </a:r>
            <a:r>
              <a:rPr lang="en-US" altLang="ko-KR" sz="2000" dirty="0" err="1">
                <a:latin typeface="Calisto MT" panose="02040603050505030304" pitchFamily="18" charset="0"/>
              </a:rPr>
              <a:t>Internationale</a:t>
            </a:r>
            <a:r>
              <a:rPr lang="en-US" altLang="ko-KR" sz="2000" dirty="0">
                <a:latin typeface="Calisto MT" panose="02040603050505030304" pitchFamily="18" charset="0"/>
              </a:rPr>
              <a:t> (France, EUPS 1)</a:t>
            </a:r>
          </a:p>
          <a:p>
            <a:pPr lvl="1"/>
            <a:r>
              <a:rPr lang="en-US" altLang="ko-KR" sz="2000" dirty="0">
                <a:latin typeface="Calisto MT" panose="02040603050505030304" pitchFamily="18" charset="0"/>
              </a:rPr>
              <a:t>Health and nutrition for women and children</a:t>
            </a:r>
          </a:p>
          <a:p>
            <a:pPr marL="0" indent="0">
              <a:buNone/>
            </a:pPr>
            <a:r>
              <a:rPr lang="en-US" altLang="ko-KR" sz="2000" dirty="0">
                <a:latin typeface="Calisto MT" panose="02040603050505030304" pitchFamily="18" charset="0"/>
              </a:rPr>
              <a:t>6. Save the Children (UK, EUPS 2)</a:t>
            </a:r>
          </a:p>
          <a:p>
            <a:pPr lvl="1"/>
            <a:r>
              <a:rPr lang="en-US" altLang="ko-KR" sz="2000" dirty="0">
                <a:latin typeface="Calisto MT" panose="02040603050505030304" pitchFamily="18" charset="0"/>
              </a:rPr>
              <a:t>Child protection</a:t>
            </a:r>
            <a:endParaRPr lang="ko-KR" altLang="en-US" sz="2000" dirty="0"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6933-79B3-4E2A-81E6-0A791C67C2E7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77" y="2804647"/>
            <a:ext cx="2279230" cy="64278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153" y="3705080"/>
            <a:ext cx="2402861" cy="67765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10" y="4653680"/>
            <a:ext cx="2371797" cy="527747"/>
          </a:xfrm>
          <a:prstGeom prst="rect">
            <a:avLst/>
          </a:prstGeom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978310" y="525318"/>
            <a:ext cx="7772400" cy="1019199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000" b="0" kern="120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  <a:effectLst>
                  <a:innerShdw blurRad="50800" dist="50800" dir="13500000">
                    <a:srgbClr val="000000">
                      <a:alpha val="80000"/>
                    </a:srgbClr>
                  </a:innerShdw>
                </a:effectLst>
                <a:latin typeface="+mj-ea"/>
                <a:ea typeface="+mj-ea"/>
                <a:cs typeface="HY견고딕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북한 상주 국제</a:t>
            </a:r>
            <a:r>
              <a:rPr lang="en-US" altLang="ko-K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NGO</a:t>
            </a:r>
            <a:endParaRPr lang="ko-KR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3600"/>
            <a:ext cx="10131425" cy="1042219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대북원조단체 간의 조정메커니즘 </a:t>
            </a:r>
            <a:endParaRPr lang="ko-KR" altLang="en-US" b="1" dirty="0">
              <a:solidFill>
                <a:srgbClr val="FFFF00"/>
              </a:solidFill>
              <a:latin typeface="Calisto MT" panose="0204060305050503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11045" y="1868128"/>
            <a:ext cx="4719484" cy="41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Interagency Meeting (IAM)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1111044" y="2290916"/>
            <a:ext cx="4719485" cy="1641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solidFill>
                  <a:schemeClr val="bg1"/>
                </a:solidFill>
              </a:rPr>
              <a:t>What: </a:t>
            </a:r>
            <a:r>
              <a:rPr lang="ko-KR" altLang="en-US" sz="1500" dirty="0" smtClean="0">
                <a:solidFill>
                  <a:schemeClr val="bg1"/>
                </a:solidFill>
              </a:rPr>
              <a:t>모든 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주제포함</a:t>
            </a:r>
            <a:r>
              <a:rPr lang="en-US" altLang="ko-KR" sz="1500" dirty="0" smtClean="0">
                <a:solidFill>
                  <a:schemeClr val="bg1"/>
                </a:solidFill>
              </a:rPr>
              <a:t>, </a:t>
            </a:r>
            <a:r>
              <a:rPr lang="ko-KR" altLang="en-US" sz="1500" dirty="0" smtClean="0">
                <a:solidFill>
                  <a:schemeClr val="bg1"/>
                </a:solidFill>
              </a:rPr>
              <a:t>새로운 기관과 활동가에 대한 상호 정보 교환 </a:t>
            </a:r>
            <a:endParaRPr lang="en-US" altLang="ko-KR" sz="15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solidFill>
                  <a:schemeClr val="bg1"/>
                </a:solidFill>
              </a:rPr>
              <a:t>When: </a:t>
            </a:r>
            <a:r>
              <a:rPr lang="ko-KR" altLang="en-US" sz="1500" dirty="0" smtClean="0">
                <a:solidFill>
                  <a:schemeClr val="bg1"/>
                </a:solidFill>
              </a:rPr>
              <a:t>매주 금요일 </a:t>
            </a:r>
            <a:r>
              <a:rPr lang="en-US" altLang="ko-KR" sz="1500" dirty="0" smtClean="0">
                <a:solidFill>
                  <a:schemeClr val="bg1"/>
                </a:solidFill>
              </a:rPr>
              <a:t>UNDP </a:t>
            </a:r>
            <a:r>
              <a:rPr lang="ko-KR" altLang="en-US" sz="1500" dirty="0" smtClean="0">
                <a:solidFill>
                  <a:schemeClr val="bg1"/>
                </a:solidFill>
              </a:rPr>
              <a:t>사무소에서 상주조정관의 주재로 개최</a:t>
            </a:r>
            <a:endParaRPr lang="en-US" altLang="ko-KR" sz="15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solidFill>
                  <a:schemeClr val="bg1"/>
                </a:solidFill>
              </a:rPr>
              <a:t>Who: </a:t>
            </a:r>
            <a:r>
              <a:rPr lang="ko-KR" altLang="en-US" sz="1500" dirty="0" smtClean="0">
                <a:solidFill>
                  <a:schemeClr val="bg1"/>
                </a:solidFill>
              </a:rPr>
              <a:t>모든 국제 대북원조기관</a:t>
            </a:r>
            <a:r>
              <a:rPr lang="en-US" altLang="ko-KR" sz="1500" dirty="0" smtClean="0">
                <a:solidFill>
                  <a:schemeClr val="bg1"/>
                </a:solidFill>
              </a:rPr>
              <a:t>(UN</a:t>
            </a:r>
            <a:r>
              <a:rPr lang="ko-KR" altLang="en-US" sz="1500" dirty="0" smtClean="0">
                <a:solidFill>
                  <a:schemeClr val="bg1"/>
                </a:solidFill>
              </a:rPr>
              <a:t>기구</a:t>
            </a:r>
            <a:r>
              <a:rPr lang="en-US" altLang="ko-KR" sz="1500" dirty="0" smtClean="0">
                <a:solidFill>
                  <a:schemeClr val="bg1"/>
                </a:solidFill>
              </a:rPr>
              <a:t>, </a:t>
            </a:r>
            <a:r>
              <a:rPr lang="ko-KR" altLang="en-US" sz="1500" dirty="0" smtClean="0">
                <a:solidFill>
                  <a:schemeClr val="bg1"/>
                </a:solidFill>
              </a:rPr>
              <a:t>국제</a:t>
            </a:r>
            <a:r>
              <a:rPr lang="en-US" altLang="ko-KR" sz="1500" dirty="0" smtClean="0">
                <a:solidFill>
                  <a:schemeClr val="bg1"/>
                </a:solidFill>
              </a:rPr>
              <a:t>NGO, 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비상주기구</a:t>
            </a:r>
            <a:r>
              <a:rPr lang="ko-KR" altLang="en-US" sz="1500" dirty="0" smtClean="0">
                <a:solidFill>
                  <a:schemeClr val="bg1"/>
                </a:solidFill>
              </a:rPr>
              <a:t> 관계자 등</a:t>
            </a:r>
            <a:r>
              <a:rPr lang="en-US" altLang="ko-KR" sz="15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277897" y="1395820"/>
            <a:ext cx="4719484" cy="88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Sector Working Group (SWG) in Water/Sanitation, Food Security, Health, DRR, Nutrition</a:t>
            </a:r>
            <a:endParaRPr lang="ko-KR" altLang="en-US" b="1" dirty="0"/>
          </a:p>
        </p:txBody>
      </p:sp>
      <p:sp>
        <p:nvSpPr>
          <p:cNvPr id="21" name="직사각형 20"/>
          <p:cNvSpPr/>
          <p:nvPr/>
        </p:nvSpPr>
        <p:spPr>
          <a:xfrm>
            <a:off x="6277896" y="2290916"/>
            <a:ext cx="4719485" cy="16419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solidFill>
                  <a:schemeClr val="bg1"/>
                </a:solidFill>
              </a:rPr>
              <a:t>What: 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섹터별</a:t>
            </a:r>
            <a:r>
              <a:rPr lang="ko-KR" altLang="en-US" sz="1500" dirty="0" smtClean="0">
                <a:solidFill>
                  <a:schemeClr val="bg1"/>
                </a:solidFill>
              </a:rPr>
              <a:t> 조정이 필요한 사안 </a:t>
            </a:r>
            <a:endParaRPr lang="en-US" altLang="ko-KR" sz="15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solidFill>
                  <a:schemeClr val="bg1"/>
                </a:solidFill>
              </a:rPr>
              <a:t>When: 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섹터별</a:t>
            </a:r>
            <a:r>
              <a:rPr lang="ko-KR" altLang="en-US" sz="1500" dirty="0" smtClean="0">
                <a:solidFill>
                  <a:schemeClr val="bg1"/>
                </a:solidFill>
              </a:rPr>
              <a:t> </a:t>
            </a:r>
            <a:r>
              <a:rPr lang="en-US" altLang="ko-KR" sz="1500" dirty="0" smtClean="0">
                <a:solidFill>
                  <a:schemeClr val="bg1"/>
                </a:solidFill>
              </a:rPr>
              <a:t>2</a:t>
            </a:r>
            <a:r>
              <a:rPr lang="ko-KR" altLang="en-US" sz="1500" dirty="0" smtClean="0">
                <a:solidFill>
                  <a:schemeClr val="bg1"/>
                </a:solidFill>
              </a:rPr>
              <a:t>달에 </a:t>
            </a:r>
            <a:r>
              <a:rPr lang="en-US" altLang="ko-KR" sz="1500" dirty="0" smtClean="0">
                <a:solidFill>
                  <a:schemeClr val="bg1"/>
                </a:solidFill>
              </a:rPr>
              <a:t>1</a:t>
            </a:r>
            <a:r>
              <a:rPr lang="ko-KR" altLang="en-US" sz="1500" dirty="0" smtClean="0">
                <a:solidFill>
                  <a:schemeClr val="bg1"/>
                </a:solidFill>
              </a:rPr>
              <a:t>회 정도 개최</a:t>
            </a:r>
            <a:endParaRPr lang="en-US" altLang="ko-KR" sz="15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Who: UN+NGO+</a:t>
            </a:r>
            <a:r>
              <a:rPr lang="ko-KR" altLang="en-US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양자기구</a:t>
            </a:r>
            <a:r>
              <a:rPr lang="en-US" altLang="ko-K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ko-KR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북측 </a:t>
            </a:r>
            <a:r>
              <a:rPr lang="ko-KR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</a:t>
            </a:r>
            <a:r>
              <a:rPr lang="ko-KR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계자 </a:t>
            </a:r>
            <a:endParaRPr lang="en-US" altLang="ko-KR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111045" y="4163961"/>
            <a:ext cx="4719484" cy="41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Humanitarian Country Team (HCT)</a:t>
            </a:r>
            <a:endParaRPr lang="ko-KR" altLang="en-US" b="1" dirty="0"/>
          </a:p>
        </p:txBody>
      </p:sp>
      <p:sp>
        <p:nvSpPr>
          <p:cNvPr id="23" name="직사각형 22"/>
          <p:cNvSpPr/>
          <p:nvPr/>
        </p:nvSpPr>
        <p:spPr>
          <a:xfrm>
            <a:off x="1111044" y="4586749"/>
            <a:ext cx="4719485" cy="1641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solidFill>
                  <a:schemeClr val="bg1"/>
                </a:solidFill>
              </a:rPr>
              <a:t>What: </a:t>
            </a:r>
            <a:r>
              <a:rPr lang="ko-KR" altLang="en-US" sz="1500" dirty="0" smtClean="0">
                <a:solidFill>
                  <a:schemeClr val="bg1"/>
                </a:solidFill>
              </a:rPr>
              <a:t>긴급재난 조정 </a:t>
            </a:r>
            <a:endParaRPr lang="en-US" altLang="ko-KR" sz="15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solidFill>
                  <a:schemeClr val="bg1"/>
                </a:solidFill>
              </a:rPr>
              <a:t>When: </a:t>
            </a:r>
            <a:r>
              <a:rPr lang="ko-KR" altLang="en-US" sz="1500" dirty="0" smtClean="0">
                <a:solidFill>
                  <a:schemeClr val="bg1"/>
                </a:solidFill>
              </a:rPr>
              <a:t>재난 및 긴급상황 발생 시 즉시 개최 및 부정기적 임시회의 개최</a:t>
            </a:r>
            <a:endParaRPr lang="en-US" altLang="ko-KR" sz="15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solidFill>
                  <a:schemeClr val="bg1"/>
                </a:solidFill>
              </a:rPr>
              <a:t>Who: UN+NGO+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상주조정관</a:t>
            </a:r>
            <a:r>
              <a:rPr lang="en-US" altLang="ko-KR" sz="1500" dirty="0" smtClean="0">
                <a:solidFill>
                  <a:schemeClr val="bg1"/>
                </a:solidFill>
              </a:rPr>
              <a:t>+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양자기구</a:t>
            </a:r>
            <a:endParaRPr lang="en-US" altLang="ko-KR" sz="1500" dirty="0" smtClean="0">
              <a:solidFill>
                <a:schemeClr val="bg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277897" y="4163961"/>
            <a:ext cx="4719484" cy="41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Food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Security Coordination</a:t>
            </a:r>
            <a:endParaRPr lang="ko-KR" altLang="en-US" b="1" dirty="0"/>
          </a:p>
        </p:txBody>
      </p:sp>
      <p:sp>
        <p:nvSpPr>
          <p:cNvPr id="25" name="직사각형 24"/>
          <p:cNvSpPr/>
          <p:nvPr/>
        </p:nvSpPr>
        <p:spPr>
          <a:xfrm>
            <a:off x="6277896" y="4586749"/>
            <a:ext cx="4719485" cy="1641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solidFill>
                  <a:schemeClr val="bg1"/>
                </a:solidFill>
              </a:rPr>
              <a:t>What: </a:t>
            </a:r>
            <a:r>
              <a:rPr lang="ko-KR" altLang="en-US" sz="1500" dirty="0" smtClean="0">
                <a:solidFill>
                  <a:schemeClr val="bg1"/>
                </a:solidFill>
              </a:rPr>
              <a:t>기술적 이슈에 관한 조정 </a:t>
            </a:r>
            <a:endParaRPr lang="en-US" altLang="ko-KR" sz="15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solidFill>
                  <a:schemeClr val="bg1"/>
                </a:solidFill>
              </a:rPr>
              <a:t>When: 3</a:t>
            </a:r>
            <a:r>
              <a:rPr lang="ko-KR" altLang="en-US" sz="1500" dirty="0" smtClean="0">
                <a:solidFill>
                  <a:schemeClr val="bg1"/>
                </a:solidFill>
              </a:rPr>
              <a:t>개월 마다 </a:t>
            </a:r>
            <a:r>
              <a:rPr lang="en-US" altLang="ko-KR" sz="1500" dirty="0" smtClean="0">
                <a:solidFill>
                  <a:schemeClr val="bg1"/>
                </a:solidFill>
              </a:rPr>
              <a:t>1</a:t>
            </a:r>
            <a:r>
              <a:rPr lang="ko-KR" altLang="en-US" sz="1500" dirty="0" smtClean="0">
                <a:solidFill>
                  <a:schemeClr val="bg1"/>
                </a:solidFill>
              </a:rPr>
              <a:t>회</a:t>
            </a:r>
            <a:endParaRPr lang="en-US" altLang="ko-KR" sz="15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solidFill>
                  <a:schemeClr val="bg1"/>
                </a:solidFill>
              </a:rPr>
              <a:t>Who: </a:t>
            </a:r>
            <a:r>
              <a:rPr lang="ko-KR" altLang="en-US" sz="1500" dirty="0" smtClean="0">
                <a:solidFill>
                  <a:schemeClr val="bg1"/>
                </a:solidFill>
              </a:rPr>
              <a:t>상주</a:t>
            </a:r>
            <a:r>
              <a:rPr lang="en-US" altLang="ko-KR" sz="1500" dirty="0" smtClean="0">
                <a:solidFill>
                  <a:schemeClr val="bg1"/>
                </a:solidFill>
              </a:rPr>
              <a:t>NGO+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비상주</a:t>
            </a:r>
            <a:r>
              <a:rPr lang="en-US" altLang="ko-KR" sz="1500" dirty="0" smtClean="0">
                <a:solidFill>
                  <a:schemeClr val="bg1"/>
                </a:solidFill>
              </a:rPr>
              <a:t>NGO+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양자기구</a:t>
            </a:r>
            <a:r>
              <a:rPr lang="en-US" altLang="ko-KR" sz="15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0877" y="398231"/>
            <a:ext cx="8648124" cy="1019199"/>
          </a:xfrm>
        </p:spPr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한국의 대북지원단체</a:t>
            </a:r>
            <a:endParaRPr lang="ko-KR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8361" y="1700809"/>
            <a:ext cx="9429135" cy="4090393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000" dirty="0" smtClean="0">
                <a:latin typeface="Calisto MT" panose="02040603050505030304" pitchFamily="18" charset="0"/>
              </a:rPr>
              <a:t>현재 북한에 인도적 지원을 시행하고 있는 한국 대북지원단체는 총 </a:t>
            </a:r>
            <a:r>
              <a:rPr lang="en-US" altLang="ko-KR" sz="2000" dirty="0" smtClean="0">
                <a:latin typeface="Calisto MT" panose="02040603050505030304" pitchFamily="18" charset="0"/>
              </a:rPr>
              <a:t>112</a:t>
            </a:r>
            <a:r>
              <a:rPr lang="ko-KR" altLang="en-US" sz="2000" dirty="0" smtClean="0">
                <a:latin typeface="Calisto MT" panose="02040603050505030304" pitchFamily="18" charset="0"/>
              </a:rPr>
              <a:t>개 집계</a:t>
            </a:r>
            <a:endParaRPr lang="en-US" altLang="ko-KR" sz="2000" dirty="0" smtClean="0">
              <a:latin typeface="Calisto MT" panose="02040603050505030304" pitchFamily="18" charset="0"/>
            </a:endParaRPr>
          </a:p>
          <a:p>
            <a:pPr lvl="1"/>
            <a:r>
              <a:rPr lang="ko-KR" altLang="en-US" sz="1800" dirty="0" smtClean="0">
                <a:latin typeface="Calisto MT" panose="02040603050505030304" pitchFamily="18" charset="0"/>
              </a:rPr>
              <a:t>통일부에서 </a:t>
            </a:r>
            <a:r>
              <a:rPr lang="en-US" altLang="ko-KR" sz="1800" dirty="0" smtClean="0">
                <a:latin typeface="Calisto MT" panose="02040603050505030304" pitchFamily="18" charset="0"/>
              </a:rPr>
              <a:t>112</a:t>
            </a:r>
            <a:r>
              <a:rPr lang="ko-KR" altLang="en-US" sz="1800" dirty="0" smtClean="0">
                <a:latin typeface="Calisto MT" panose="02040603050505030304" pitchFamily="18" charset="0"/>
              </a:rPr>
              <a:t>개 국내 </a:t>
            </a:r>
            <a:r>
              <a:rPr lang="en-US" altLang="ko-KR" sz="1800" dirty="0" smtClean="0">
                <a:latin typeface="Calisto MT" panose="02040603050505030304" pitchFamily="18" charset="0"/>
              </a:rPr>
              <a:t>NGO</a:t>
            </a:r>
            <a:r>
              <a:rPr lang="ko-KR" altLang="en-US" sz="1800" dirty="0">
                <a:latin typeface="Calisto MT" panose="02040603050505030304" pitchFamily="18" charset="0"/>
              </a:rPr>
              <a:t>를</a:t>
            </a:r>
            <a:r>
              <a:rPr lang="ko-KR" altLang="en-US" sz="1800" dirty="0" smtClean="0">
                <a:latin typeface="Calisto MT" panose="02040603050505030304" pitchFamily="18" charset="0"/>
              </a:rPr>
              <a:t> 대북지원단체로 승인</a:t>
            </a:r>
            <a:endParaRPr lang="en-US" altLang="ko-KR" sz="1800" dirty="0">
              <a:latin typeface="Calisto MT" panose="02040603050505030304" pitchFamily="18" charset="0"/>
            </a:endParaRPr>
          </a:p>
          <a:p>
            <a:r>
              <a:rPr lang="ko-KR" altLang="en-US" sz="2000" dirty="0" smtClean="0">
                <a:latin typeface="Calisto MT" panose="02040603050505030304" pitchFamily="18" charset="0"/>
              </a:rPr>
              <a:t>대북제재로 인한 기존 대북지원사업 동결</a:t>
            </a:r>
            <a:endParaRPr lang="en-US" altLang="ko-KR" sz="2000" dirty="0" smtClean="0">
              <a:latin typeface="Calisto MT" panose="02040603050505030304" pitchFamily="18" charset="0"/>
            </a:endParaRPr>
          </a:p>
          <a:p>
            <a:r>
              <a:rPr lang="en-US" altLang="ko-KR" sz="2000" dirty="0" smtClean="0">
                <a:latin typeface="Calisto MT" panose="02040603050505030304" pitchFamily="18" charset="0"/>
              </a:rPr>
              <a:t>2018</a:t>
            </a:r>
            <a:r>
              <a:rPr lang="ko-KR" altLang="en-US" sz="2000" dirty="0" smtClean="0">
                <a:latin typeface="Calisto MT" panose="02040603050505030304" pitchFamily="18" charset="0"/>
              </a:rPr>
              <a:t>년 </a:t>
            </a:r>
            <a:r>
              <a:rPr lang="en-US" altLang="ko-KR" sz="2000" dirty="0" smtClean="0">
                <a:latin typeface="Calisto MT" panose="02040603050505030304" pitchFamily="18" charset="0"/>
              </a:rPr>
              <a:t>4</a:t>
            </a:r>
            <a:r>
              <a:rPr lang="ko-KR" altLang="en-US" sz="2000" dirty="0" smtClean="0">
                <a:latin typeface="Calisto MT" panose="02040603050505030304" pitchFamily="18" charset="0"/>
              </a:rPr>
              <a:t>월 판문점선언과 </a:t>
            </a:r>
            <a:r>
              <a:rPr lang="en-US" altLang="ko-KR" sz="2000" dirty="0" smtClean="0">
                <a:latin typeface="Calisto MT" panose="02040603050505030304" pitchFamily="18" charset="0"/>
              </a:rPr>
              <a:t>9</a:t>
            </a:r>
            <a:r>
              <a:rPr lang="ko-KR" altLang="en-US" sz="2000" dirty="0" smtClean="0">
                <a:latin typeface="Calisto MT" panose="02040603050505030304" pitchFamily="18" charset="0"/>
              </a:rPr>
              <a:t>월 평향공동선언을 기점으로 한국의 대북지원단체는 새로운 정치기회구조를 확대 노력</a:t>
            </a:r>
            <a:endParaRPr lang="en-US" altLang="ko-KR" sz="2000" dirty="0" smtClean="0">
              <a:latin typeface="Calisto MT" panose="02040603050505030304" pitchFamily="18" charset="0"/>
            </a:endParaRPr>
          </a:p>
          <a:p>
            <a:r>
              <a:rPr lang="ko-KR" altLang="en-US" sz="2000" dirty="0" smtClean="0">
                <a:latin typeface="Calisto MT" panose="02040603050505030304" pitchFamily="18" charset="0"/>
              </a:rPr>
              <a:t>민족화해협력범국민회의</a:t>
            </a:r>
            <a:r>
              <a:rPr lang="en-US" altLang="ko-KR" sz="2000" dirty="0" smtClean="0">
                <a:latin typeface="Calisto MT" panose="02040603050505030304" pitchFamily="18" charset="0"/>
              </a:rPr>
              <a:t>(</a:t>
            </a:r>
            <a:r>
              <a:rPr lang="ko-KR" altLang="en-US" sz="2000" dirty="0" err="1" smtClean="0">
                <a:latin typeface="Calisto MT" panose="02040603050505030304" pitchFamily="18" charset="0"/>
              </a:rPr>
              <a:t>민화협</a:t>
            </a:r>
            <a:r>
              <a:rPr lang="en-US" altLang="ko-KR" sz="2000" dirty="0" smtClean="0">
                <a:latin typeface="Calisto MT" panose="02040603050505030304" pitchFamily="18" charset="0"/>
              </a:rPr>
              <a:t>)</a:t>
            </a:r>
            <a:r>
              <a:rPr lang="ko-KR" altLang="en-US" sz="2000" dirty="0" smtClean="0">
                <a:latin typeface="Calisto MT" panose="02040603050505030304" pitchFamily="18" charset="0"/>
              </a:rPr>
              <a:t>를 중심으로 대북지원사업단체 간의 협력체 조직</a:t>
            </a:r>
            <a:endParaRPr lang="en-US" altLang="ko-KR" sz="2000" dirty="0" smtClean="0">
              <a:latin typeface="Calisto MT" panose="02040603050505030304" pitchFamily="18" charset="0"/>
            </a:endParaRPr>
          </a:p>
          <a:p>
            <a:r>
              <a:rPr lang="ko-KR" altLang="en-US" sz="2000" dirty="0" smtClean="0">
                <a:latin typeface="Calisto MT" panose="02040603050505030304" pitchFamily="18" charset="0"/>
              </a:rPr>
              <a:t>그러나 </a:t>
            </a:r>
            <a:r>
              <a:rPr lang="ko-KR" altLang="en-US" sz="2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국내 대북지원민간단체와 국제</a:t>
            </a:r>
            <a:r>
              <a:rPr lang="en-US" altLang="ko-KR" sz="2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NGO </a:t>
            </a:r>
            <a:r>
              <a:rPr lang="ko-KR" altLang="en-US" sz="2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및 국제기구와의 정책과 </a:t>
            </a:r>
            <a:r>
              <a:rPr lang="ko-KR" altLang="en-US" sz="2000" b="1" dirty="0" err="1" smtClean="0">
                <a:solidFill>
                  <a:srgbClr val="FFFF00"/>
                </a:solidFill>
                <a:latin typeface="Calisto MT" panose="02040603050505030304" pitchFamily="18" charset="0"/>
              </a:rPr>
              <a:t>사업조율</a:t>
            </a:r>
            <a:r>
              <a:rPr lang="ko-KR" altLang="en-US" sz="2000" dirty="0" err="1" smtClean="0">
                <a:latin typeface="Calisto MT" panose="02040603050505030304" pitchFamily="18" charset="0"/>
              </a:rPr>
              <a:t>이</a:t>
            </a:r>
            <a:r>
              <a:rPr lang="ko-KR" altLang="en-US" sz="2000" dirty="0" smtClean="0">
                <a:latin typeface="Calisto MT" panose="02040603050505030304" pitchFamily="18" charset="0"/>
              </a:rPr>
              <a:t>  약함</a:t>
            </a:r>
            <a:r>
              <a:rPr lang="en-US" altLang="ko-KR" sz="2000" dirty="0" smtClean="0">
                <a:latin typeface="Calisto MT" panose="02040603050505030304" pitchFamily="18" charset="0"/>
              </a:rPr>
              <a:t>. </a:t>
            </a:r>
          </a:p>
          <a:p>
            <a:r>
              <a:rPr lang="ko-KR" altLang="en-US" sz="2000" dirty="0" smtClean="0">
                <a:latin typeface="Calisto MT" panose="02040603050505030304" pitchFamily="18" charset="0"/>
              </a:rPr>
              <a:t>최근 북한에</a:t>
            </a:r>
            <a:r>
              <a:rPr lang="en-US" altLang="ko-KR" sz="2000" dirty="0" smtClean="0">
                <a:latin typeface="Calisto MT" panose="02040603050505030304" pitchFamily="18" charset="0"/>
              </a:rPr>
              <a:t> </a:t>
            </a:r>
            <a:r>
              <a:rPr lang="ko-KR" altLang="en-US" sz="2000" dirty="0" smtClean="0">
                <a:latin typeface="Calisto MT" panose="02040603050505030304" pitchFamily="18" charset="0"/>
              </a:rPr>
              <a:t>상주하는 유럽의 </a:t>
            </a:r>
            <a:r>
              <a:rPr lang="en-US" altLang="ko-KR" sz="2000" dirty="0" smtClean="0">
                <a:latin typeface="Calisto MT" panose="02040603050505030304" pitchFamily="18" charset="0"/>
              </a:rPr>
              <a:t>NGO</a:t>
            </a:r>
            <a:r>
              <a:rPr lang="ko-KR" altLang="en-US" sz="2000" dirty="0" smtClean="0">
                <a:latin typeface="Calisto MT" panose="02040603050505030304" pitchFamily="18" charset="0"/>
              </a:rPr>
              <a:t>가 </a:t>
            </a:r>
            <a:r>
              <a:rPr lang="en-US" altLang="ko-KR" sz="2000" dirty="0" smtClean="0">
                <a:latin typeface="Calisto MT" panose="02040603050505030304" pitchFamily="18" charset="0"/>
              </a:rPr>
              <a:t>EU</a:t>
            </a:r>
            <a:r>
              <a:rPr lang="ko-KR" altLang="en-US" sz="2000" dirty="0" smtClean="0">
                <a:latin typeface="Calisto MT" panose="02040603050505030304" pitchFamily="18" charset="0"/>
              </a:rPr>
              <a:t>의 인도주의지원에 국한된 재정지원으로 인하여 </a:t>
            </a:r>
            <a:r>
              <a:rPr lang="ko-KR" altLang="en-US" sz="2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국내 민간단체와의 협력을 통해 재정문제를 해결</a:t>
            </a:r>
            <a:r>
              <a:rPr lang="ko-KR" altLang="en-US" sz="2000" dirty="0" smtClean="0">
                <a:latin typeface="Calisto MT" panose="02040603050505030304" pitchFamily="18" charset="0"/>
              </a:rPr>
              <a:t>하려고 노력</a:t>
            </a:r>
            <a:endParaRPr lang="en-US" altLang="ko-KR" sz="2000" dirty="0" smtClean="0">
              <a:latin typeface="Calisto MT" panose="02040603050505030304" pitchFamily="18" charset="0"/>
            </a:endParaRPr>
          </a:p>
          <a:p>
            <a:r>
              <a:rPr lang="ko-KR" altLang="en-US" sz="2000" dirty="0" smtClean="0">
                <a:latin typeface="Calisto MT" panose="02040603050505030304" pitchFamily="18" charset="0"/>
              </a:rPr>
              <a:t>국내 대북지원단체는 대부분 장기적인 개발협력보다는 </a:t>
            </a:r>
            <a:r>
              <a:rPr lang="ko-KR" altLang="en-US" sz="2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단기적인 인도적 지원에 국한</a:t>
            </a:r>
            <a:r>
              <a:rPr lang="ko-KR" altLang="en-US" sz="2000" dirty="0" smtClean="0">
                <a:latin typeface="Calisto MT" panose="02040603050505030304" pitchFamily="18" charset="0"/>
              </a:rPr>
              <a:t>된 사업을 시행하고 있음</a:t>
            </a:r>
            <a:r>
              <a:rPr lang="en-US" altLang="ko-KR" sz="2000" dirty="0" smtClean="0">
                <a:latin typeface="Calisto MT" panose="02040603050505030304" pitchFamily="18" charset="0"/>
              </a:rPr>
              <a:t>. </a:t>
            </a:r>
            <a:endParaRPr lang="en-US" altLang="ko-KR" sz="2000" dirty="0"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6933-79B3-4E2A-81E6-0A791C67C2E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3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199" y="332656"/>
            <a:ext cx="9724103" cy="928686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인도주의적 대북원조에 내재된 한계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61684" y="1366035"/>
            <a:ext cx="4483422" cy="4434997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Calisto MT" panose="02040603050505030304" pitchFamily="18" charset="0"/>
              </a:rPr>
              <a:t>인도적 지원에 관한 모니터링과 평가를 위한 조건을 </a:t>
            </a:r>
            <a:r>
              <a:rPr lang="ko-KR" altLang="en-US" dirty="0" err="1" smtClean="0">
                <a:latin typeface="Calisto MT" panose="02040603050505030304" pitchFamily="18" charset="0"/>
              </a:rPr>
              <a:t>북한정부에게</a:t>
            </a:r>
            <a:r>
              <a:rPr lang="ko-KR" altLang="en-US" dirty="0" smtClean="0">
                <a:latin typeface="Calisto MT" panose="02040603050505030304" pitchFamily="18" charset="0"/>
              </a:rPr>
              <a:t> 전달 및 설득 실패</a:t>
            </a:r>
            <a:endParaRPr lang="en-US" altLang="ko-KR" dirty="0" smtClean="0">
              <a:latin typeface="Calisto MT" panose="02040603050505030304" pitchFamily="18" charset="0"/>
            </a:endParaRPr>
          </a:p>
          <a:p>
            <a:r>
              <a:rPr lang="ko-KR" altLang="en-US" dirty="0" smtClean="0">
                <a:latin typeface="Calisto MT" panose="02040603050505030304" pitchFamily="18" charset="0"/>
              </a:rPr>
              <a:t>인도적 지원의 </a:t>
            </a:r>
            <a:r>
              <a:rPr lang="ko-KR" altLang="en-US" dirty="0" err="1" smtClean="0">
                <a:latin typeface="Calisto MT" panose="02040603050505030304" pitchFamily="18" charset="0"/>
              </a:rPr>
              <a:t>효과성을</a:t>
            </a:r>
            <a:r>
              <a:rPr lang="ko-KR" altLang="en-US" dirty="0" smtClean="0">
                <a:latin typeface="Calisto MT" panose="02040603050505030304" pitchFamily="18" charset="0"/>
              </a:rPr>
              <a:t> 제고하기 위한 내부적</a:t>
            </a:r>
            <a:r>
              <a:rPr lang="en-US" altLang="ko-KR" dirty="0" smtClean="0">
                <a:latin typeface="Calisto MT" panose="02040603050505030304" pitchFamily="18" charset="0"/>
              </a:rPr>
              <a:t>/</a:t>
            </a:r>
            <a:r>
              <a:rPr lang="ko-KR" altLang="en-US" dirty="0" smtClean="0">
                <a:latin typeface="Calisto MT" panose="02040603050505030304" pitchFamily="18" charset="0"/>
              </a:rPr>
              <a:t>외부적 파트너십 구성과 제도화 실패</a:t>
            </a:r>
            <a:endParaRPr lang="en-US" altLang="ko-KR" dirty="0" smtClean="0">
              <a:latin typeface="Calisto MT" panose="02040603050505030304" pitchFamily="18" charset="0"/>
            </a:endParaRPr>
          </a:p>
          <a:p>
            <a:r>
              <a:rPr lang="ko-KR" altLang="en-US" dirty="0" smtClean="0">
                <a:latin typeface="Calisto MT" panose="02040603050505030304" pitchFamily="18" charset="0"/>
              </a:rPr>
              <a:t>인도적 지원에서 개발협력 프로젝트로의 전환 필요</a:t>
            </a:r>
            <a:endParaRPr lang="en-US" altLang="ko-KR" dirty="0" smtClean="0">
              <a:latin typeface="Calisto MT" panose="02040603050505030304" pitchFamily="18" charset="0"/>
            </a:endParaRPr>
          </a:p>
          <a:p>
            <a:r>
              <a:rPr lang="ko-KR" altLang="en-US" dirty="0" smtClean="0">
                <a:latin typeface="Calisto MT" panose="02040603050505030304" pitchFamily="18" charset="0"/>
              </a:rPr>
              <a:t>국내 </a:t>
            </a:r>
            <a:r>
              <a:rPr lang="en-US" altLang="ko-KR" dirty="0" smtClean="0">
                <a:latin typeface="Calisto MT" panose="02040603050505030304" pitchFamily="18" charset="0"/>
              </a:rPr>
              <a:t>NGO</a:t>
            </a:r>
            <a:r>
              <a:rPr lang="ko-KR" altLang="en-US" dirty="0" smtClean="0">
                <a:latin typeface="Calisto MT" panose="02040603050505030304" pitchFamily="18" charset="0"/>
              </a:rPr>
              <a:t>와 </a:t>
            </a:r>
            <a:r>
              <a:rPr lang="en-US" altLang="ko-KR" dirty="0" smtClean="0">
                <a:latin typeface="Calisto MT" panose="02040603050505030304" pitchFamily="18" charset="0"/>
              </a:rPr>
              <a:t>UN</a:t>
            </a:r>
            <a:r>
              <a:rPr lang="ko-KR" altLang="en-US" dirty="0" smtClean="0">
                <a:latin typeface="Calisto MT" panose="02040603050505030304" pitchFamily="18" charset="0"/>
              </a:rPr>
              <a:t>기구</a:t>
            </a:r>
            <a:r>
              <a:rPr lang="en-US" altLang="ko-KR" dirty="0" smtClean="0">
                <a:latin typeface="Calisto MT" panose="02040603050505030304" pitchFamily="18" charset="0"/>
              </a:rPr>
              <a:t>/</a:t>
            </a:r>
            <a:r>
              <a:rPr lang="ko-KR" altLang="en-US" dirty="0" smtClean="0">
                <a:latin typeface="Calisto MT" panose="02040603050505030304" pitchFamily="18" charset="0"/>
              </a:rPr>
              <a:t>국제</a:t>
            </a:r>
            <a:r>
              <a:rPr lang="en-US" altLang="ko-KR" dirty="0" smtClean="0">
                <a:latin typeface="Calisto MT" panose="02040603050505030304" pitchFamily="18" charset="0"/>
              </a:rPr>
              <a:t>NGO </a:t>
            </a:r>
            <a:r>
              <a:rPr lang="ko-KR" altLang="en-US" dirty="0" smtClean="0">
                <a:latin typeface="Calisto MT" panose="02040603050505030304" pitchFamily="18" charset="0"/>
              </a:rPr>
              <a:t>간의 긴밀한 </a:t>
            </a:r>
            <a:r>
              <a:rPr lang="ko-KR" altLang="en-US" dirty="0" err="1" smtClean="0">
                <a:latin typeface="Calisto MT" panose="02040603050505030304" pitchFamily="18" charset="0"/>
              </a:rPr>
              <a:t>코디네이션</a:t>
            </a:r>
            <a:r>
              <a:rPr lang="ko-KR" altLang="en-US" dirty="0" smtClean="0">
                <a:latin typeface="Calisto MT" panose="02040603050505030304" pitchFamily="18" charset="0"/>
              </a:rPr>
              <a:t> 메커니즘 구축 필요</a:t>
            </a:r>
            <a:endParaRPr lang="ko-KR" altLang="en-US" dirty="0"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9831702" y="5015168"/>
            <a:ext cx="1600200" cy="377825"/>
          </a:xfrm>
        </p:spPr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0007198" y="2495340"/>
            <a:ext cx="1872208" cy="10660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rtlCol="0">
            <a:normAutofit fontScale="55000" lnSpcReduction="20000"/>
          </a:bodyPr>
          <a:lstStyle>
            <a:lvl1pPr marL="342900" indent="-3429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 kumimoji="0" sz="3200" kern="120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â"/>
              <a:defRPr kumimoji="0" sz="2800" kern="120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 2"/>
              <a:buChar char="Ý"/>
              <a:defRPr kumimoji="0" sz="2400" kern="120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5"/>
              </a:buClr>
              <a:buSzPct val="75000"/>
              <a:buFont typeface="Wingdings 2"/>
              <a:buChar char="×"/>
              <a:defRPr kumimoji="0" sz="2200" kern="120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accent6"/>
              </a:buClr>
              <a:buSzPct val="70000"/>
              <a:buFont typeface="Wingdings 2"/>
              <a:buChar char="Ð"/>
              <a:defRPr kumimoji="0" sz="2000" kern="120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4">
                  <a:tint val="60000"/>
                </a:schemeClr>
              </a:buClr>
              <a:buSzPct val="60000"/>
              <a:buFont typeface="Wingdings 2"/>
              <a:buChar char="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Ý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3">
                  <a:tint val="60000"/>
                </a:schemeClr>
              </a:buClr>
              <a:buSzPct val="50000"/>
              <a:buFont typeface="Wingdings 2"/>
              <a:buChar char="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0000"/>
              <a:buFont typeface="Wingdings 2"/>
              <a:buChar char="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sto MT" panose="02040603050505030304" pitchFamily="18" charset="0"/>
              </a:rPr>
              <a:t>Internal partnerships</a:t>
            </a:r>
          </a:p>
          <a:p>
            <a:r>
              <a:rPr lang="en-US" altLang="ko-KR" dirty="0">
                <a:latin typeface="Calisto MT" panose="02040603050505030304" pitchFamily="18" charset="0"/>
              </a:rPr>
              <a:t>External partnerships</a:t>
            </a:r>
            <a:endParaRPr lang="ko-KR" altLang="en-US" dirty="0">
              <a:latin typeface="Calisto MT" panose="02040603050505030304" pitchFamily="18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83544" y="2429577"/>
            <a:ext cx="2659829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Calisto MT" panose="02040603050505030304" pitchFamily="18" charset="0"/>
              </a:rPr>
              <a:t>UN Agencies</a:t>
            </a:r>
          </a:p>
          <a:p>
            <a:pPr algn="ctr"/>
            <a:r>
              <a:rPr lang="en-US" altLang="ko-KR" dirty="0">
                <a:latin typeface="Calisto MT" panose="02040603050505030304" pitchFamily="18" charset="0"/>
              </a:rPr>
              <a:t>Internal Partnerships</a:t>
            </a:r>
            <a:endParaRPr lang="ko-KR" altLang="en-US" dirty="0">
              <a:latin typeface="Calisto MT" panose="02040603050505030304" pitchFamily="18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8817014" y="4324163"/>
            <a:ext cx="2659829" cy="10148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Calisto MT" panose="02040603050505030304" pitchFamily="18" charset="0"/>
              </a:rPr>
              <a:t>Korean NGOs</a:t>
            </a:r>
          </a:p>
          <a:p>
            <a:pPr algn="ctr"/>
            <a:r>
              <a:rPr lang="en-US" altLang="ko-KR" dirty="0">
                <a:latin typeface="Calisto MT" panose="02040603050505030304" pitchFamily="18" charset="0"/>
              </a:rPr>
              <a:t>Internal Partnerships</a:t>
            </a:r>
            <a:endParaRPr lang="ko-KR" altLang="en-US" dirty="0">
              <a:latin typeface="Calisto MT" panose="02040603050505030304" pitchFamily="18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648662" y="4330833"/>
            <a:ext cx="2659829" cy="10081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Calisto MT" panose="02040603050505030304" pitchFamily="18" charset="0"/>
              </a:rPr>
              <a:t>International NGOs</a:t>
            </a:r>
          </a:p>
          <a:p>
            <a:pPr algn="ctr"/>
            <a:r>
              <a:rPr lang="en-US" altLang="ko-KR" dirty="0">
                <a:latin typeface="Calisto MT" panose="02040603050505030304" pitchFamily="18" charset="0"/>
              </a:rPr>
              <a:t>Internal Partnerships</a:t>
            </a:r>
            <a:endParaRPr lang="ko-KR" altLang="en-US" dirty="0">
              <a:latin typeface="Calisto MT" panose="02040603050505030304" pitchFamily="18" charset="0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6978576" y="3505951"/>
            <a:ext cx="1329915" cy="720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8817013" y="3505951"/>
            <a:ext cx="1329914" cy="720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10" idx="3"/>
            <a:endCxn id="9" idx="1"/>
          </p:cNvCxnSpPr>
          <p:nvPr/>
        </p:nvCxnSpPr>
        <p:spPr>
          <a:xfrm flipV="1">
            <a:off x="8308491" y="4831592"/>
            <a:ext cx="508523" cy="33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내용 개체 틀 2"/>
          <p:cNvSpPr txBox="1">
            <a:spLocks/>
          </p:cNvSpPr>
          <p:nvPr/>
        </p:nvSpPr>
        <p:spPr>
          <a:xfrm>
            <a:off x="7467108" y="3505952"/>
            <a:ext cx="2376264" cy="10660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latin typeface="Calisto MT" panose="02040603050505030304" pitchFamily="18" charset="0"/>
              </a:rPr>
              <a:t>External partnerships</a:t>
            </a:r>
            <a:endParaRPr lang="ko-KR" altLang="en-US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85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2387" y="270780"/>
            <a:ext cx="8761508" cy="1019199"/>
          </a:xfrm>
        </p:spPr>
        <p:txBody>
          <a:bodyPr>
            <a:normAutofit/>
          </a:bodyPr>
          <a:lstStyle/>
          <a:p>
            <a:r>
              <a:rPr lang="en-US" altLang="ko-KR" sz="32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UN</a:t>
            </a:r>
            <a:r>
              <a:rPr lang="ko-KR" altLang="en-US" sz="32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기구와 </a:t>
            </a:r>
            <a:r>
              <a:rPr lang="en-US" altLang="ko-KR" sz="32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NGOs </a:t>
            </a:r>
            <a:r>
              <a:rPr lang="ko-KR" altLang="en-US" sz="32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간의 조율</a:t>
            </a:r>
            <a:r>
              <a:rPr lang="en-US" altLang="ko-KR" sz="32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(Coordination)</a:t>
            </a:r>
            <a:endParaRPr lang="ko-KR" altLang="en-US" sz="3200" b="1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Calisto MT" panose="02040603050505030304" pitchFamily="18" charset="0"/>
              </a:rPr>
              <a:t>북한의 대기근 이후 지속적으로 인도적 지원에 국한된 사업 시행</a:t>
            </a:r>
            <a:endParaRPr lang="en-US" altLang="ko-KR" sz="2000" dirty="0">
              <a:latin typeface="Calisto MT" panose="02040603050505030304" pitchFamily="18" charset="0"/>
            </a:endParaRPr>
          </a:p>
          <a:p>
            <a:pPr lvl="1"/>
            <a:r>
              <a:rPr lang="ko-KR" altLang="en-US" sz="1800" dirty="0" smtClean="0">
                <a:latin typeface="Calisto MT" panose="02040603050505030304" pitchFamily="18" charset="0"/>
              </a:rPr>
              <a:t>인도적 지원과 개발협력 간의 연계 노력 미비</a:t>
            </a:r>
            <a:endParaRPr lang="en-US" altLang="ko-KR" sz="1800" dirty="0" smtClean="0">
              <a:latin typeface="Calisto MT" panose="02040603050505030304" pitchFamily="18" charset="0"/>
            </a:endParaRPr>
          </a:p>
          <a:p>
            <a:pPr lvl="1"/>
            <a:r>
              <a:rPr lang="en-US" altLang="ko-KR" sz="1800" dirty="0" smtClean="0">
                <a:latin typeface="Calisto MT" panose="02040603050505030304" pitchFamily="18" charset="0"/>
              </a:rPr>
              <a:t>UN-DPRK Strategic Framework</a:t>
            </a:r>
            <a:r>
              <a:rPr lang="ko-KR" altLang="en-US" sz="1800" dirty="0" smtClean="0">
                <a:latin typeface="Calisto MT" panose="02040603050505030304" pitchFamily="18" charset="0"/>
              </a:rPr>
              <a:t>를 통해 개발협력으로 전환 시도 </a:t>
            </a:r>
            <a:endParaRPr lang="en-US" altLang="ko-KR" sz="1800" dirty="0">
              <a:latin typeface="Calisto MT" panose="02040603050505030304" pitchFamily="18" charset="0"/>
            </a:endParaRPr>
          </a:p>
          <a:p>
            <a:r>
              <a:rPr lang="en-US" altLang="ko-KR" sz="2000" dirty="0" smtClean="0">
                <a:latin typeface="Calisto MT" panose="02040603050505030304" pitchFamily="18" charset="0"/>
              </a:rPr>
              <a:t>UN</a:t>
            </a:r>
            <a:r>
              <a:rPr lang="ko-KR" altLang="en-US" sz="2000" dirty="0" smtClean="0">
                <a:latin typeface="Calisto MT" panose="02040603050505030304" pitchFamily="18" charset="0"/>
              </a:rPr>
              <a:t>기구</a:t>
            </a:r>
            <a:r>
              <a:rPr lang="en-US" altLang="ko-KR" sz="2000" dirty="0" smtClean="0">
                <a:latin typeface="Calisto MT" panose="02040603050505030304" pitchFamily="18" charset="0"/>
              </a:rPr>
              <a:t>, </a:t>
            </a:r>
            <a:r>
              <a:rPr lang="ko-KR" altLang="en-US" sz="2000" dirty="0" smtClean="0">
                <a:latin typeface="Calisto MT" panose="02040603050505030304" pitchFamily="18" charset="0"/>
              </a:rPr>
              <a:t>국제</a:t>
            </a:r>
            <a:r>
              <a:rPr lang="en-US" altLang="ko-KR" sz="2000" dirty="0" smtClean="0">
                <a:latin typeface="Calisto MT" panose="02040603050505030304" pitchFamily="18" charset="0"/>
              </a:rPr>
              <a:t>NGOs, </a:t>
            </a:r>
            <a:r>
              <a:rPr lang="ko-KR" altLang="en-US" sz="2000" dirty="0" smtClean="0">
                <a:latin typeface="Calisto MT" panose="02040603050505030304" pitchFamily="18" charset="0"/>
              </a:rPr>
              <a:t>국내</a:t>
            </a:r>
            <a:r>
              <a:rPr lang="en-US" altLang="ko-KR" sz="2000" dirty="0" smtClean="0">
                <a:latin typeface="Calisto MT" panose="02040603050505030304" pitchFamily="18" charset="0"/>
              </a:rPr>
              <a:t>NGO </a:t>
            </a:r>
            <a:r>
              <a:rPr lang="ko-KR" altLang="en-US" sz="2000" dirty="0" smtClean="0">
                <a:latin typeface="Calisto MT" panose="02040603050505030304" pitchFamily="18" charset="0"/>
              </a:rPr>
              <a:t>간의 총체적인 파트너십이 관건</a:t>
            </a:r>
            <a:endParaRPr lang="en-US" altLang="ko-KR" sz="2000" dirty="0">
              <a:latin typeface="Calisto MT" panose="02040603050505030304" pitchFamily="18" charset="0"/>
            </a:endParaRPr>
          </a:p>
          <a:p>
            <a:pPr lvl="1"/>
            <a:r>
              <a:rPr lang="ko-KR" altLang="en-US" sz="1800" dirty="0" smtClean="0">
                <a:latin typeface="Calisto MT" panose="02040603050505030304" pitchFamily="18" charset="0"/>
              </a:rPr>
              <a:t>중복사업 및 지역 조율</a:t>
            </a:r>
            <a:r>
              <a:rPr lang="en-US" altLang="ko-KR" sz="1800" dirty="0" smtClean="0">
                <a:latin typeface="Calisto MT" panose="02040603050505030304" pitchFamily="18" charset="0"/>
              </a:rPr>
              <a:t>: </a:t>
            </a:r>
            <a:r>
              <a:rPr lang="ko-KR" altLang="en-US" sz="1800" dirty="0" err="1" smtClean="0">
                <a:latin typeface="Calisto MT" panose="02040603050505030304" pitchFamily="18" charset="0"/>
              </a:rPr>
              <a:t>이슈중심의</a:t>
            </a:r>
            <a:r>
              <a:rPr lang="ko-KR" altLang="en-US" sz="1800" dirty="0" smtClean="0">
                <a:latin typeface="Calisto MT" panose="02040603050505030304" pitchFamily="18" charset="0"/>
              </a:rPr>
              <a:t> </a:t>
            </a:r>
            <a:r>
              <a:rPr lang="en-US" altLang="ko-KR" sz="1800" dirty="0" smtClean="0">
                <a:latin typeface="Calisto MT" panose="02040603050505030304" pitchFamily="18" charset="0"/>
              </a:rPr>
              <a:t>Sector </a:t>
            </a:r>
            <a:r>
              <a:rPr lang="en-US" altLang="ko-KR" sz="1800" dirty="0">
                <a:latin typeface="Calisto MT" panose="02040603050505030304" pitchFamily="18" charset="0"/>
              </a:rPr>
              <a:t>Working Groups (SWG</a:t>
            </a:r>
            <a:r>
              <a:rPr lang="en-US" altLang="ko-KR" sz="1800" dirty="0" smtClean="0">
                <a:latin typeface="Calisto MT" panose="02040603050505030304" pitchFamily="18" charset="0"/>
              </a:rPr>
              <a:t>) </a:t>
            </a:r>
            <a:r>
              <a:rPr lang="ko-KR" altLang="en-US" sz="1800" dirty="0" smtClean="0">
                <a:latin typeface="Calisto MT" panose="02040603050505030304" pitchFamily="18" charset="0"/>
              </a:rPr>
              <a:t>활용</a:t>
            </a:r>
            <a:endParaRPr lang="en-US" altLang="ko-KR" sz="2000" dirty="0">
              <a:latin typeface="Calisto MT" panose="02040603050505030304" pitchFamily="18" charset="0"/>
            </a:endParaRPr>
          </a:p>
          <a:p>
            <a:r>
              <a:rPr lang="en-US" altLang="ko-KR" sz="2000" dirty="0" smtClean="0">
                <a:latin typeface="Calisto MT" panose="02040603050505030304" pitchFamily="18" charset="0"/>
              </a:rPr>
              <a:t>SDGs </a:t>
            </a:r>
            <a:r>
              <a:rPr lang="ko-KR" altLang="en-US" sz="2000" dirty="0" smtClean="0">
                <a:latin typeface="Calisto MT" panose="02040603050505030304" pitchFamily="18" charset="0"/>
              </a:rPr>
              <a:t>중심으로 관련기관 재배치 </a:t>
            </a:r>
            <a:endParaRPr lang="en-US" altLang="ko-KR" sz="2000" dirty="0">
              <a:latin typeface="Calisto MT" panose="02040603050505030304" pitchFamily="18" charset="0"/>
            </a:endParaRPr>
          </a:p>
          <a:p>
            <a:r>
              <a:rPr lang="ko-KR" altLang="en-US" sz="2000" dirty="0" smtClean="0">
                <a:latin typeface="Calisto MT" panose="02040603050505030304" pitchFamily="18" charset="0"/>
              </a:rPr>
              <a:t>원조효과성을 위한 </a:t>
            </a:r>
            <a:r>
              <a:rPr lang="ko-KR" altLang="en-US" sz="2000" dirty="0" err="1" smtClean="0">
                <a:latin typeface="Calisto MT" panose="02040603050505030304" pitchFamily="18" charset="0"/>
              </a:rPr>
              <a:t>파리원칙</a:t>
            </a:r>
            <a:r>
              <a:rPr lang="en-US" altLang="ko-KR" sz="2000" dirty="0" smtClean="0">
                <a:latin typeface="Calisto MT" panose="02040603050505030304" pitchFamily="18" charset="0"/>
              </a:rPr>
              <a:t>(Paris </a:t>
            </a:r>
            <a:r>
              <a:rPr lang="en-US" altLang="ko-KR" sz="2000" dirty="0">
                <a:latin typeface="Calisto MT" panose="02040603050505030304" pitchFamily="18" charset="0"/>
              </a:rPr>
              <a:t>Declaration </a:t>
            </a:r>
            <a:r>
              <a:rPr lang="en-US" altLang="ko-KR" sz="2000" dirty="0" smtClean="0">
                <a:latin typeface="Calisto MT" panose="02040603050505030304" pitchFamily="18" charset="0"/>
              </a:rPr>
              <a:t>Principles)</a:t>
            </a:r>
            <a:r>
              <a:rPr lang="ko-KR" altLang="en-US" sz="2000" dirty="0" smtClean="0">
                <a:latin typeface="Calisto MT" panose="02040603050505030304" pitchFamily="18" charset="0"/>
              </a:rPr>
              <a:t>의 북한개발협력에 적용</a:t>
            </a:r>
            <a:endParaRPr lang="en-US" altLang="ko-KR" sz="2000" dirty="0">
              <a:latin typeface="Calisto MT" panose="02040603050505030304" pitchFamily="18" charset="0"/>
            </a:endParaRPr>
          </a:p>
          <a:p>
            <a:pPr lvl="1"/>
            <a:r>
              <a:rPr lang="en-US" altLang="ko-KR" sz="1800" dirty="0">
                <a:latin typeface="Calisto MT" panose="02040603050505030304" pitchFamily="18" charset="0"/>
              </a:rPr>
              <a:t>Ownership, harmonization, alignment, managing with results, mutual accountability</a:t>
            </a:r>
            <a:endParaRPr lang="ko-KR" altLang="en-US" sz="1800" dirty="0"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6933-79B3-4E2A-81E6-0A791C67C2E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4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893000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775520" y="62068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3600" b="1" dirty="0">
                <a:latin typeface="+mj-ea"/>
                <a:ea typeface="+mj-ea"/>
              </a:rPr>
              <a:t>  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8165400" y="6309321"/>
            <a:ext cx="21336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12" name="직사각형 111"/>
          <p:cNvSpPr/>
          <p:nvPr/>
        </p:nvSpPr>
        <p:spPr>
          <a:xfrm>
            <a:off x="865238" y="406405"/>
            <a:ext cx="104811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개발협력으로의 전환</a:t>
            </a:r>
            <a:r>
              <a:rPr lang="en-US" altLang="ko-K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 </a:t>
            </a:r>
            <a:r>
              <a:rPr lang="en-US" altLang="ko-K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UN-DPRK </a:t>
            </a:r>
            <a:r>
              <a:rPr lang="en-US" altLang="ko-K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Strategic Framework, 2017-2021</a:t>
            </a:r>
            <a:endParaRPr lang="ko-KR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175761" y="2420888"/>
            <a:ext cx="316835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Calisto MT" panose="02040603050505030304" pitchFamily="18" charset="0"/>
              </a:rPr>
              <a:t>Food</a:t>
            </a:r>
            <a:r>
              <a:rPr lang="ko-KR" altLang="en-US" sz="1600" dirty="0">
                <a:latin typeface="Calisto MT" panose="02040603050505030304" pitchFamily="18" charset="0"/>
              </a:rPr>
              <a:t> </a:t>
            </a:r>
            <a:r>
              <a:rPr lang="en-US" altLang="ko-KR" sz="1600" dirty="0">
                <a:latin typeface="Calisto MT" panose="02040603050505030304" pitchFamily="18" charset="0"/>
              </a:rPr>
              <a:t>and</a:t>
            </a:r>
            <a:r>
              <a:rPr lang="ko-KR" altLang="en-US" sz="1600" dirty="0">
                <a:latin typeface="Calisto MT" panose="02040603050505030304" pitchFamily="18" charset="0"/>
              </a:rPr>
              <a:t> </a:t>
            </a:r>
            <a:r>
              <a:rPr lang="en-US" altLang="ko-KR" sz="1600" dirty="0">
                <a:latin typeface="Calisto MT" panose="02040603050505030304" pitchFamily="18" charset="0"/>
              </a:rPr>
              <a:t>Nutrition</a:t>
            </a:r>
            <a:r>
              <a:rPr lang="ko-KR" altLang="en-US" sz="1600" dirty="0">
                <a:latin typeface="Calisto MT" panose="02040603050505030304" pitchFamily="18" charset="0"/>
              </a:rPr>
              <a:t> </a:t>
            </a:r>
            <a:r>
              <a:rPr lang="en-US" altLang="ko-KR" sz="1600" dirty="0">
                <a:latin typeface="Calisto MT" panose="02040603050505030304" pitchFamily="18" charset="0"/>
              </a:rPr>
              <a:t>Security</a:t>
            </a:r>
            <a:endParaRPr lang="ko-KR" altLang="en-US" sz="1600" dirty="0">
              <a:latin typeface="Calisto MT" panose="02040603050505030304" pitchFamily="18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143672" y="3717032"/>
            <a:ext cx="316835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Calisto MT" panose="02040603050505030304" pitchFamily="18" charset="0"/>
              </a:rPr>
              <a:t>Resilience</a:t>
            </a:r>
            <a:r>
              <a:rPr lang="ko-KR" altLang="en-US" sz="1600" dirty="0">
                <a:latin typeface="Calisto MT" panose="02040603050505030304" pitchFamily="18" charset="0"/>
              </a:rPr>
              <a:t> </a:t>
            </a:r>
            <a:r>
              <a:rPr lang="en-US" altLang="ko-KR" sz="1600" dirty="0">
                <a:latin typeface="Calisto MT" panose="02040603050505030304" pitchFamily="18" charset="0"/>
              </a:rPr>
              <a:t>and</a:t>
            </a:r>
            <a:r>
              <a:rPr lang="ko-KR" altLang="en-US" sz="1600" dirty="0">
                <a:latin typeface="Calisto MT" panose="02040603050505030304" pitchFamily="18" charset="0"/>
              </a:rPr>
              <a:t> </a:t>
            </a:r>
            <a:r>
              <a:rPr lang="en-US" altLang="ko-KR" sz="1600" dirty="0">
                <a:latin typeface="Calisto MT" panose="02040603050505030304" pitchFamily="18" charset="0"/>
              </a:rPr>
              <a:t>Sustainability</a:t>
            </a:r>
            <a:endParaRPr lang="ko-KR" altLang="en-US" sz="1600" dirty="0">
              <a:latin typeface="Calisto MT" panose="02040603050505030304" pitchFamily="18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143672" y="4365104"/>
            <a:ext cx="316835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Calisto MT" panose="02040603050505030304" pitchFamily="18" charset="0"/>
              </a:rPr>
              <a:t>Data</a:t>
            </a:r>
            <a:r>
              <a:rPr lang="ko-KR" altLang="en-US" sz="1600" dirty="0">
                <a:latin typeface="Calisto MT" panose="02040603050505030304" pitchFamily="18" charset="0"/>
              </a:rPr>
              <a:t> </a:t>
            </a:r>
            <a:r>
              <a:rPr lang="en-US" altLang="ko-KR" sz="1600" dirty="0">
                <a:latin typeface="Calisto MT" panose="02040603050505030304" pitchFamily="18" charset="0"/>
              </a:rPr>
              <a:t>and</a:t>
            </a:r>
            <a:r>
              <a:rPr lang="ko-KR" altLang="en-US" sz="1600" dirty="0">
                <a:latin typeface="Calisto MT" panose="02040603050505030304" pitchFamily="18" charset="0"/>
              </a:rPr>
              <a:t> </a:t>
            </a:r>
            <a:r>
              <a:rPr lang="en-US" altLang="ko-KR" sz="1600" dirty="0">
                <a:latin typeface="Calisto MT" panose="02040603050505030304" pitchFamily="18" charset="0"/>
              </a:rPr>
              <a:t>Development Management</a:t>
            </a:r>
            <a:endParaRPr lang="ko-KR" altLang="en-US" sz="1600" dirty="0">
              <a:latin typeface="Calisto MT" panose="02040603050505030304" pitchFamily="18" charset="0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150203" y="3085931"/>
            <a:ext cx="316835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Calisto MT" panose="02040603050505030304" pitchFamily="18" charset="0"/>
              </a:rPr>
              <a:t>Social Development Service</a:t>
            </a:r>
            <a:endParaRPr lang="ko-KR" altLang="en-US" sz="1600" dirty="0">
              <a:latin typeface="Calisto MT" panose="02040603050505030304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893000" y="2789312"/>
            <a:ext cx="1034648" cy="1575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Calisto MT" panose="02040603050505030304" pitchFamily="18" charset="0"/>
              </a:rPr>
              <a:t>Four </a:t>
            </a:r>
            <a:r>
              <a:rPr lang="ko-KR" altLang="en-US" sz="1600" dirty="0">
                <a:latin typeface="Calisto MT" panose="02040603050505030304" pitchFamily="18" charset="0"/>
              </a:rPr>
              <a:t> </a:t>
            </a:r>
            <a:r>
              <a:rPr lang="en-US" altLang="ko-KR" sz="1600" dirty="0">
                <a:latin typeface="Calisto MT" panose="02040603050505030304" pitchFamily="18" charset="0"/>
              </a:rPr>
              <a:t>strategic</a:t>
            </a:r>
            <a:r>
              <a:rPr lang="ko-KR" altLang="en-US" sz="1600" dirty="0">
                <a:latin typeface="Calisto MT" panose="02040603050505030304" pitchFamily="18" charset="0"/>
              </a:rPr>
              <a:t> </a:t>
            </a:r>
            <a:r>
              <a:rPr lang="en-US" altLang="ko-KR" sz="1600" dirty="0">
                <a:latin typeface="Calisto MT" panose="02040603050505030304" pitchFamily="18" charset="0"/>
              </a:rPr>
              <a:t>priorities</a:t>
            </a:r>
            <a:endParaRPr lang="ko-KR" altLang="en-US" sz="1600" dirty="0">
              <a:latin typeface="Calisto MT" panose="02040603050505030304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83632" y="5301208"/>
            <a:ext cx="7200800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Calisto MT" panose="02040603050505030304" pitchFamily="18" charset="0"/>
              </a:rPr>
              <a:t>Cross-cutting</a:t>
            </a:r>
            <a:r>
              <a:rPr lang="ko-KR" altLang="en-US" b="1" dirty="0">
                <a:latin typeface="Calisto MT" panose="02040603050505030304" pitchFamily="18" charset="0"/>
              </a:rPr>
              <a:t> </a:t>
            </a:r>
            <a:r>
              <a:rPr lang="en-US" altLang="ko-KR" b="1" dirty="0">
                <a:latin typeface="Calisto MT" panose="02040603050505030304" pitchFamily="18" charset="0"/>
              </a:rPr>
              <a:t>Approaches</a:t>
            </a:r>
          </a:p>
          <a:p>
            <a:pPr algn="ctr"/>
            <a:r>
              <a:rPr lang="en-US" altLang="ko-KR" sz="1200" dirty="0">
                <a:latin typeface="Calisto MT" panose="02040603050505030304" pitchFamily="18" charset="0"/>
              </a:rPr>
              <a:t>(1) SDGs tailored to DPRK, (2) Human Rights-based Approach, (3) Gender Equality and Empowerment of Women, (4) Environmental and Institutional Sustainability, (5) Resilience, (6) Results-based management</a:t>
            </a:r>
            <a:endParaRPr lang="ko-KR" altLang="en-US" sz="1200" dirty="0">
              <a:latin typeface="Calisto MT" panose="02040603050505030304" pitchFamily="18" charset="0"/>
            </a:endParaRPr>
          </a:p>
        </p:txBody>
      </p:sp>
      <p:sp>
        <p:nvSpPr>
          <p:cNvPr id="9" name="위쪽 화살표 8"/>
          <p:cNvSpPr/>
          <p:nvPr/>
        </p:nvSpPr>
        <p:spPr>
          <a:xfrm>
            <a:off x="5984073" y="5013176"/>
            <a:ext cx="976023" cy="216024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719737" y="1483043"/>
            <a:ext cx="554461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Calisto MT" panose="02040603050505030304" pitchFamily="18" charset="0"/>
              </a:rPr>
              <a:t>Sustainable and Resilient Human Development</a:t>
            </a:r>
            <a:endParaRPr lang="ko-KR" altLang="en-US" b="1" dirty="0">
              <a:latin typeface="Calisto MT" panose="02040603050505030304" pitchFamily="18" charset="0"/>
            </a:endParaRPr>
          </a:p>
        </p:txBody>
      </p:sp>
      <p:sp>
        <p:nvSpPr>
          <p:cNvPr id="18" name="위쪽 화살표 17"/>
          <p:cNvSpPr/>
          <p:nvPr/>
        </p:nvSpPr>
        <p:spPr>
          <a:xfrm>
            <a:off x="5984073" y="2060848"/>
            <a:ext cx="976023" cy="216024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816080" y="2420888"/>
            <a:ext cx="3525511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200" dirty="0">
                <a:latin typeface="Calisto MT" panose="02040603050505030304" pitchFamily="18" charset="0"/>
              </a:rPr>
              <a:t>SDG 2: End hunger, food security, nutrition, and sustainable agriculture</a:t>
            </a:r>
          </a:p>
          <a:p>
            <a:r>
              <a:rPr lang="en-US" altLang="ko-KR" sz="1200" dirty="0">
                <a:latin typeface="Calisto MT" panose="02040603050505030304" pitchFamily="18" charset="0"/>
              </a:rPr>
              <a:t>SDG 9: Resilient infrastructure, industrialization</a:t>
            </a:r>
            <a:endParaRPr lang="ko-KR" altLang="en-US" sz="1200" dirty="0">
              <a:latin typeface="Calisto MT" panose="02040603050505030304" pitchFamily="18" charset="0"/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6344114" y="2708920"/>
            <a:ext cx="4719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6816080" y="3085931"/>
            <a:ext cx="352551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100" dirty="0">
                <a:latin typeface="Calisto MT" panose="02040603050505030304" pitchFamily="18" charset="0"/>
              </a:rPr>
              <a:t>SDG 3: Healthy lives, well-being for all</a:t>
            </a:r>
          </a:p>
          <a:p>
            <a:r>
              <a:rPr lang="en-US" altLang="ko-KR" sz="1100" dirty="0">
                <a:latin typeface="Calisto MT" panose="02040603050505030304" pitchFamily="18" charset="0"/>
              </a:rPr>
              <a:t>SDG 4: Inclusive education, lifelong learning </a:t>
            </a:r>
          </a:p>
          <a:p>
            <a:r>
              <a:rPr lang="en-US" altLang="ko-KR" sz="1100" dirty="0">
                <a:latin typeface="Calisto MT" panose="02040603050505030304" pitchFamily="18" charset="0"/>
              </a:rPr>
              <a:t>SDG 6: water</a:t>
            </a:r>
            <a:r>
              <a:rPr lang="ko-KR" altLang="en-US" sz="1100" dirty="0">
                <a:latin typeface="Calisto MT" panose="02040603050505030304" pitchFamily="18" charset="0"/>
              </a:rPr>
              <a:t> </a:t>
            </a:r>
            <a:r>
              <a:rPr lang="en-US" altLang="ko-KR" sz="1100" dirty="0">
                <a:latin typeface="Calisto MT" panose="02040603050505030304" pitchFamily="18" charset="0"/>
              </a:rPr>
              <a:t>and</a:t>
            </a:r>
            <a:r>
              <a:rPr lang="ko-KR" altLang="en-US" sz="1100" dirty="0">
                <a:latin typeface="Calisto MT" panose="02040603050505030304" pitchFamily="18" charset="0"/>
              </a:rPr>
              <a:t> </a:t>
            </a:r>
            <a:r>
              <a:rPr lang="en-US" altLang="ko-KR" sz="1100" dirty="0">
                <a:latin typeface="Calisto MT" panose="02040603050505030304" pitchFamily="18" charset="0"/>
              </a:rPr>
              <a:t>sanitation</a:t>
            </a:r>
            <a:r>
              <a:rPr lang="ko-KR" altLang="en-US" sz="1100" dirty="0">
                <a:latin typeface="Calisto MT" panose="02040603050505030304" pitchFamily="18" charset="0"/>
              </a:rPr>
              <a:t> </a:t>
            </a:r>
            <a:r>
              <a:rPr lang="en-US" altLang="ko-KR" sz="1100" dirty="0">
                <a:latin typeface="Calisto MT" panose="02040603050505030304" pitchFamily="18" charset="0"/>
              </a:rPr>
              <a:t>for</a:t>
            </a:r>
            <a:r>
              <a:rPr lang="ko-KR" altLang="en-US" sz="1100" dirty="0">
                <a:latin typeface="Calisto MT" panose="02040603050505030304" pitchFamily="18" charset="0"/>
              </a:rPr>
              <a:t> </a:t>
            </a:r>
            <a:r>
              <a:rPr lang="en-US" altLang="ko-KR" sz="1100" dirty="0">
                <a:latin typeface="Calisto MT" panose="02040603050505030304" pitchFamily="18" charset="0"/>
              </a:rPr>
              <a:t>all</a:t>
            </a:r>
            <a:r>
              <a:rPr lang="ko-KR" altLang="en-US" sz="1100" dirty="0">
                <a:latin typeface="Calisto MT" panose="02040603050505030304" pitchFamily="18" charset="0"/>
              </a:rPr>
              <a:t> </a:t>
            </a:r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6344114" y="3373963"/>
            <a:ext cx="4719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6816080" y="3724280"/>
            <a:ext cx="3525510" cy="8568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dirty="0">
                <a:latin typeface="Calisto MT" panose="02040603050505030304" pitchFamily="18" charset="0"/>
              </a:rPr>
              <a:t>SDG 7: Sustainable energy for all</a:t>
            </a:r>
          </a:p>
          <a:p>
            <a:r>
              <a:rPr lang="en-US" altLang="ko-KR" sz="1000" dirty="0">
                <a:latin typeface="Calisto MT" panose="02040603050505030304" pitchFamily="18" charset="0"/>
              </a:rPr>
              <a:t>SDG 11: Human settlements</a:t>
            </a:r>
          </a:p>
          <a:p>
            <a:r>
              <a:rPr lang="en-US" altLang="ko-KR" sz="1000" dirty="0">
                <a:latin typeface="Calisto MT" panose="02040603050505030304" pitchFamily="18" charset="0"/>
              </a:rPr>
              <a:t>SDG 12: Sustainable</a:t>
            </a:r>
            <a:r>
              <a:rPr lang="ko-KR" altLang="en-US" sz="1000" dirty="0">
                <a:latin typeface="Calisto MT" panose="02040603050505030304" pitchFamily="18" charset="0"/>
              </a:rPr>
              <a:t> </a:t>
            </a:r>
            <a:r>
              <a:rPr lang="en-US" altLang="ko-KR" sz="1000" dirty="0">
                <a:latin typeface="Calisto MT" panose="02040603050505030304" pitchFamily="18" charset="0"/>
              </a:rPr>
              <a:t>consumption/production</a:t>
            </a:r>
            <a:r>
              <a:rPr lang="ko-KR" altLang="en-US" sz="1000" dirty="0">
                <a:latin typeface="Calisto MT" panose="02040603050505030304" pitchFamily="18" charset="0"/>
              </a:rPr>
              <a:t> </a:t>
            </a:r>
            <a:r>
              <a:rPr lang="en-US" altLang="ko-KR" sz="1000" dirty="0">
                <a:latin typeface="Calisto MT" panose="02040603050505030304" pitchFamily="18" charset="0"/>
              </a:rPr>
              <a:t>patterns</a:t>
            </a:r>
          </a:p>
          <a:p>
            <a:r>
              <a:rPr lang="en-US" altLang="ko-KR" sz="1000" dirty="0">
                <a:latin typeface="Calisto MT" panose="02040603050505030304" pitchFamily="18" charset="0"/>
              </a:rPr>
              <a:t>SDG 13: Climate</a:t>
            </a:r>
            <a:r>
              <a:rPr lang="ko-KR" altLang="en-US" sz="1000" dirty="0">
                <a:latin typeface="Calisto MT" panose="02040603050505030304" pitchFamily="18" charset="0"/>
              </a:rPr>
              <a:t> </a:t>
            </a:r>
            <a:r>
              <a:rPr lang="en-US" altLang="ko-KR" sz="1000" dirty="0">
                <a:latin typeface="Calisto MT" panose="02040603050505030304" pitchFamily="18" charset="0"/>
              </a:rPr>
              <a:t>change</a:t>
            </a:r>
            <a:r>
              <a:rPr lang="ko-KR" altLang="en-US" sz="1000" dirty="0">
                <a:latin typeface="Calisto MT" panose="02040603050505030304" pitchFamily="18" charset="0"/>
              </a:rPr>
              <a:t> </a:t>
            </a:r>
            <a:r>
              <a:rPr lang="en-US" altLang="ko-KR" sz="1000" dirty="0">
                <a:latin typeface="Calisto MT" panose="02040603050505030304" pitchFamily="18" charset="0"/>
              </a:rPr>
              <a:t>and</a:t>
            </a:r>
            <a:r>
              <a:rPr lang="ko-KR" altLang="en-US" sz="1000" dirty="0">
                <a:latin typeface="Calisto MT" panose="02040603050505030304" pitchFamily="18" charset="0"/>
              </a:rPr>
              <a:t> </a:t>
            </a:r>
            <a:r>
              <a:rPr lang="en-US" altLang="ko-KR" sz="1000" dirty="0">
                <a:latin typeface="Calisto MT" panose="02040603050505030304" pitchFamily="18" charset="0"/>
              </a:rPr>
              <a:t>its</a:t>
            </a:r>
            <a:r>
              <a:rPr lang="ko-KR" altLang="en-US" sz="1000" dirty="0">
                <a:latin typeface="Calisto MT" panose="02040603050505030304" pitchFamily="18" charset="0"/>
              </a:rPr>
              <a:t> </a:t>
            </a:r>
            <a:r>
              <a:rPr lang="en-US" altLang="ko-KR" sz="1000" dirty="0">
                <a:latin typeface="Calisto MT" panose="02040603050505030304" pitchFamily="18" charset="0"/>
              </a:rPr>
              <a:t>impacts</a:t>
            </a:r>
          </a:p>
          <a:p>
            <a:r>
              <a:rPr lang="en-US" altLang="ko-KR" sz="1000" dirty="0">
                <a:latin typeface="Calisto MT" panose="02040603050505030304" pitchFamily="18" charset="0"/>
              </a:rPr>
              <a:t>SDG 15: Terrestrial</a:t>
            </a:r>
            <a:r>
              <a:rPr lang="ko-KR" altLang="en-US" sz="1000" dirty="0">
                <a:latin typeface="Calisto MT" panose="02040603050505030304" pitchFamily="18" charset="0"/>
              </a:rPr>
              <a:t> </a:t>
            </a:r>
            <a:r>
              <a:rPr lang="en-US" altLang="ko-KR" sz="1000" dirty="0">
                <a:latin typeface="Calisto MT" panose="02040603050505030304" pitchFamily="18" charset="0"/>
              </a:rPr>
              <a:t>ecosystems, desertification, etc.</a:t>
            </a:r>
            <a:endParaRPr lang="ko-KR" altLang="en-US" sz="1000" dirty="0">
              <a:latin typeface="Calisto MT" panose="02040603050505030304" pitchFamily="18" charset="0"/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>
            <a:off x="6344114" y="4012312"/>
            <a:ext cx="4719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2061973" y="6278617"/>
            <a:ext cx="5990311" cy="377825"/>
          </a:xfrm>
        </p:spPr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4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문제의식 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sz="1900" dirty="0" smtClean="0">
                <a:latin typeface="Calisto MT" panose="02040603050505030304" pitchFamily="18" charset="0"/>
              </a:rPr>
              <a:t>대북제재 하에서 북한에 지원이 가능한 </a:t>
            </a:r>
            <a:r>
              <a:rPr lang="ko-KR" altLang="en-US" sz="1900" dirty="0" err="1" smtClean="0">
                <a:latin typeface="Calisto MT" panose="02040603050505030304" pitchFamily="18" charset="0"/>
              </a:rPr>
              <a:t>원조방식의</a:t>
            </a:r>
            <a:r>
              <a:rPr lang="ko-KR" altLang="en-US" sz="1900" dirty="0" smtClean="0">
                <a:latin typeface="Calisto MT" panose="02040603050505030304" pitchFamily="18" charset="0"/>
              </a:rPr>
              <a:t> </a:t>
            </a:r>
            <a:r>
              <a:rPr lang="ko-KR" altLang="en-US" sz="1900" dirty="0" err="1" smtClean="0">
                <a:latin typeface="Calisto MT" panose="02040603050505030304" pitchFamily="18" charset="0"/>
              </a:rPr>
              <a:t>효과성</a:t>
            </a:r>
            <a:r>
              <a:rPr lang="ko-KR" altLang="en-US" sz="1900" dirty="0" smtClean="0">
                <a:latin typeface="Calisto MT" panose="02040603050505030304" pitchFamily="18" charset="0"/>
              </a:rPr>
              <a:t> 제고</a:t>
            </a:r>
            <a:endParaRPr lang="en-US" altLang="ko-KR" sz="1900" dirty="0" smtClean="0">
              <a:latin typeface="Calisto MT" panose="02040603050505030304" pitchFamily="18" charset="0"/>
            </a:endParaRPr>
          </a:p>
          <a:p>
            <a:pPr lvl="1"/>
            <a:r>
              <a:rPr lang="ko-KR" altLang="en-US" sz="1900" dirty="0" smtClean="0">
                <a:latin typeface="Calisto MT" panose="02040603050505030304" pitchFamily="18" charset="0"/>
              </a:rPr>
              <a:t>대북제재에서 평화공존으로의 </a:t>
            </a:r>
            <a:r>
              <a:rPr lang="ko-KR" altLang="en-US" sz="1900" dirty="0" err="1" smtClean="0">
                <a:latin typeface="Calisto MT" panose="02040603050505030304" pitchFamily="18" charset="0"/>
              </a:rPr>
              <a:t>뉴노멀</a:t>
            </a:r>
            <a:r>
              <a:rPr lang="en-US" altLang="ko-KR" sz="1900" dirty="0" smtClean="0">
                <a:latin typeface="Calisto MT" panose="02040603050505030304" pitchFamily="18" charset="0"/>
              </a:rPr>
              <a:t>(New Normal)</a:t>
            </a:r>
            <a:r>
              <a:rPr lang="ko-KR" altLang="en-US" sz="1900" dirty="0" smtClean="0">
                <a:latin typeface="Calisto MT" panose="02040603050505030304" pitchFamily="18" charset="0"/>
              </a:rPr>
              <a:t>의 전환 </a:t>
            </a:r>
            <a:endParaRPr lang="en-US" altLang="ko-KR" sz="1900" dirty="0" smtClean="0">
              <a:latin typeface="Calisto MT" panose="02040603050505030304" pitchFamily="18" charset="0"/>
            </a:endParaRPr>
          </a:p>
          <a:p>
            <a:pPr lvl="1"/>
            <a:r>
              <a:rPr lang="ko-KR" altLang="en-US" sz="1900" dirty="0" smtClean="0">
                <a:latin typeface="Calisto MT" panose="02040603050505030304" pitchFamily="18" charset="0"/>
              </a:rPr>
              <a:t>대북제재의 해제가 가시화될 때 북한개발협력을 위한 전략적 대응방안</a:t>
            </a:r>
            <a:endParaRPr lang="en-US" altLang="ko-KR" sz="1900" dirty="0" smtClean="0">
              <a:latin typeface="Calisto MT" panose="02040603050505030304" pitchFamily="18" charset="0"/>
            </a:endParaRPr>
          </a:p>
          <a:p>
            <a:pPr lvl="1"/>
            <a:r>
              <a:rPr lang="ko-KR" altLang="en-US" sz="1900" dirty="0" smtClean="0">
                <a:latin typeface="Calisto MT" panose="02040603050505030304" pitchFamily="18" charset="0"/>
              </a:rPr>
              <a:t>단기적인 인도주의적 대북지원에서 장기적인 개발협력으로의 전환 방식 준비</a:t>
            </a:r>
            <a:endParaRPr lang="en-US" altLang="ko-KR" sz="1900" dirty="0" smtClean="0">
              <a:latin typeface="Calisto MT" panose="02040603050505030304" pitchFamily="18" charset="0"/>
            </a:endParaRPr>
          </a:p>
          <a:p>
            <a:pPr lvl="1"/>
            <a:r>
              <a:rPr lang="en-US" altLang="ko-KR" sz="1900" dirty="0" smtClean="0">
                <a:latin typeface="Calisto MT" panose="02040603050505030304" pitchFamily="18" charset="0"/>
              </a:rPr>
              <a:t>‘</a:t>
            </a:r>
            <a:r>
              <a:rPr lang="ko-KR" altLang="en-US" sz="1900" dirty="0" smtClean="0">
                <a:latin typeface="Calisto MT" panose="02040603050505030304" pitchFamily="18" charset="0"/>
              </a:rPr>
              <a:t>평화 </a:t>
            </a:r>
            <a:r>
              <a:rPr lang="ko-KR" altLang="en-US" sz="1900" dirty="0" err="1" smtClean="0">
                <a:latin typeface="Calisto MT" panose="02040603050505030304" pitchFamily="18" charset="0"/>
              </a:rPr>
              <a:t>콘디셔널리티</a:t>
            </a:r>
            <a:r>
              <a:rPr lang="en-US" altLang="ko-KR" sz="1900" dirty="0" smtClean="0">
                <a:latin typeface="Calisto MT" panose="02040603050505030304" pitchFamily="18" charset="0"/>
              </a:rPr>
              <a:t>(Peace Conditionality)’</a:t>
            </a:r>
            <a:r>
              <a:rPr lang="ko-KR" altLang="en-US" sz="1900" dirty="0" smtClean="0">
                <a:latin typeface="Calisto MT" panose="02040603050505030304" pitchFamily="18" charset="0"/>
              </a:rPr>
              <a:t>의 북한개발협력에 적극적인 적용</a:t>
            </a:r>
            <a:endParaRPr lang="ko-KR" altLang="en-US" sz="1900" dirty="0"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3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05498" y="2859301"/>
            <a:ext cx="7460562" cy="928686"/>
          </a:xfrm>
        </p:spPr>
        <p:txBody>
          <a:bodyPr>
            <a:normAutofit/>
          </a:bodyPr>
          <a:lstStyle/>
          <a:p>
            <a:r>
              <a:rPr lang="ko-KR" altLang="en-US" sz="5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미국과 중국의 대북원조</a:t>
            </a:r>
            <a:endParaRPr lang="ko-KR" altLang="en-US" sz="5000" b="1" dirty="0">
              <a:solidFill>
                <a:srgbClr val="FFFF00"/>
              </a:solidFill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995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3394" y="357166"/>
            <a:ext cx="8939030" cy="928686"/>
          </a:xfrm>
        </p:spPr>
        <p:txBody>
          <a:bodyPr>
            <a:normAutofit fontScale="90000"/>
          </a:bodyPr>
          <a:lstStyle/>
          <a:p>
            <a:r>
              <a:rPr lang="ko-KR" alt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미중간</a:t>
            </a:r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</a:t>
            </a:r>
            <a:r>
              <a:rPr lang="ko-KR" alt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조율부재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, </a:t>
            </a:r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그러나 멈추지 않는 대북원조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4" y="1484784"/>
            <a:ext cx="6152157" cy="4650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6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중국의 주요 인센티브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500" dirty="0" smtClean="0">
                <a:latin typeface="Calisto MT" panose="02040603050505030304" pitchFamily="18" charset="0"/>
              </a:rPr>
              <a:t>한반도 정세의 현상유지</a:t>
            </a:r>
            <a:endParaRPr lang="en-US" altLang="ko-KR" sz="2500" dirty="0">
              <a:latin typeface="Calisto MT" panose="02040603050505030304" pitchFamily="18" charset="0"/>
            </a:endParaRPr>
          </a:p>
          <a:p>
            <a:r>
              <a:rPr lang="ko-KR" altLang="en-US" sz="2500" dirty="0" smtClean="0">
                <a:latin typeface="Calisto MT" panose="02040603050505030304" pitchFamily="18" charset="0"/>
              </a:rPr>
              <a:t>대북제재에도 불구하고 지속적인 대북지원 시행</a:t>
            </a:r>
            <a:endParaRPr lang="en-US" altLang="ko-KR" sz="2500" dirty="0">
              <a:latin typeface="Calisto MT" panose="02040603050505030304" pitchFamily="18" charset="0"/>
            </a:endParaRPr>
          </a:p>
          <a:p>
            <a:r>
              <a:rPr lang="ko-KR" altLang="en-US" sz="2500" dirty="0" smtClean="0">
                <a:latin typeface="Calisto MT" panose="02040603050505030304" pitchFamily="18" charset="0"/>
              </a:rPr>
              <a:t>독자적인 대북지원 채널을 유지</a:t>
            </a:r>
            <a:r>
              <a:rPr lang="en-US" altLang="ko-KR" sz="2500" dirty="0" smtClean="0">
                <a:latin typeface="Calisto MT" panose="02040603050505030304" pitchFamily="18" charset="0"/>
              </a:rPr>
              <a:t>, </a:t>
            </a:r>
            <a:r>
              <a:rPr lang="ko-KR" altLang="en-US" sz="2500" dirty="0" smtClean="0">
                <a:latin typeface="Calisto MT" panose="02040603050505030304" pitchFamily="18" charset="0"/>
              </a:rPr>
              <a:t>국제기구와의 정책조율 미비</a:t>
            </a:r>
            <a:endParaRPr lang="en-US" altLang="ko-KR" sz="2500" dirty="0">
              <a:latin typeface="Calisto MT" panose="02040603050505030304" pitchFamily="18" charset="0"/>
            </a:endParaRPr>
          </a:p>
          <a:p>
            <a:r>
              <a:rPr lang="ko-KR" altLang="en-US" sz="2500" dirty="0" smtClean="0">
                <a:latin typeface="Calisto MT" panose="02040603050505030304" pitchFamily="18" charset="0"/>
              </a:rPr>
              <a:t>종전선언 이후 한반도 평화정착과정에서 중국의 독자적인 행보 예상</a:t>
            </a:r>
            <a:endParaRPr lang="ko-KR" altLang="en-US" dirty="0"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5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1" y="411685"/>
            <a:ext cx="10131425" cy="1456267"/>
          </a:xfrm>
        </p:spPr>
        <p:txBody>
          <a:bodyPr>
            <a:noAutofit/>
          </a:bodyPr>
          <a:lstStyle/>
          <a:p>
            <a:r>
              <a:rPr lang="ko-KR" altLang="en-US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미국</a:t>
            </a:r>
            <a:r>
              <a:rPr lang="en-US" altLang="ko-KR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</a:t>
            </a:r>
            <a:r>
              <a:rPr lang="ko-KR" altLang="en-US" sz="33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정권별</a:t>
            </a:r>
            <a:r>
              <a:rPr lang="ko-KR" altLang="en-US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대북지원 현황</a:t>
            </a:r>
            <a:endParaRPr lang="ko-KR" altLang="en-U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1" y="2309211"/>
            <a:ext cx="10131425" cy="364913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23</a:t>
            </a:fld>
            <a:endParaRPr lang="ko-KR" alt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24836226"/>
              </p:ext>
            </p:extLst>
          </p:nvPr>
        </p:nvGraphicFramePr>
        <p:xfrm>
          <a:off x="2135560" y="1867952"/>
          <a:ext cx="7848872" cy="392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직사각형 1"/>
          <p:cNvSpPr>
            <a:spLocks noChangeArrowheads="1"/>
          </p:cNvSpPr>
          <p:nvPr/>
        </p:nvSpPr>
        <p:spPr bwMode="auto">
          <a:xfrm>
            <a:off x="4513635" y="3391051"/>
            <a:ext cx="1565456" cy="54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>
                <a:solidFill>
                  <a:srgbClr val="000000"/>
                </a:solidFill>
                <a:latin typeface="Calisto MT" panose="0204060305050503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Bush Administration</a:t>
            </a:r>
            <a:endParaRPr lang="en-US" altLang="ko-KR"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135560" y="2544353"/>
            <a:ext cx="12955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 flipV="1">
            <a:off x="2135560" y="2860297"/>
            <a:ext cx="12955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 rot="10800000" flipV="1">
            <a:off x="2009805" y="5471137"/>
            <a:ext cx="129554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endParaRPr lang="en-US" altLang="ko-KR" sz="1000" dirty="0">
              <a:latin typeface="Times New Roman" panose="02020603050405020304" pitchFamily="18" charset="0"/>
              <a:ea typeface="맑은 고딕" panose="020B0503020000020004" pitchFamily="50" charset="-127"/>
              <a:cs typeface="굴림" panose="020B0600000101010101" pitchFamily="50" charset="-127"/>
            </a:endParaRPr>
          </a:p>
          <a:p>
            <a:pPr defTabSz="914400"/>
            <a:r>
              <a:rPr lang="en-US" altLang="ko-KR" sz="1000" dirty="0">
                <a:latin typeface="Times New Roman" panose="02020603050405020304" pitchFamily="18" charset="0"/>
                <a:ea typeface="맑은 고딕" panose="020B0503020000020004" pitchFamily="50" charset="-127"/>
                <a:cs typeface="굴림" panose="020B0600000101010101" pitchFamily="50" charset="-127"/>
              </a:rPr>
              <a:t>      </a:t>
            </a:r>
            <a:endParaRPr lang="en-US" altLang="ko-KR" sz="1200" dirty="0">
              <a:cs typeface="굴림" panose="020B0600000101010101" pitchFamily="50" charset="-127"/>
            </a:endParaRPr>
          </a:p>
          <a:p>
            <a:pPr defTabSz="914400"/>
            <a:r>
              <a:rPr lang="en-US" altLang="ko-KR" sz="1000" dirty="0">
                <a:latin typeface="Times New Roman" panose="02020603050405020304" pitchFamily="18" charset="0"/>
                <a:ea typeface="맑은 고딕" panose="020B0503020000020004" pitchFamily="50" charset="-127"/>
                <a:cs typeface="굴림" panose="020B0600000101010101" pitchFamily="50" charset="-127"/>
              </a:rPr>
              <a:t>Source: USAID FAE.</a:t>
            </a:r>
            <a:endParaRPr lang="en-US" altLang="ko-KR" dirty="0"/>
          </a:p>
        </p:txBody>
      </p:sp>
      <p:sp>
        <p:nvSpPr>
          <p:cNvPr id="13" name="직사각형 12"/>
          <p:cNvSpPr/>
          <p:nvPr/>
        </p:nvSpPr>
        <p:spPr>
          <a:xfrm>
            <a:off x="5324800" y="2309863"/>
            <a:ext cx="1565457" cy="547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>
                <a:solidFill>
                  <a:schemeClr val="tx1"/>
                </a:solidFill>
                <a:latin typeface="Calisto MT" panose="02040603050505030304" pitchFamily="18" charset="0"/>
              </a:rPr>
              <a:t>Bush Administration</a:t>
            </a:r>
            <a:endParaRPr lang="ko-KR" altLang="en-US" sz="900" b="1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761842" y="2295288"/>
            <a:ext cx="1565457" cy="547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>
                <a:solidFill>
                  <a:schemeClr val="tx1"/>
                </a:solidFill>
                <a:latin typeface="Calisto MT" panose="02040603050505030304" pitchFamily="18" charset="0"/>
              </a:rPr>
              <a:t>Obama Administration</a:t>
            </a:r>
            <a:endParaRPr lang="ko-KR" altLang="en-US" sz="900" b="1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9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미국의 주요 인센티브 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2" y="1838633"/>
            <a:ext cx="5153778" cy="3952568"/>
          </a:xfrm>
        </p:spPr>
        <p:txBody>
          <a:bodyPr/>
          <a:lstStyle/>
          <a:p>
            <a:r>
              <a:rPr lang="ko-KR" altLang="en-US" sz="2200" dirty="0" smtClean="0">
                <a:latin typeface="Calisto MT" panose="02040603050505030304" pitchFamily="18" charset="0"/>
              </a:rPr>
              <a:t>북한의 급변사태에 대비한 최소한의 대북원조 시행</a:t>
            </a:r>
            <a:endParaRPr lang="en-US" altLang="ko-KR" sz="2200" dirty="0" smtClean="0">
              <a:latin typeface="Calisto MT" panose="02040603050505030304" pitchFamily="18" charset="0"/>
            </a:endParaRPr>
          </a:p>
          <a:p>
            <a:r>
              <a:rPr lang="ko-KR" altLang="en-US" sz="2200" dirty="0" smtClean="0">
                <a:latin typeface="Calisto MT" panose="02040603050505030304" pitchFamily="18" charset="0"/>
              </a:rPr>
              <a:t>주로 국제기구</a:t>
            </a:r>
            <a:r>
              <a:rPr lang="en-US" altLang="ko-KR" sz="2200" dirty="0" smtClean="0">
                <a:latin typeface="Calisto MT" panose="02040603050505030304" pitchFamily="18" charset="0"/>
              </a:rPr>
              <a:t>(WFP)</a:t>
            </a:r>
            <a:r>
              <a:rPr lang="ko-KR" altLang="en-US" sz="2200" dirty="0" smtClean="0">
                <a:latin typeface="Calisto MT" panose="02040603050505030304" pitchFamily="18" charset="0"/>
              </a:rPr>
              <a:t>를 통한 </a:t>
            </a:r>
            <a:r>
              <a:rPr lang="ko-KR" altLang="en-US" sz="2200" dirty="0" err="1" smtClean="0">
                <a:latin typeface="Calisto MT" panose="02040603050505030304" pitchFamily="18" charset="0"/>
              </a:rPr>
              <a:t>다자원조</a:t>
            </a:r>
            <a:r>
              <a:rPr lang="ko-KR" altLang="en-US" sz="2200" dirty="0" smtClean="0">
                <a:latin typeface="Calisto MT" panose="02040603050505030304" pitchFamily="18" charset="0"/>
              </a:rPr>
              <a:t> 방식 채택</a:t>
            </a:r>
            <a:endParaRPr lang="en-US" altLang="ko-KR" sz="2200" dirty="0" smtClean="0">
              <a:latin typeface="Calisto MT" panose="02040603050505030304" pitchFamily="18" charset="0"/>
            </a:endParaRPr>
          </a:p>
          <a:p>
            <a:pPr lvl="1"/>
            <a:r>
              <a:rPr lang="en-US" altLang="ko-KR" sz="2000" dirty="0" smtClean="0">
                <a:latin typeface="Calisto MT" panose="02040603050505030304" pitchFamily="18" charset="0"/>
              </a:rPr>
              <a:t>1999</a:t>
            </a:r>
            <a:r>
              <a:rPr lang="ko-KR" altLang="en-US" sz="2000" dirty="0" smtClean="0">
                <a:latin typeface="Calisto MT" panose="02040603050505030304" pitchFamily="18" charset="0"/>
              </a:rPr>
              <a:t>년 이후 </a:t>
            </a:r>
            <a:r>
              <a:rPr lang="ko-KR" altLang="en-US" sz="2000" dirty="0" err="1" smtClean="0">
                <a:latin typeface="Calisto MT" panose="02040603050505030304" pitchFamily="18" charset="0"/>
              </a:rPr>
              <a:t>양자원조로</a:t>
            </a:r>
            <a:r>
              <a:rPr lang="ko-KR" altLang="en-US" sz="2000" dirty="0" smtClean="0">
                <a:latin typeface="Calisto MT" panose="02040603050505030304" pitchFamily="18" charset="0"/>
              </a:rPr>
              <a:t> 전환</a:t>
            </a:r>
            <a:endParaRPr lang="en-US" altLang="ko-KR" sz="2000" dirty="0" smtClean="0">
              <a:latin typeface="Calisto MT" panose="02040603050505030304" pitchFamily="18" charset="0"/>
            </a:endParaRPr>
          </a:p>
          <a:p>
            <a:r>
              <a:rPr lang="ko-KR" altLang="en-US" sz="2200" dirty="0" smtClean="0">
                <a:latin typeface="Calisto MT" panose="02040603050505030304" pitchFamily="18" charset="0"/>
              </a:rPr>
              <a:t>인도적 지원에서 민주주의 원조</a:t>
            </a:r>
            <a:r>
              <a:rPr lang="en-US" altLang="ko-KR" sz="2200" dirty="0" smtClean="0">
                <a:latin typeface="Calisto MT" panose="02040603050505030304" pitchFamily="18" charset="0"/>
              </a:rPr>
              <a:t>(democracy aid)</a:t>
            </a:r>
            <a:r>
              <a:rPr lang="ko-KR" altLang="en-US" sz="2200" dirty="0" smtClean="0">
                <a:latin typeface="Calisto MT" panose="02040603050505030304" pitchFamily="18" charset="0"/>
              </a:rPr>
              <a:t>로</a:t>
            </a:r>
            <a:r>
              <a:rPr lang="en-US" altLang="ko-KR" sz="2200" dirty="0" smtClean="0">
                <a:latin typeface="Calisto MT" panose="02040603050505030304" pitchFamily="18" charset="0"/>
              </a:rPr>
              <a:t> </a:t>
            </a:r>
            <a:r>
              <a:rPr lang="ko-KR" altLang="en-US" sz="2200" dirty="0" smtClean="0">
                <a:latin typeface="Calisto MT" panose="02040603050505030304" pitchFamily="18" charset="0"/>
              </a:rPr>
              <a:t>전환</a:t>
            </a:r>
            <a:r>
              <a:rPr lang="en-US" altLang="ko-KR" sz="2200" dirty="0" smtClean="0">
                <a:latin typeface="Calisto MT" panose="02040603050505030304" pitchFamily="18" charset="0"/>
              </a:rPr>
              <a:t> </a:t>
            </a:r>
            <a:endParaRPr lang="ko-KR" altLang="en-US" sz="2200" dirty="0"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7" name="Picture 18"/>
          <p:cNvPicPr/>
          <p:nvPr/>
        </p:nvPicPr>
        <p:blipFill>
          <a:blip r:embed="rId2"/>
          <a:stretch>
            <a:fillRect/>
          </a:stretch>
        </p:blipFill>
        <p:spPr>
          <a:xfrm>
            <a:off x="5839579" y="1497228"/>
            <a:ext cx="6000750" cy="447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29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69574" y="3068960"/>
            <a:ext cx="8539646" cy="928686"/>
          </a:xfrm>
        </p:spPr>
        <p:txBody>
          <a:bodyPr>
            <a:normAutofit fontScale="90000"/>
          </a:bodyPr>
          <a:lstStyle/>
          <a:p>
            <a:r>
              <a:rPr lang="ko-KR" altLang="en-US" sz="5000" b="1" dirty="0" err="1" smtClean="0">
                <a:solidFill>
                  <a:srgbClr val="FFFF00"/>
                </a:solidFill>
                <a:latin typeface="Calisto MT" panose="02040603050505030304" pitchFamily="18" charset="0"/>
              </a:rPr>
              <a:t>뉴노멀</a:t>
            </a:r>
            <a:r>
              <a:rPr lang="en-US" altLang="ko-KR" sz="5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?: </a:t>
            </a:r>
            <a:r>
              <a:rPr lang="ko-KR" altLang="en-US" sz="5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원조조건으로서 평화</a:t>
            </a:r>
            <a:endParaRPr lang="ko-KR" altLang="en-US" sz="5000" b="1" dirty="0">
              <a:solidFill>
                <a:srgbClr val="FFFF00"/>
              </a:solidFill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008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926096" cy="1456267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평화 </a:t>
            </a:r>
            <a:r>
              <a:rPr lang="ko-KR" alt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콘디셔널리티</a:t>
            </a:r>
            <a:r>
              <a:rPr lang="en-US" altLang="ko-KR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(Peace Conditionality)</a:t>
            </a:r>
            <a:endParaRPr lang="ko-KR" altLang="en-US" b="1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sz="2400" dirty="0" smtClean="0">
                <a:latin typeface="Calisto MT" panose="02040603050505030304" pitchFamily="18" charset="0"/>
              </a:rPr>
              <a:t>장기적 개발협력으로 전환하기 위해서는 </a:t>
            </a:r>
            <a:r>
              <a:rPr lang="en-US" altLang="ko-KR" sz="2400" dirty="0" smtClean="0">
                <a:latin typeface="Calisto MT" panose="02040603050505030304" pitchFamily="18" charset="0"/>
              </a:rPr>
              <a:t>2</a:t>
            </a:r>
            <a:r>
              <a:rPr lang="ko-KR" altLang="en-US" sz="2400" dirty="0" smtClean="0">
                <a:latin typeface="Calisto MT" panose="02040603050505030304" pitchFamily="18" charset="0"/>
              </a:rPr>
              <a:t>가지 전략과제를 위한 국제협력 필요</a:t>
            </a:r>
            <a:endParaRPr lang="en-US" altLang="ko-KR" sz="2400" dirty="0" smtClean="0">
              <a:latin typeface="Calisto MT" panose="02040603050505030304" pitchFamily="18" charset="0"/>
            </a:endParaRPr>
          </a:p>
          <a:p>
            <a:pPr lvl="1"/>
            <a:r>
              <a:rPr lang="ko-KR" altLang="en-US" sz="2200" dirty="0" smtClean="0">
                <a:latin typeface="Calisto MT" panose="02040603050505030304" pitchFamily="18" charset="0"/>
              </a:rPr>
              <a:t>세계은행과 같은 대규모 경제개발원조가 가능한 </a:t>
            </a:r>
            <a:r>
              <a:rPr lang="en-US" altLang="ko-KR" sz="2200" dirty="0" smtClean="0">
                <a:latin typeface="Calisto MT" panose="02040603050505030304" pitchFamily="18" charset="0"/>
              </a:rPr>
              <a:t>MDBs</a:t>
            </a:r>
            <a:r>
              <a:rPr lang="ko-KR" altLang="en-US" sz="2200" dirty="0" smtClean="0">
                <a:latin typeface="Calisto MT" panose="02040603050505030304" pitchFamily="18" charset="0"/>
              </a:rPr>
              <a:t>에 북한의 가입</a:t>
            </a:r>
            <a:endParaRPr lang="en-US" altLang="ko-KR" sz="2200" dirty="0" smtClean="0">
              <a:latin typeface="Calisto MT" panose="02040603050505030304" pitchFamily="18" charset="0"/>
            </a:endParaRPr>
          </a:p>
          <a:p>
            <a:pPr lvl="1"/>
            <a:r>
              <a:rPr lang="ko-KR" altLang="en-US" sz="2200" dirty="0" smtClean="0">
                <a:latin typeface="Calisto MT" panose="02040603050505030304" pitchFamily="18" charset="0"/>
              </a:rPr>
              <a:t>대북원조 행위가 간의 평화를 조건으로 부여하는 평화 </a:t>
            </a:r>
            <a:r>
              <a:rPr lang="ko-KR" altLang="en-US" sz="2200" dirty="0" err="1" smtClean="0">
                <a:latin typeface="Calisto MT" panose="02040603050505030304" pitchFamily="18" charset="0"/>
              </a:rPr>
              <a:t>콘디셔널리티</a:t>
            </a:r>
            <a:r>
              <a:rPr lang="en-US" altLang="ko-KR" sz="2200" dirty="0" smtClean="0">
                <a:latin typeface="Calisto MT" panose="02040603050505030304" pitchFamily="18" charset="0"/>
              </a:rPr>
              <a:t>(peace conditionality: PC) </a:t>
            </a:r>
            <a:r>
              <a:rPr lang="ko-KR" altLang="en-US" sz="2200" dirty="0" smtClean="0">
                <a:latin typeface="Calisto MT" panose="02040603050505030304" pitchFamily="18" charset="0"/>
              </a:rPr>
              <a:t>합의</a:t>
            </a:r>
            <a:endParaRPr lang="en-US" altLang="ko-KR" sz="2200" dirty="0" smtClean="0">
              <a:latin typeface="Calisto MT" panose="02040603050505030304" pitchFamily="18" charset="0"/>
            </a:endParaRPr>
          </a:p>
          <a:p>
            <a:r>
              <a:rPr lang="en-US" altLang="ko-KR" sz="2400" dirty="0" smtClean="0">
                <a:latin typeface="Calisto MT" panose="02040603050505030304" pitchFamily="18" charset="0"/>
              </a:rPr>
              <a:t>PC </a:t>
            </a:r>
            <a:r>
              <a:rPr lang="ko-KR" altLang="en-US" sz="2400" dirty="0" smtClean="0">
                <a:latin typeface="Calisto MT" panose="02040603050505030304" pitchFamily="18" charset="0"/>
              </a:rPr>
              <a:t>원칙 도입의 필요성</a:t>
            </a:r>
            <a:endParaRPr lang="en-US" altLang="ko-KR" sz="2400" dirty="0">
              <a:latin typeface="Calisto MT" panose="02040603050505030304" pitchFamily="18" charset="0"/>
            </a:endParaRPr>
          </a:p>
          <a:p>
            <a:pPr lvl="1"/>
            <a:r>
              <a:rPr lang="en-US" altLang="ko-KR" sz="2000" dirty="0" smtClean="0">
                <a:latin typeface="Calisto MT" panose="02040603050505030304" pitchFamily="18" charset="0"/>
              </a:rPr>
              <a:t>PC </a:t>
            </a:r>
            <a:r>
              <a:rPr lang="ko-KR" altLang="en-US" sz="2000" dirty="0" smtClean="0">
                <a:latin typeface="Calisto MT" panose="02040603050505030304" pitchFamily="18" charset="0"/>
              </a:rPr>
              <a:t>도입 시 장기적인 개발협력을 위한 국제원조기구 및 </a:t>
            </a:r>
            <a:r>
              <a:rPr lang="ko-KR" altLang="en-US" sz="2000" dirty="0" err="1" smtClean="0">
                <a:latin typeface="Calisto MT" panose="02040603050505030304" pitchFamily="18" charset="0"/>
              </a:rPr>
              <a:t>원조규모의</a:t>
            </a:r>
            <a:r>
              <a:rPr lang="ko-KR" altLang="en-US" sz="2000" dirty="0" smtClean="0">
                <a:latin typeface="Calisto MT" panose="02040603050505030304" pitchFamily="18" charset="0"/>
              </a:rPr>
              <a:t> 증폭</a:t>
            </a:r>
            <a:r>
              <a:rPr lang="en-US" altLang="ko-KR" sz="2000" dirty="0" smtClean="0">
                <a:latin typeface="Calisto MT" panose="02040603050505030304" pitchFamily="18" charset="0"/>
              </a:rPr>
              <a:t> </a:t>
            </a:r>
            <a:endParaRPr lang="en-US" altLang="ko-KR" sz="2000" dirty="0">
              <a:latin typeface="Calisto MT" panose="02040603050505030304" pitchFamily="18" charset="0"/>
            </a:endParaRPr>
          </a:p>
          <a:p>
            <a:pPr lvl="1"/>
            <a:r>
              <a:rPr lang="en-US" altLang="ko-KR" sz="2000" dirty="0" smtClean="0">
                <a:latin typeface="Calisto MT" panose="02040603050505030304" pitchFamily="18" charset="0"/>
              </a:rPr>
              <a:t>PC </a:t>
            </a:r>
            <a:r>
              <a:rPr lang="ko-KR" altLang="en-US" sz="2000" dirty="0" smtClean="0">
                <a:latin typeface="Calisto MT" panose="02040603050505030304" pitchFamily="18" charset="0"/>
              </a:rPr>
              <a:t>시행을 위한 정치적 </a:t>
            </a:r>
            <a:r>
              <a:rPr lang="ko-KR" altLang="en-US" sz="2000" dirty="0" err="1" smtClean="0">
                <a:latin typeface="Calisto MT" panose="02040603050505030304" pitchFamily="18" charset="0"/>
              </a:rPr>
              <a:t>기회구조</a:t>
            </a:r>
            <a:r>
              <a:rPr lang="ko-KR" altLang="en-US" sz="2000" dirty="0" smtClean="0">
                <a:latin typeface="Calisto MT" panose="02040603050505030304" pitchFamily="18" charset="0"/>
              </a:rPr>
              <a:t> 확대 </a:t>
            </a:r>
            <a:endParaRPr lang="en-US" altLang="ko-KR" sz="2000" dirty="0" smtClean="0">
              <a:latin typeface="Calisto MT" panose="02040603050505030304" pitchFamily="18" charset="0"/>
            </a:endParaRPr>
          </a:p>
          <a:p>
            <a:pPr lvl="1"/>
            <a:r>
              <a:rPr lang="ko-KR" altLang="en-US" sz="2000" dirty="0" smtClean="0">
                <a:latin typeface="Calisto MT" panose="02040603050505030304" pitchFamily="18" charset="0"/>
              </a:rPr>
              <a:t>한반도 평화정착을 위한 최적의 환경 제공 및 북한정부의 안정적인 개발협력 추진 가능</a:t>
            </a:r>
            <a:endParaRPr lang="en-US" altLang="ko-KR" sz="2000" dirty="0">
              <a:latin typeface="Calisto MT" panose="02040603050505030304" pitchFamily="18" charset="0"/>
            </a:endParaRPr>
          </a:p>
          <a:p>
            <a:r>
              <a:rPr lang="en-US" altLang="ko-KR" sz="2400" dirty="0" smtClean="0">
                <a:latin typeface="Calisto MT" panose="02040603050505030304" pitchFamily="18" charset="0"/>
              </a:rPr>
              <a:t>PC</a:t>
            </a:r>
            <a:r>
              <a:rPr lang="ko-KR" altLang="en-US" sz="2400" dirty="0" smtClean="0">
                <a:latin typeface="Calisto MT" panose="02040603050505030304" pitchFamily="18" charset="0"/>
              </a:rPr>
              <a:t>는 북한과 </a:t>
            </a:r>
            <a:r>
              <a:rPr lang="ko-KR" altLang="en-US" sz="2400" dirty="0" err="1" smtClean="0">
                <a:latin typeface="Calisto MT" panose="02040603050505030304" pitchFamily="18" charset="0"/>
              </a:rPr>
              <a:t>공여기관</a:t>
            </a:r>
            <a:r>
              <a:rPr lang="ko-KR" altLang="en-US" sz="2400" dirty="0" smtClean="0">
                <a:latin typeface="Calisto MT" panose="02040603050505030304" pitchFamily="18" charset="0"/>
              </a:rPr>
              <a:t> 간 이해관계의 충돌을 사전에 예방</a:t>
            </a:r>
            <a:endParaRPr lang="en-US" altLang="ko-KR" sz="2400" dirty="0" smtClean="0">
              <a:latin typeface="Calisto MT" panose="02040603050505030304" pitchFamily="18" charset="0"/>
            </a:endParaRPr>
          </a:p>
          <a:p>
            <a:pPr lvl="1"/>
            <a:r>
              <a:rPr lang="en-US" altLang="ko-KR" sz="2200" dirty="0" smtClean="0">
                <a:latin typeface="Calisto MT" panose="02040603050505030304" pitchFamily="18" charset="0"/>
              </a:rPr>
              <a:t>1990</a:t>
            </a:r>
            <a:r>
              <a:rPr lang="ko-KR" altLang="en-US" sz="2200" dirty="0" smtClean="0">
                <a:latin typeface="Calisto MT" panose="02040603050505030304" pitchFamily="18" charset="0"/>
              </a:rPr>
              <a:t>년대 말 </a:t>
            </a:r>
            <a:r>
              <a:rPr lang="en-US" altLang="ko-KR" sz="2200" dirty="0" smtClean="0">
                <a:latin typeface="Calisto MT" panose="02040603050505030304" pitchFamily="18" charset="0"/>
              </a:rPr>
              <a:t>Kosovo </a:t>
            </a:r>
            <a:r>
              <a:rPr lang="ko-KR" altLang="en-US" sz="2200" dirty="0" smtClean="0">
                <a:latin typeface="Calisto MT" panose="02040603050505030304" pitchFamily="18" charset="0"/>
              </a:rPr>
              <a:t>사태</a:t>
            </a:r>
            <a:r>
              <a:rPr lang="en-US" altLang="ko-KR" sz="2200" dirty="0" smtClean="0">
                <a:latin typeface="Calisto MT" panose="02040603050505030304" pitchFamily="18" charset="0"/>
              </a:rPr>
              <a:t>, 2000</a:t>
            </a:r>
            <a:r>
              <a:rPr lang="ko-KR" altLang="en-US" sz="2200" dirty="0" smtClean="0">
                <a:latin typeface="Calisto MT" panose="02040603050505030304" pitchFamily="18" charset="0"/>
              </a:rPr>
              <a:t>년대의 모잠비크 내전 이후에 국제사회</a:t>
            </a:r>
            <a:r>
              <a:rPr lang="en-US" altLang="ko-KR" sz="2200" dirty="0" smtClean="0">
                <a:latin typeface="Calisto MT" panose="02040603050505030304" pitchFamily="18" charset="0"/>
              </a:rPr>
              <a:t>(UN)</a:t>
            </a:r>
            <a:r>
              <a:rPr lang="ko-KR" altLang="en-US" sz="2200" dirty="0" smtClean="0">
                <a:latin typeface="Calisto MT" panose="02040603050505030304" pitchFamily="18" charset="0"/>
              </a:rPr>
              <a:t>의 적극적인 </a:t>
            </a:r>
            <a:r>
              <a:rPr lang="en-US" altLang="ko-KR" sz="2200" dirty="0" smtClean="0">
                <a:latin typeface="Calisto MT" panose="02040603050505030304" pitchFamily="18" charset="0"/>
              </a:rPr>
              <a:t>PC </a:t>
            </a:r>
            <a:r>
              <a:rPr lang="ko-KR" altLang="en-US" sz="2200" dirty="0" smtClean="0">
                <a:latin typeface="Calisto MT" panose="02040603050505030304" pitchFamily="18" charset="0"/>
              </a:rPr>
              <a:t>도입</a:t>
            </a:r>
            <a:r>
              <a:rPr lang="en-US" altLang="ko-KR" sz="2200" dirty="0" smtClean="0">
                <a:latin typeface="Calisto MT" panose="02040603050505030304" pitchFamily="18" charset="0"/>
              </a:rPr>
              <a:t> </a:t>
            </a:r>
            <a:endParaRPr lang="en-US" altLang="ko-KR" sz="2200" dirty="0">
              <a:latin typeface="Calisto MT" panose="02040603050505030304" pitchFamily="18" charset="0"/>
            </a:endParaRPr>
          </a:p>
          <a:p>
            <a:r>
              <a:rPr lang="en-US" altLang="ko-KR" sz="2400" dirty="0" smtClean="0">
                <a:latin typeface="Calisto MT" panose="02040603050505030304" pitchFamily="18" charset="0"/>
              </a:rPr>
              <a:t>PC</a:t>
            </a:r>
            <a:r>
              <a:rPr lang="ko-KR" altLang="en-US" sz="2400" dirty="0" smtClean="0">
                <a:latin typeface="Calisto MT" panose="02040603050505030304" pitchFamily="18" charset="0"/>
              </a:rPr>
              <a:t>는 한반도 평화정착 프로세스의 </a:t>
            </a:r>
            <a:r>
              <a:rPr lang="ko-KR" altLang="en-US" sz="2400" dirty="0" err="1" smtClean="0">
                <a:latin typeface="Calisto MT" panose="02040603050505030304" pitchFamily="18" charset="0"/>
              </a:rPr>
              <a:t>마중물</a:t>
            </a:r>
            <a:r>
              <a:rPr lang="ko-KR" altLang="en-US" sz="2400" dirty="0" smtClean="0">
                <a:latin typeface="Calisto MT" panose="02040603050505030304" pitchFamily="18" charset="0"/>
              </a:rPr>
              <a:t> 역할 제공 </a:t>
            </a:r>
            <a:r>
              <a:rPr lang="en-US" altLang="ko-KR" sz="2400" dirty="0" smtClean="0">
                <a:latin typeface="Calisto MT" panose="02040603050505030304" pitchFamily="18" charset="0"/>
              </a:rPr>
              <a:t> </a:t>
            </a:r>
            <a:endParaRPr lang="en-US" altLang="ko-KR" sz="2400" dirty="0">
              <a:latin typeface="Calisto MT" panose="02040603050505030304" pitchFamily="18" charset="0"/>
            </a:endParaRPr>
          </a:p>
          <a:p>
            <a:r>
              <a:rPr lang="en-US" altLang="ko-KR" sz="2400" dirty="0" smtClean="0">
                <a:latin typeface="Calisto MT" panose="02040603050505030304" pitchFamily="18" charset="0"/>
              </a:rPr>
              <a:t>PC</a:t>
            </a:r>
            <a:r>
              <a:rPr lang="ko-KR" altLang="en-US" sz="2400" dirty="0" smtClean="0">
                <a:latin typeface="Calisto MT" panose="02040603050505030304" pitchFamily="18" charset="0"/>
              </a:rPr>
              <a:t>를 통해 단기적인 인도적 지원을 장기적인 개발협력으로 전환할 수 있는 가능성 제고 </a:t>
            </a:r>
            <a:endParaRPr lang="ko-KR" altLang="en-US" sz="2400" dirty="0"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8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평화 </a:t>
            </a:r>
            <a:r>
              <a:rPr lang="ko-KR" alt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콘디셔널리티를</a:t>
            </a:r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위한 </a:t>
            </a:r>
            <a:r>
              <a:rPr lang="ko-KR" alt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원조조율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200" dirty="0" err="1" smtClean="0">
                <a:latin typeface="Calisto MT" panose="02040603050505030304" pitchFamily="18" charset="0"/>
              </a:rPr>
              <a:t>종전선언의</a:t>
            </a:r>
            <a:r>
              <a:rPr lang="ko-KR" altLang="en-US" sz="2200" dirty="0" smtClean="0">
                <a:latin typeface="Calisto MT" panose="02040603050505030304" pitchFamily="18" charset="0"/>
              </a:rPr>
              <a:t> 성공적인 추진이 </a:t>
            </a:r>
            <a:r>
              <a:rPr lang="en-US" altLang="ko-KR" sz="2200" dirty="0" smtClean="0">
                <a:latin typeface="Calisto MT" panose="02040603050505030304" pitchFamily="18" charset="0"/>
              </a:rPr>
              <a:t>PC</a:t>
            </a:r>
            <a:r>
              <a:rPr lang="ko-KR" altLang="en-US" sz="2200" dirty="0" smtClean="0">
                <a:latin typeface="Calisto MT" panose="02040603050505030304" pitchFamily="18" charset="0"/>
              </a:rPr>
              <a:t>를 제도화할 수 있는 역사적 계기</a:t>
            </a:r>
            <a:endParaRPr lang="en-US" altLang="ko-KR" sz="2200" dirty="0" smtClean="0">
              <a:latin typeface="Calisto MT" panose="02040603050505030304" pitchFamily="18" charset="0"/>
            </a:endParaRPr>
          </a:p>
          <a:p>
            <a:r>
              <a:rPr lang="en-US" altLang="ko-KR" sz="2200" dirty="0" smtClean="0">
                <a:latin typeface="Calisto MT" panose="02040603050505030304" pitchFamily="18" charset="0"/>
              </a:rPr>
              <a:t>PC </a:t>
            </a:r>
            <a:r>
              <a:rPr lang="ko-KR" altLang="en-US" sz="2200" dirty="0" smtClean="0">
                <a:latin typeface="Calisto MT" panose="02040603050505030304" pitchFamily="18" charset="0"/>
              </a:rPr>
              <a:t>원칙으로 중국과 미국의 대한반도 정치적 인센티브 구조의 제약 가능</a:t>
            </a:r>
            <a:endParaRPr lang="en-US" altLang="ko-KR" sz="2200" dirty="0" smtClean="0">
              <a:latin typeface="Calisto MT" panose="02040603050505030304" pitchFamily="18" charset="0"/>
            </a:endParaRPr>
          </a:p>
          <a:p>
            <a:r>
              <a:rPr lang="ko-KR" altLang="en-US" sz="2200" dirty="0" smtClean="0">
                <a:latin typeface="Calisto MT" panose="02040603050505030304" pitchFamily="18" charset="0"/>
              </a:rPr>
              <a:t>대북원조를 시행하는 모든 </a:t>
            </a:r>
            <a:r>
              <a:rPr lang="ko-KR" altLang="en-US" sz="2200" dirty="0" err="1" smtClean="0">
                <a:latin typeface="Calisto MT" panose="02040603050505030304" pitchFamily="18" charset="0"/>
              </a:rPr>
              <a:t>공여주체를</a:t>
            </a:r>
            <a:r>
              <a:rPr lang="ko-KR" altLang="en-US" sz="2200" dirty="0" smtClean="0">
                <a:latin typeface="Calisto MT" panose="02040603050505030304" pitchFamily="18" charset="0"/>
              </a:rPr>
              <a:t> </a:t>
            </a:r>
            <a:r>
              <a:rPr lang="en-US" altLang="ko-KR" sz="2200" dirty="0" smtClean="0">
                <a:latin typeface="Calisto MT" panose="02040603050505030304" pitchFamily="18" charset="0"/>
              </a:rPr>
              <a:t>PC </a:t>
            </a:r>
            <a:r>
              <a:rPr lang="ko-KR" altLang="en-US" sz="2200" dirty="0" smtClean="0">
                <a:latin typeface="Calisto MT" panose="02040603050505030304" pitchFamily="18" charset="0"/>
              </a:rPr>
              <a:t>원칙 안으로 흡수 및 조율</a:t>
            </a:r>
            <a:endParaRPr lang="en-US" altLang="ko-KR" sz="2200" dirty="0">
              <a:latin typeface="Calisto MT" panose="02040603050505030304" pitchFamily="18" charset="0"/>
            </a:endParaRPr>
          </a:p>
          <a:p>
            <a:r>
              <a:rPr lang="en-US" altLang="ko-KR" sz="2200" dirty="0" smtClean="0">
                <a:latin typeface="Calisto MT" panose="02040603050505030304" pitchFamily="18" charset="0"/>
              </a:rPr>
              <a:t>PC </a:t>
            </a:r>
            <a:r>
              <a:rPr lang="ko-KR" altLang="en-US" sz="2200" dirty="0" smtClean="0">
                <a:latin typeface="Calisto MT" panose="02040603050505030304" pitchFamily="18" charset="0"/>
              </a:rPr>
              <a:t>원칙 하에 대북지원의 섹터 및 </a:t>
            </a:r>
            <a:r>
              <a:rPr lang="ko-KR" altLang="en-US" sz="2200" dirty="0" err="1" smtClean="0">
                <a:latin typeface="Calisto MT" panose="02040603050505030304" pitchFamily="18" charset="0"/>
              </a:rPr>
              <a:t>원조방식</a:t>
            </a:r>
            <a:r>
              <a:rPr lang="ko-KR" altLang="en-US" sz="2200" dirty="0" smtClean="0">
                <a:latin typeface="Calisto MT" panose="02040603050505030304" pitchFamily="18" charset="0"/>
              </a:rPr>
              <a:t> 조율 및 통합화 </a:t>
            </a:r>
            <a:r>
              <a:rPr lang="en-US" altLang="ko-KR" sz="2200" dirty="0" smtClean="0">
                <a:latin typeface="Calisto MT" panose="02040603050505030304" pitchFamily="18" charset="0"/>
              </a:rPr>
              <a:t> </a:t>
            </a:r>
          </a:p>
          <a:p>
            <a:r>
              <a:rPr lang="ko-KR" altLang="en-US" sz="2200" dirty="0" smtClean="0">
                <a:latin typeface="Calisto MT" panose="02040603050505030304" pitchFamily="18" charset="0"/>
              </a:rPr>
              <a:t>현재의 대북제재 하에서 </a:t>
            </a:r>
            <a:r>
              <a:rPr lang="en-US" altLang="ko-KR" sz="2200" dirty="0" smtClean="0">
                <a:latin typeface="Calisto MT" panose="02040603050505030304" pitchFamily="18" charset="0"/>
              </a:rPr>
              <a:t>PC</a:t>
            </a:r>
            <a:r>
              <a:rPr lang="ko-KR" altLang="en-US" sz="2200" dirty="0" smtClean="0">
                <a:latin typeface="Calisto MT" panose="02040603050505030304" pitchFamily="18" charset="0"/>
              </a:rPr>
              <a:t>를 추진하기에는 시기상조일 수 있으나 </a:t>
            </a:r>
            <a:r>
              <a:rPr lang="ko-KR" altLang="en-US" sz="2200" dirty="0" err="1" smtClean="0">
                <a:latin typeface="Calisto MT" panose="02040603050505030304" pitchFamily="18" charset="0"/>
              </a:rPr>
              <a:t>종전선언과</a:t>
            </a:r>
            <a:r>
              <a:rPr lang="ko-KR" altLang="en-US" sz="2200" dirty="0" smtClean="0">
                <a:latin typeface="Calisto MT" panose="02040603050505030304" pitchFamily="18" charset="0"/>
              </a:rPr>
              <a:t> 동시에 한국정부 및 시민단체가 </a:t>
            </a:r>
            <a:r>
              <a:rPr lang="en-US" altLang="ko-KR" sz="2200" dirty="0" smtClean="0">
                <a:latin typeface="Calisto MT" panose="02040603050505030304" pitchFamily="18" charset="0"/>
              </a:rPr>
              <a:t>PC</a:t>
            </a:r>
            <a:r>
              <a:rPr lang="ko-KR" altLang="en-US" sz="2200" dirty="0" smtClean="0">
                <a:latin typeface="Calisto MT" panose="02040603050505030304" pitchFamily="18" charset="0"/>
              </a:rPr>
              <a:t>를 추진해야 함</a:t>
            </a:r>
            <a:r>
              <a:rPr lang="en-US" altLang="ko-KR" sz="2200" dirty="0" smtClean="0">
                <a:latin typeface="Calisto MT" panose="02040603050505030304" pitchFamily="18" charset="0"/>
              </a:rPr>
              <a:t>. </a:t>
            </a:r>
          </a:p>
          <a:p>
            <a:r>
              <a:rPr lang="en-US" altLang="ko-KR" sz="2500" dirty="0" smtClean="0">
                <a:latin typeface="Calisto MT" panose="02040603050505030304" pitchFamily="18" charset="0"/>
              </a:rPr>
              <a:t>A </a:t>
            </a:r>
            <a:r>
              <a:rPr lang="en-US" altLang="ko-KR" sz="2500" dirty="0">
                <a:latin typeface="Calisto MT" panose="02040603050505030304" pitchFamily="18" charset="0"/>
              </a:rPr>
              <a:t>peace treaty or formal end to war would be a critical juncture where peace conditionality acts as an institution to regulate the behaviors of aid parties involved in development cooperation for the DPRK. </a:t>
            </a:r>
            <a:endParaRPr lang="ko-KR" altLang="en-US" sz="2500" dirty="0"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8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60416" y="2918294"/>
            <a:ext cx="6829444" cy="928686"/>
          </a:xfrm>
        </p:spPr>
        <p:txBody>
          <a:bodyPr>
            <a:normAutofit/>
          </a:bodyPr>
          <a:lstStyle/>
          <a:p>
            <a:r>
              <a:rPr lang="ko-KR" altLang="en-US" sz="5000" b="1" dirty="0" err="1" smtClean="0">
                <a:solidFill>
                  <a:srgbClr val="FFFF00"/>
                </a:solidFill>
                <a:latin typeface="Calisto MT" panose="02040603050505030304" pitchFamily="18" charset="0"/>
              </a:rPr>
              <a:t>대북원조의</a:t>
            </a:r>
            <a:r>
              <a:rPr lang="ko-KR" altLang="en-US" sz="5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딜레마</a:t>
            </a:r>
            <a:endParaRPr lang="ko-KR" altLang="en-US" sz="5000" b="1" dirty="0">
              <a:solidFill>
                <a:srgbClr val="FFFF00"/>
              </a:solidFill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8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1" y="110836"/>
            <a:ext cx="10131425" cy="1456267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대북제재의 유형과 영향력 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158142"/>
              </p:ext>
            </p:extLst>
          </p:nvPr>
        </p:nvGraphicFramePr>
        <p:xfrm>
          <a:off x="882446" y="1567103"/>
          <a:ext cx="10414818" cy="426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999">
                  <a:extLst>
                    <a:ext uri="{9D8B030D-6E8A-4147-A177-3AD203B41FA5}">
                      <a16:colId xmlns:a16="http://schemas.microsoft.com/office/drawing/2014/main" val="1019458240"/>
                    </a:ext>
                  </a:extLst>
                </a:gridCol>
                <a:gridCol w="4699819">
                  <a:extLst>
                    <a:ext uri="{9D8B030D-6E8A-4147-A177-3AD203B41FA5}">
                      <a16:colId xmlns:a16="http://schemas.microsoft.com/office/drawing/2014/main" val="694861157"/>
                    </a:ext>
                  </a:extLst>
                </a:gridCol>
              </a:tblGrid>
              <a:tr h="5185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UN </a:t>
                      </a:r>
                      <a:r>
                        <a:rPr lang="ko-KR" altLang="en-US" dirty="0" smtClean="0"/>
                        <a:t>안보리</a:t>
                      </a: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제재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양자제재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726367"/>
                  </a:ext>
                </a:extLst>
              </a:tr>
              <a:tr h="1693213"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500" dirty="0" smtClean="0"/>
                        <a:t>UNSCR</a:t>
                      </a:r>
                      <a:r>
                        <a:rPr lang="en-US" altLang="ko-KR" sz="1500" baseline="0" dirty="0" smtClean="0"/>
                        <a:t> 2270(16.3.2): 4</a:t>
                      </a:r>
                      <a:r>
                        <a:rPr lang="ko-KR" altLang="en-US" sz="1500" baseline="0" dirty="0" smtClean="0"/>
                        <a:t>차 핵실험</a:t>
                      </a:r>
                      <a:r>
                        <a:rPr lang="en-US" altLang="ko-KR" sz="1500" baseline="0" dirty="0" smtClean="0"/>
                        <a:t>(16.1.6), </a:t>
                      </a:r>
                      <a:r>
                        <a:rPr lang="ko-KR" altLang="en-US" sz="1500" baseline="0" dirty="0" smtClean="0"/>
                        <a:t>대북수입금지</a:t>
                      </a:r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smtClean="0"/>
                        <a:t>무연탄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smtClean="0"/>
                        <a:t>철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smtClean="0"/>
                        <a:t>금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smtClean="0"/>
                        <a:t>희토류 금지</a:t>
                      </a:r>
                      <a:r>
                        <a:rPr lang="en-US" altLang="ko-KR" sz="1500" baseline="0" dirty="0" smtClean="0"/>
                        <a:t>), </a:t>
                      </a:r>
                      <a:r>
                        <a:rPr lang="ko-KR" altLang="en-US" sz="1500" baseline="0" dirty="0" smtClean="0"/>
                        <a:t>대북수출제한</a:t>
                      </a:r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err="1" smtClean="0"/>
                        <a:t>항공유</a:t>
                      </a:r>
                      <a:r>
                        <a:rPr lang="ko-KR" altLang="en-US" sz="1500" baseline="0" dirty="0" smtClean="0"/>
                        <a:t> 금지</a:t>
                      </a:r>
                      <a:r>
                        <a:rPr lang="en-US" altLang="ko-KR" sz="1500" baseline="0" dirty="0" smtClean="0"/>
                        <a:t>)</a:t>
                      </a: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500" baseline="0" dirty="0" smtClean="0"/>
                        <a:t>UNSCR 2321(16.11.30): 5</a:t>
                      </a:r>
                      <a:r>
                        <a:rPr lang="ko-KR" altLang="en-US" sz="1500" baseline="0" dirty="0" smtClean="0"/>
                        <a:t>차 핵실험</a:t>
                      </a:r>
                      <a:r>
                        <a:rPr lang="en-US" altLang="ko-KR" sz="1500" baseline="0" dirty="0" smtClean="0"/>
                        <a:t>(16.9.9), </a:t>
                      </a:r>
                      <a:r>
                        <a:rPr lang="ko-KR" altLang="en-US" sz="1500" baseline="0" dirty="0" smtClean="0"/>
                        <a:t>대북수입금지</a:t>
                      </a:r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smtClean="0"/>
                        <a:t>은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smtClean="0"/>
                        <a:t>동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smtClean="0"/>
                        <a:t>아연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smtClean="0"/>
                        <a:t>니켈 금지</a:t>
                      </a:r>
                      <a:r>
                        <a:rPr lang="en-US" altLang="ko-KR" sz="1500" baseline="0" dirty="0" smtClean="0"/>
                        <a:t>), </a:t>
                      </a:r>
                      <a:r>
                        <a:rPr lang="ko-KR" altLang="en-US" sz="1500" baseline="0" dirty="0" err="1" smtClean="0"/>
                        <a:t>화물제재</a:t>
                      </a:r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smtClean="0"/>
                        <a:t>북한국적선박 소유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smtClean="0"/>
                        <a:t>운영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smtClean="0"/>
                        <a:t>대여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smtClean="0"/>
                        <a:t>보험 금지</a:t>
                      </a:r>
                      <a:r>
                        <a:rPr lang="en-US" altLang="ko-KR" sz="1500" baseline="0" dirty="0" smtClean="0"/>
                        <a:t>), </a:t>
                      </a:r>
                      <a:r>
                        <a:rPr lang="ko-KR" altLang="en-US" sz="1500" baseline="0" dirty="0" smtClean="0"/>
                        <a:t>금융제재</a:t>
                      </a:r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smtClean="0"/>
                        <a:t>북한 내 금융서비스 지사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smtClean="0"/>
                        <a:t>대표사무소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smtClean="0"/>
                        <a:t>계정 폐쇄</a:t>
                      </a:r>
                      <a:r>
                        <a:rPr lang="en-US" altLang="ko-KR" sz="1500" baseline="0" dirty="0" smtClean="0"/>
                        <a:t>)</a:t>
                      </a: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500" baseline="0" dirty="0" smtClean="0"/>
                        <a:t>UNSCR 2371(17.8.5): ICBM</a:t>
                      </a:r>
                      <a:r>
                        <a:rPr lang="ko-KR" altLang="en-US" sz="1500" baseline="0" dirty="0" smtClean="0"/>
                        <a:t>미사일 발사</a:t>
                      </a:r>
                      <a:r>
                        <a:rPr lang="en-US" altLang="ko-KR" sz="1500" baseline="0" dirty="0" smtClean="0"/>
                        <a:t>(17.7.3/17.7.28), </a:t>
                      </a:r>
                      <a:r>
                        <a:rPr lang="ko-KR" altLang="en-US" sz="1500" baseline="0" dirty="0" smtClean="0"/>
                        <a:t>대북수입금지</a:t>
                      </a:r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smtClean="0"/>
                        <a:t>무연탄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smtClean="0"/>
                        <a:t>철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smtClean="0"/>
                        <a:t>납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smtClean="0"/>
                        <a:t>수산물 금지</a:t>
                      </a:r>
                      <a:r>
                        <a:rPr lang="en-US" altLang="ko-KR" sz="1500" baseline="0" dirty="0" smtClean="0"/>
                        <a:t>), </a:t>
                      </a:r>
                      <a:r>
                        <a:rPr lang="ko-KR" altLang="en-US" sz="1500" baseline="0" dirty="0" err="1" smtClean="0"/>
                        <a:t>해파노동자</a:t>
                      </a:r>
                      <a:r>
                        <a:rPr lang="ko-KR" altLang="en-US" sz="1500" baseline="0" dirty="0" smtClean="0"/>
                        <a:t> </a:t>
                      </a:r>
                      <a:r>
                        <a:rPr lang="ko-KR" altLang="en-US" sz="1500" baseline="0" dirty="0" err="1" smtClean="0"/>
                        <a:t>고용금지</a:t>
                      </a:r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smtClean="0"/>
                        <a:t>현 수준 동결</a:t>
                      </a:r>
                      <a:r>
                        <a:rPr lang="en-US" altLang="ko-KR" sz="1500" baseline="0" dirty="0" smtClean="0"/>
                        <a:t>), </a:t>
                      </a:r>
                      <a:r>
                        <a:rPr lang="ko-KR" altLang="en-US" sz="1500" baseline="0" dirty="0" err="1" smtClean="0"/>
                        <a:t>경협금지</a:t>
                      </a:r>
                      <a:endParaRPr lang="en-US" altLang="ko-KR" sz="1500" baseline="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500" baseline="0" dirty="0" smtClean="0"/>
                        <a:t>UNSCR 2375(17.9.11): 6</a:t>
                      </a:r>
                      <a:r>
                        <a:rPr lang="ko-KR" altLang="en-US" sz="1500" baseline="0" dirty="0" smtClean="0"/>
                        <a:t>차 핵실험</a:t>
                      </a:r>
                      <a:r>
                        <a:rPr lang="en-US" altLang="ko-KR" sz="1500" baseline="0" dirty="0" smtClean="0"/>
                        <a:t>(17.9.3), </a:t>
                      </a:r>
                      <a:r>
                        <a:rPr lang="ko-KR" altLang="en-US" sz="1500" baseline="0" dirty="0" smtClean="0"/>
                        <a:t>대북수출 제한</a:t>
                      </a:r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smtClean="0"/>
                        <a:t>원유 동결</a:t>
                      </a:r>
                      <a:r>
                        <a:rPr lang="en-US" altLang="ko-KR" sz="1500" baseline="0" dirty="0" smtClean="0"/>
                        <a:t>), </a:t>
                      </a:r>
                      <a:r>
                        <a:rPr lang="ko-KR" altLang="en-US" sz="1500" baseline="0" dirty="0" err="1" smtClean="0"/>
                        <a:t>대북수입</a:t>
                      </a:r>
                      <a:r>
                        <a:rPr lang="ko-KR" altLang="en-US" sz="1500" baseline="0" dirty="0" smtClean="0"/>
                        <a:t> 금지</a:t>
                      </a:r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smtClean="0"/>
                        <a:t>의류</a:t>
                      </a:r>
                      <a:r>
                        <a:rPr lang="en-US" altLang="ko-KR" sz="1500" baseline="0" dirty="0" smtClean="0"/>
                        <a:t>), </a:t>
                      </a:r>
                      <a:r>
                        <a:rPr lang="ko-KR" altLang="en-US" sz="1500" baseline="0" dirty="0" err="1" smtClean="0"/>
                        <a:t>해파노동자</a:t>
                      </a:r>
                      <a:r>
                        <a:rPr lang="ko-KR" altLang="en-US" sz="1500" baseline="0" dirty="0" smtClean="0"/>
                        <a:t> </a:t>
                      </a:r>
                      <a:r>
                        <a:rPr lang="ko-KR" altLang="en-US" sz="1500" baseline="0" dirty="0" err="1" smtClean="0"/>
                        <a:t>고용금지</a:t>
                      </a:r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err="1" smtClean="0"/>
                        <a:t>신규허가</a:t>
                      </a:r>
                      <a:r>
                        <a:rPr lang="ko-KR" altLang="en-US" sz="1500" baseline="0" dirty="0" smtClean="0"/>
                        <a:t> 금지</a:t>
                      </a:r>
                      <a:r>
                        <a:rPr lang="en-US" altLang="ko-KR" sz="1500" baseline="0" dirty="0" smtClean="0"/>
                        <a:t>), </a:t>
                      </a:r>
                      <a:r>
                        <a:rPr lang="ko-KR" altLang="en-US" sz="1500" baseline="0" dirty="0" err="1" smtClean="0"/>
                        <a:t>경협금지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err="1" smtClean="0"/>
                        <a:t>화물제재</a:t>
                      </a:r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smtClean="0"/>
                        <a:t>공해상에서 북한선박으로 </a:t>
                      </a:r>
                      <a:r>
                        <a:rPr lang="ko-KR" altLang="en-US" sz="1500" baseline="0" dirty="0" err="1" smtClean="0"/>
                        <a:t>화물이동</a:t>
                      </a:r>
                      <a:r>
                        <a:rPr lang="ko-KR" altLang="en-US" sz="1500" baseline="0" dirty="0" smtClean="0"/>
                        <a:t> 금지</a:t>
                      </a:r>
                      <a:r>
                        <a:rPr lang="en-US" altLang="ko-KR" sz="1500" baseline="0" dirty="0" smtClean="0"/>
                        <a:t>)</a:t>
                      </a: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500" baseline="0" dirty="0" smtClean="0"/>
                        <a:t>UNSCR 2397(17.12.22): ICBM</a:t>
                      </a:r>
                      <a:r>
                        <a:rPr lang="ko-KR" altLang="en-US" sz="1500" baseline="0" dirty="0" smtClean="0"/>
                        <a:t>발사</a:t>
                      </a:r>
                      <a:r>
                        <a:rPr lang="en-US" altLang="ko-KR" sz="1500" baseline="0" dirty="0" smtClean="0"/>
                        <a:t>(17.11.28), </a:t>
                      </a:r>
                      <a:r>
                        <a:rPr lang="ko-KR" altLang="en-US" sz="1500" baseline="0" dirty="0" smtClean="0"/>
                        <a:t>대북수출제한</a:t>
                      </a:r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err="1" smtClean="0"/>
                        <a:t>원유금지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smtClean="0"/>
                        <a:t>북한민간항공기 </a:t>
                      </a:r>
                      <a:r>
                        <a:rPr lang="ko-KR" altLang="en-US" sz="1500" baseline="0" dirty="0" err="1" smtClean="0"/>
                        <a:t>수리이외의</a:t>
                      </a:r>
                      <a:r>
                        <a:rPr lang="ko-KR" altLang="en-US" sz="1500" baseline="0" dirty="0" smtClean="0"/>
                        <a:t> 기계류 금지</a:t>
                      </a:r>
                      <a:r>
                        <a:rPr lang="en-US" altLang="ko-KR" sz="1500" baseline="0" dirty="0" smtClean="0"/>
                        <a:t>), </a:t>
                      </a:r>
                      <a:r>
                        <a:rPr lang="ko-KR" altLang="en-US" sz="1500" baseline="0" dirty="0" smtClean="0"/>
                        <a:t>대북수입금지</a:t>
                      </a:r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smtClean="0"/>
                        <a:t>식품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err="1" smtClean="0"/>
                        <a:t>농산품금지</a:t>
                      </a:r>
                      <a:r>
                        <a:rPr lang="en-US" altLang="ko-KR" sz="1500" baseline="0" dirty="0" smtClean="0"/>
                        <a:t>), </a:t>
                      </a:r>
                      <a:r>
                        <a:rPr lang="ko-KR" altLang="en-US" sz="1500" baseline="0" dirty="0" err="1" smtClean="0"/>
                        <a:t>해파노동자</a:t>
                      </a:r>
                      <a:r>
                        <a:rPr lang="ko-KR" altLang="en-US" sz="1500" baseline="0" dirty="0" smtClean="0"/>
                        <a:t> </a:t>
                      </a:r>
                      <a:r>
                        <a:rPr lang="ko-KR" altLang="en-US" sz="1500" baseline="0" dirty="0" err="1" smtClean="0"/>
                        <a:t>고용금지</a:t>
                      </a:r>
                      <a:r>
                        <a:rPr lang="en-US" altLang="ko-KR" sz="1500" baseline="0" dirty="0" smtClean="0"/>
                        <a:t>(12</a:t>
                      </a:r>
                      <a:r>
                        <a:rPr lang="ko-KR" altLang="en-US" sz="1500" baseline="0" dirty="0" smtClean="0"/>
                        <a:t>개월 내 북한 </a:t>
                      </a:r>
                      <a:r>
                        <a:rPr lang="ko-KR" altLang="en-US" sz="1500" baseline="0" dirty="0" err="1" smtClean="0"/>
                        <a:t>해파노동자</a:t>
                      </a:r>
                      <a:r>
                        <a:rPr lang="ko-KR" altLang="en-US" sz="1500" baseline="0" dirty="0" smtClean="0"/>
                        <a:t> 본국송환</a:t>
                      </a:r>
                      <a:r>
                        <a:rPr lang="en-US" altLang="ko-KR" sz="1500" baseline="0" dirty="0" smtClean="0"/>
                        <a:t>), </a:t>
                      </a:r>
                      <a:r>
                        <a:rPr lang="ko-KR" altLang="en-US" sz="1500" baseline="0" dirty="0" err="1" smtClean="0"/>
                        <a:t>경협금지</a:t>
                      </a:r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err="1" smtClean="0"/>
                        <a:t>어획권</a:t>
                      </a:r>
                      <a:r>
                        <a:rPr lang="ko-KR" altLang="en-US" sz="1500" baseline="0" dirty="0" smtClean="0"/>
                        <a:t> 구입 금지</a:t>
                      </a:r>
                      <a:r>
                        <a:rPr lang="en-US" altLang="ko-KR" sz="1500" baseline="0" dirty="0" smtClean="0"/>
                        <a:t>) </a:t>
                      </a:r>
                      <a:endParaRPr lang="ko-KR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미국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: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이란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러시아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북한 제재 </a:t>
                      </a:r>
                      <a:r>
                        <a:rPr lang="ko-KR" alt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현대화법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제정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(17.08),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재무부 제재 대상 확대 발표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대통령 행정명령 발표를 통해 북한과 거래하는 제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3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국 기업 또는 개인도 제재 대상에 포함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‘</a:t>
                      </a:r>
                      <a:r>
                        <a:rPr lang="ko-KR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제재를 한 미국의 적성국들에 대한 대응’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(Countering America’s Adversaries Through Sanctions Act: HR.3364)</a:t>
                      </a:r>
                      <a:r>
                        <a:rPr lang="ko-KR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이라고도 불리는 이란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러시아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북한 통합 </a:t>
                      </a:r>
                      <a:r>
                        <a:rPr lang="ko-KR" alt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제재법은</a:t>
                      </a:r>
                      <a:r>
                        <a:rPr lang="ko-KR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유엔안보리 제재에서 더 나아가 러시아 및 중국 기업을 겨냥한 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ko-KR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차 제재의 발판 마련</a:t>
                      </a:r>
                      <a:endParaRPr lang="en-US" altLang="ko-KR" sz="1200" b="0" i="0" u="none" strike="noStrike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대북 원유 제공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북한 노동력 고용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북한 어장에 대한 </a:t>
                      </a:r>
                      <a:r>
                        <a:rPr lang="ko-KR" alt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입어료</a:t>
                      </a:r>
                      <a:r>
                        <a:rPr lang="ko-KR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제공은 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ko-KR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차 제재 대상에 해당</a:t>
                      </a:r>
                      <a:endParaRPr lang="en-US" altLang="ko-KR" sz="1200" b="0" i="0" u="none" strike="noStrike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ko-KR" alt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◦ 한국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: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금강산 </a:t>
                      </a:r>
                      <a:r>
                        <a:rPr lang="ko-KR" alt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관관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중단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(2008), 5.24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조치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(2010),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개성공단폐쇄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(2016)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로 전면 금수조치 시행</a:t>
                      </a:r>
                      <a:endParaRPr lang="ko-KR" altLang="en-US" sz="15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129596"/>
                  </a:ext>
                </a:extLst>
              </a:tr>
            </a:tbl>
          </a:graphicData>
        </a:graphic>
      </p:graphicFrame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인도적 지원에서 개발협력으로 전환  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652" y="480415"/>
            <a:ext cx="10131425" cy="3649133"/>
          </a:xfrm>
        </p:spPr>
        <p:txBody>
          <a:bodyPr>
            <a:normAutofit/>
          </a:bodyPr>
          <a:lstStyle/>
          <a:p>
            <a:pPr lvl="1"/>
            <a:r>
              <a:rPr lang="ko-KR" altLang="en-US" sz="1900" dirty="0" smtClean="0">
                <a:latin typeface="Calisto MT" panose="02040603050505030304" pitchFamily="18" charset="0"/>
              </a:rPr>
              <a:t>북한정부</a:t>
            </a:r>
            <a:r>
              <a:rPr lang="en-US" altLang="ko-KR" sz="1900" dirty="0" smtClean="0">
                <a:latin typeface="Calisto MT" panose="02040603050505030304" pitchFamily="18" charset="0"/>
              </a:rPr>
              <a:t>, UN</a:t>
            </a:r>
            <a:r>
              <a:rPr lang="ko-KR" altLang="en-US" sz="1900" dirty="0" smtClean="0">
                <a:latin typeface="Calisto MT" panose="02040603050505030304" pitchFamily="18" charset="0"/>
              </a:rPr>
              <a:t>기구</a:t>
            </a:r>
            <a:r>
              <a:rPr lang="en-US" altLang="ko-KR" sz="1900" dirty="0" smtClean="0">
                <a:latin typeface="Calisto MT" panose="02040603050505030304" pitchFamily="18" charset="0"/>
              </a:rPr>
              <a:t>, </a:t>
            </a:r>
            <a:r>
              <a:rPr lang="ko-KR" altLang="en-US" sz="1900" dirty="0" smtClean="0">
                <a:latin typeface="Calisto MT" panose="02040603050505030304" pitchFamily="18" charset="0"/>
              </a:rPr>
              <a:t>한국의 대북지원단체가 공히 장기적 개발협력으로 전환을 선호</a:t>
            </a:r>
            <a:endParaRPr lang="en-US" altLang="ko-KR" sz="1900" dirty="0" smtClean="0">
              <a:latin typeface="Calisto MT" panose="02040603050505030304" pitchFamily="18" charset="0"/>
            </a:endParaRPr>
          </a:p>
          <a:p>
            <a:pPr lvl="1"/>
            <a:r>
              <a:rPr lang="ko-KR" altLang="en-US" sz="1900" dirty="0" smtClean="0">
                <a:latin typeface="Calisto MT" panose="02040603050505030304" pitchFamily="18" charset="0"/>
              </a:rPr>
              <a:t>북한개발협력은 전적으로 대북제재와 연계되어 있는 한계가 노정</a:t>
            </a:r>
            <a:endParaRPr lang="en-US" altLang="ko-KR" sz="1900" dirty="0" smtClean="0"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7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748345"/>
              </p:ext>
            </p:extLst>
          </p:nvPr>
        </p:nvGraphicFramePr>
        <p:xfrm>
          <a:off x="852948" y="3038131"/>
          <a:ext cx="10414818" cy="2733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2549">
                  <a:extLst>
                    <a:ext uri="{9D8B030D-6E8A-4147-A177-3AD203B41FA5}">
                      <a16:colId xmlns:a16="http://schemas.microsoft.com/office/drawing/2014/main" val="1019458240"/>
                    </a:ext>
                  </a:extLst>
                </a:gridCol>
                <a:gridCol w="5142269">
                  <a:extLst>
                    <a:ext uri="{9D8B030D-6E8A-4147-A177-3AD203B41FA5}">
                      <a16:colId xmlns:a16="http://schemas.microsoft.com/office/drawing/2014/main" val="694861157"/>
                    </a:ext>
                  </a:extLst>
                </a:gridCol>
              </a:tblGrid>
              <a:tr h="6408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인도주의적 지원</a:t>
                      </a:r>
                      <a:r>
                        <a:rPr lang="en-US" altLang="ko-KR" dirty="0" smtClean="0"/>
                        <a:t>(Humanitarian</a:t>
                      </a:r>
                      <a:r>
                        <a:rPr lang="en-US" altLang="ko-KR" baseline="0" dirty="0" smtClean="0"/>
                        <a:t> Assistance)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개발협력</a:t>
                      </a:r>
                      <a:r>
                        <a:rPr lang="en-US" altLang="ko-KR" dirty="0" smtClean="0"/>
                        <a:t>(Development Cooperation)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726367"/>
                  </a:ext>
                </a:extLst>
              </a:tr>
              <a:tr h="2092568"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dirty="0" smtClean="0"/>
                        <a:t>대북제재 하에서 북한에 지원 가능 </a:t>
                      </a:r>
                      <a:endParaRPr lang="en-US" altLang="ko-KR" sz="15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baseline="0" dirty="0" smtClean="0"/>
                        <a:t>단기적 처방</a:t>
                      </a:r>
                      <a:endParaRPr lang="en-US" altLang="ko-KR" sz="1500" baseline="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baseline="0" dirty="0" smtClean="0"/>
                        <a:t>식량위기</a:t>
                      </a:r>
                      <a:r>
                        <a:rPr lang="en-US" altLang="ko-KR" sz="1500" baseline="0" dirty="0" smtClean="0"/>
                        <a:t>, </a:t>
                      </a:r>
                      <a:r>
                        <a:rPr lang="ko-KR" altLang="en-US" sz="1500" baseline="0" dirty="0" smtClean="0"/>
                        <a:t>기근과 같은 긴급사태에 대한 인도적 대응</a:t>
                      </a:r>
                      <a:endParaRPr lang="en-US" altLang="ko-KR" sz="1500" baseline="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dirty="0" smtClean="0"/>
                        <a:t>주로 </a:t>
                      </a:r>
                      <a:r>
                        <a:rPr lang="en-US" altLang="ko-KR" sz="1500" dirty="0" smtClean="0"/>
                        <a:t>UN</a:t>
                      </a:r>
                      <a:r>
                        <a:rPr lang="ko-KR" altLang="en-US" sz="1500" dirty="0" err="1" smtClean="0"/>
                        <a:t>산하기구와</a:t>
                      </a:r>
                      <a:r>
                        <a:rPr lang="ko-KR" altLang="en-US" sz="1500" dirty="0" smtClean="0"/>
                        <a:t> 국제</a:t>
                      </a:r>
                      <a:r>
                        <a:rPr lang="en-US" altLang="ko-KR" sz="1500" dirty="0" smtClean="0"/>
                        <a:t>NGO</a:t>
                      </a:r>
                      <a:r>
                        <a:rPr lang="ko-KR" altLang="en-US" sz="1500" dirty="0" smtClean="0"/>
                        <a:t>가 주요 </a:t>
                      </a:r>
                      <a:r>
                        <a:rPr lang="ko-KR" altLang="en-US" sz="1500" dirty="0" err="1" smtClean="0"/>
                        <a:t>공여주체</a:t>
                      </a:r>
                      <a:endParaRPr lang="en-US" altLang="ko-KR" sz="15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dirty="0" smtClean="0"/>
                        <a:t>북한정부와의 긴밀한 정책조율 중요성이 상대적으로 떨어짐</a:t>
                      </a:r>
                      <a:r>
                        <a:rPr lang="en-US" altLang="ko-KR" sz="1500" dirty="0" smtClean="0"/>
                        <a:t>.</a:t>
                      </a:r>
                      <a:endParaRPr lang="ko-KR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대북제재 종료 후 지원가능</a:t>
                      </a:r>
                      <a:endParaRPr lang="en-US" altLang="ko-KR" sz="1500" b="0" i="0" u="none" strike="noStrike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중장기적 개발을 위한 종합적 처방</a:t>
                      </a:r>
                      <a:endParaRPr lang="en-US" altLang="ko-KR" sz="1500" b="0" i="0" u="none" strike="noStrike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북한의 경제개발계획 등과의 조율을 통한 사회경제개발 지원</a:t>
                      </a:r>
                      <a:endParaRPr lang="en-US" altLang="ko-KR" sz="1500" b="0" i="0" u="none" strike="noStrike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UN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기구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다자개발은행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세계은행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ADB </a:t>
                      </a: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등</a:t>
                      </a:r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), NGO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개발협력을 위해서 북한정부와의 긴밀한 정책 조율 및 협력이 필수적</a:t>
                      </a:r>
                      <a:endParaRPr lang="en-US" altLang="ko-KR" sz="1500" b="0" i="0" u="none" strike="noStrike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12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9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7478" y="311696"/>
            <a:ext cx="10131425" cy="1456267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북한의 기근 현황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1026" name="Picture 2" descr="north korea famine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5" y="2050026"/>
            <a:ext cx="5243051" cy="374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keconwatch.com/nk-uploads/fig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52" y="2050026"/>
            <a:ext cx="5626108" cy="374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1" y="245806"/>
            <a:ext cx="10131425" cy="1456267"/>
          </a:xfrm>
        </p:spPr>
        <p:txBody>
          <a:bodyPr>
            <a:normAutofit/>
          </a:bodyPr>
          <a:lstStyle/>
          <a:p>
            <a:r>
              <a:rPr lang="ko-KR" alt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대북원조의</a:t>
            </a:r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채널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: </a:t>
            </a:r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양자 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vs. </a:t>
            </a:r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다자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8" y="1516040"/>
            <a:ext cx="10107562" cy="435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42219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주요</a:t>
            </a:r>
            <a:r>
              <a:rPr lang="en-US" altLang="ko-KR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</a:t>
            </a:r>
            <a:r>
              <a:rPr lang="ko-KR" altLang="en-US" b="1" dirty="0" err="1" smtClean="0">
                <a:solidFill>
                  <a:srgbClr val="FFFF00"/>
                </a:solidFill>
                <a:latin typeface="Calisto MT" panose="02040603050505030304" pitchFamily="18" charset="0"/>
              </a:rPr>
              <a:t>공여국의</a:t>
            </a:r>
            <a:r>
              <a:rPr lang="ko-KR" altLang="en-US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대북지원방식</a:t>
            </a:r>
            <a:endParaRPr lang="ko-KR" altLang="en-US" b="1" dirty="0">
              <a:solidFill>
                <a:srgbClr val="FFFF00"/>
              </a:solidFill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7" name="차트 6"/>
          <p:cNvGraphicFramePr>
            <a:graphicFrameLocks/>
          </p:cNvGraphicFramePr>
          <p:nvPr/>
        </p:nvGraphicFramePr>
        <p:xfrm>
          <a:off x="2063553" y="1516040"/>
          <a:ext cx="8064895" cy="450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60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대북원조의</a:t>
            </a:r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딜레마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: </a:t>
            </a:r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원조공여주체 간의 조정기능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sz="1900" dirty="0" err="1" smtClean="0">
                <a:latin typeface="Calisto MT" panose="02040603050505030304" pitchFamily="18" charset="0"/>
              </a:rPr>
              <a:t>대북원조의</a:t>
            </a:r>
            <a:r>
              <a:rPr lang="ko-KR" altLang="en-US" sz="1900" dirty="0" smtClean="0">
                <a:latin typeface="Calisto MT" panose="02040603050505030304" pitchFamily="18" charset="0"/>
              </a:rPr>
              <a:t> 근본적인 문제</a:t>
            </a:r>
            <a:endParaRPr lang="en-US" altLang="ko-KR" sz="1900" dirty="0" smtClean="0">
              <a:latin typeface="Calisto MT" panose="02040603050505030304" pitchFamily="18" charset="0"/>
            </a:endParaRPr>
          </a:p>
          <a:p>
            <a:pPr lvl="2"/>
            <a:r>
              <a:rPr lang="ko-KR" altLang="en-US" sz="1700" dirty="0" err="1" smtClean="0">
                <a:latin typeface="Calisto MT" panose="02040603050505030304" pitchFamily="18" charset="0"/>
              </a:rPr>
              <a:t>기존연구</a:t>
            </a:r>
            <a:r>
              <a:rPr lang="en-US" altLang="ko-KR" sz="1700" dirty="0" smtClean="0">
                <a:latin typeface="Calisto MT" panose="02040603050505030304" pitchFamily="18" charset="0"/>
              </a:rPr>
              <a:t>: </a:t>
            </a:r>
            <a:r>
              <a:rPr lang="ko-KR" altLang="en-US" sz="1700" dirty="0" smtClean="0">
                <a:latin typeface="Calisto MT" panose="02040603050505030304" pitchFamily="18" charset="0"/>
              </a:rPr>
              <a:t>원조공여기관에 대한 북한정권의 비협조적인 태도</a:t>
            </a:r>
            <a:r>
              <a:rPr lang="en-US" altLang="ko-KR" sz="1700" dirty="0" smtClean="0">
                <a:latin typeface="Calisto MT" panose="02040603050505030304" pitchFamily="18" charset="0"/>
              </a:rPr>
              <a:t>;</a:t>
            </a:r>
            <a:r>
              <a:rPr lang="ko-KR" altLang="en-US" sz="1700" dirty="0" smtClean="0">
                <a:latin typeface="Calisto MT" panose="02040603050505030304" pitchFamily="18" charset="0"/>
              </a:rPr>
              <a:t> 핵개발의 자금으로 원조 전횡의 문제</a:t>
            </a:r>
            <a:r>
              <a:rPr lang="en-US" altLang="ko-KR" sz="1700" dirty="0" smtClean="0">
                <a:latin typeface="Calisto MT" panose="02040603050505030304" pitchFamily="18" charset="0"/>
              </a:rPr>
              <a:t>; </a:t>
            </a:r>
            <a:r>
              <a:rPr lang="ko-KR" altLang="en-US" sz="1700" dirty="0" err="1" smtClean="0">
                <a:latin typeface="Calisto MT" panose="02040603050505030304" pitchFamily="18" charset="0"/>
              </a:rPr>
              <a:t>원조기관과</a:t>
            </a:r>
            <a:r>
              <a:rPr lang="ko-KR" altLang="en-US" sz="1700" dirty="0" smtClean="0">
                <a:latin typeface="Calisto MT" panose="02040603050505030304" pitchFamily="18" charset="0"/>
              </a:rPr>
              <a:t> 북한정권 간의 불협화음</a:t>
            </a:r>
            <a:endParaRPr lang="en-US" altLang="ko-KR" sz="1700" dirty="0" smtClean="0">
              <a:latin typeface="Calisto MT" panose="02040603050505030304" pitchFamily="18" charset="0"/>
            </a:endParaRPr>
          </a:p>
          <a:p>
            <a:pPr lvl="2"/>
            <a:r>
              <a:rPr lang="ko-KR" altLang="en-US" sz="1700" dirty="0" smtClean="0">
                <a:latin typeface="Calisto MT" panose="02040603050505030304" pitchFamily="18" charset="0"/>
              </a:rPr>
              <a:t>대안적 시각</a:t>
            </a:r>
            <a:r>
              <a:rPr lang="en-US" altLang="ko-KR" sz="1700" dirty="0" smtClean="0">
                <a:latin typeface="Calisto MT" panose="02040603050505030304" pitchFamily="18" charset="0"/>
              </a:rPr>
              <a:t>: </a:t>
            </a:r>
            <a:r>
              <a:rPr lang="ko-KR" altLang="en-US" sz="1700" dirty="0" err="1" smtClean="0">
                <a:latin typeface="Calisto MT" panose="02040603050505030304" pitchFamily="18" charset="0"/>
              </a:rPr>
              <a:t>원조기관과</a:t>
            </a:r>
            <a:r>
              <a:rPr lang="ko-KR" altLang="en-US" sz="1700" dirty="0" smtClean="0">
                <a:latin typeface="Calisto MT" panose="02040603050505030304" pitchFamily="18" charset="0"/>
              </a:rPr>
              <a:t> 북한정권 간의 마찰과 함께 원조기관 간의 조정기능이 부재하거나 약하다는 사실에 천착</a:t>
            </a:r>
            <a:endParaRPr lang="en-US" altLang="ko-KR" sz="1700" dirty="0" smtClean="0">
              <a:latin typeface="Calisto MT" panose="02040603050505030304" pitchFamily="18" charset="0"/>
            </a:endParaRPr>
          </a:p>
          <a:p>
            <a:pPr lvl="1"/>
            <a:r>
              <a:rPr lang="ko-KR" altLang="en-US" sz="1900" dirty="0" smtClean="0">
                <a:latin typeface="Calisto MT" panose="02040603050505030304" pitchFamily="18" charset="0"/>
              </a:rPr>
              <a:t>현재의 대북제재 상황에서 동원이 가능한 방법부터 재구조화 작업 필요</a:t>
            </a:r>
            <a:endParaRPr lang="en-US" altLang="ko-KR" sz="1700" dirty="0" smtClean="0">
              <a:latin typeface="Calisto MT" panose="02040603050505030304" pitchFamily="18" charset="0"/>
            </a:endParaRPr>
          </a:p>
          <a:p>
            <a:pPr lvl="1"/>
            <a:r>
              <a:rPr lang="ko-KR" altLang="en-US" sz="1900" dirty="0" smtClean="0">
                <a:latin typeface="Calisto MT" panose="02040603050505030304" pitchFamily="18" charset="0"/>
              </a:rPr>
              <a:t>대북제재 하에서의 인도적 지원 프레임에서는 원조기관 간의 조정</a:t>
            </a:r>
            <a:r>
              <a:rPr lang="en-US" altLang="ko-KR" sz="1900" dirty="0" smtClean="0">
                <a:latin typeface="Calisto MT" panose="02040603050505030304" pitchFamily="18" charset="0"/>
              </a:rPr>
              <a:t>(coordination) </a:t>
            </a:r>
            <a:r>
              <a:rPr lang="ko-KR" altLang="en-US" sz="1900" dirty="0" smtClean="0">
                <a:latin typeface="Calisto MT" panose="02040603050505030304" pitchFamily="18" charset="0"/>
              </a:rPr>
              <a:t>기능</a:t>
            </a:r>
            <a:r>
              <a:rPr lang="en-US" altLang="ko-KR" sz="1900" dirty="0" smtClean="0">
                <a:latin typeface="Calisto MT" panose="02040603050505030304" pitchFamily="18" charset="0"/>
              </a:rPr>
              <a:t> </a:t>
            </a:r>
            <a:r>
              <a:rPr lang="ko-KR" altLang="en-US" sz="1900" dirty="0" smtClean="0">
                <a:latin typeface="Calisto MT" panose="02040603050505030304" pitchFamily="18" charset="0"/>
              </a:rPr>
              <a:t>강화가 최우선</a:t>
            </a:r>
            <a:endParaRPr lang="en-US" altLang="ko-KR" sz="1900" dirty="0" smtClean="0">
              <a:latin typeface="Calisto MT" panose="02040603050505030304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2019/05/14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통일평화연구원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B3CE-C519-4BD1-8F38-49EA0D50B5D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8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천체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천체</Template>
  <TotalTime>6918</TotalTime>
  <Words>1768</Words>
  <Application>Microsoft Office PowerPoint</Application>
  <PresentationFormat>와이드스크린</PresentationFormat>
  <Paragraphs>299</Paragraphs>
  <Slides>27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7" baseType="lpstr">
      <vt:lpstr>HY견고딕</vt:lpstr>
      <vt:lpstr>굴림</vt:lpstr>
      <vt:lpstr>맑은 고딕</vt:lpstr>
      <vt:lpstr>Arial</vt:lpstr>
      <vt:lpstr>Calibri</vt:lpstr>
      <vt:lpstr>Calibri Light</vt:lpstr>
      <vt:lpstr>Calisto MT</vt:lpstr>
      <vt:lpstr>Times New Roman</vt:lpstr>
      <vt:lpstr>Wingdings 2</vt:lpstr>
      <vt:lpstr>천체</vt:lpstr>
      <vt:lpstr> 국제개발 조건으로서의 ‘평화’:  북한개발협력을 위한 평화-개발 연계 </vt:lpstr>
      <vt:lpstr>문제의식 </vt:lpstr>
      <vt:lpstr>대북원조의 딜레마</vt:lpstr>
      <vt:lpstr>대북제재의 유형과 영향력 </vt:lpstr>
      <vt:lpstr>인도적 지원에서 개발협력으로 전환  </vt:lpstr>
      <vt:lpstr>북한의 기근 현황</vt:lpstr>
      <vt:lpstr>대북원조의 채널: 양자 vs. 다자 </vt:lpstr>
      <vt:lpstr>주요 공여국의 대북지원방식</vt:lpstr>
      <vt:lpstr>대북원조의 딜레마: 원조공여주체 간의 조정기능</vt:lpstr>
      <vt:lpstr>인도주의적 원조 중심의  대북지원단체</vt:lpstr>
      <vt:lpstr>북한에서 활동하는 대북지원 국제 단체 현황</vt:lpstr>
      <vt:lpstr>대북지원 UN 네트워크 조직도 </vt:lpstr>
      <vt:lpstr>PowerPoint 프레젠테이션</vt:lpstr>
      <vt:lpstr>PowerPoint 프레젠테이션</vt:lpstr>
      <vt:lpstr>대북원조단체 간의 조정메커니즘 </vt:lpstr>
      <vt:lpstr>한국의 대북지원단체</vt:lpstr>
      <vt:lpstr>인도주의적 대북원조에 내재된 한계</vt:lpstr>
      <vt:lpstr>UN기구와 NGOs 간의 조율(Coordination)</vt:lpstr>
      <vt:lpstr>PowerPoint 프레젠테이션</vt:lpstr>
      <vt:lpstr>미국과 중국의 대북원조</vt:lpstr>
      <vt:lpstr>미중간 조율부재, 그러나 멈추지 않는 대북원조</vt:lpstr>
      <vt:lpstr>중국의 주요 인센티브</vt:lpstr>
      <vt:lpstr>미국 정권별 대북지원 현황</vt:lpstr>
      <vt:lpstr>미국의 주요 인센티브 </vt:lpstr>
      <vt:lpstr>뉴노멀?: 원조조건으로서 평화</vt:lpstr>
      <vt:lpstr>평화 콘디셔널리티(Peace Conditionality)</vt:lpstr>
      <vt:lpstr>평화 콘디셔널리티를 위한 원조조율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국제개발협력관점에서 본 대북제재와 대북 경제지원</dc:title>
  <dc:creator>김 태균</dc:creator>
  <cp:lastModifiedBy>김 태균</cp:lastModifiedBy>
  <cp:revision>35</cp:revision>
  <dcterms:created xsi:type="dcterms:W3CDTF">2018-11-22T01:02:46Z</dcterms:created>
  <dcterms:modified xsi:type="dcterms:W3CDTF">2019-05-13T12:09:33Z</dcterms:modified>
</cp:coreProperties>
</file>