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3" r:id="rId2"/>
    <p:sldId id="397" r:id="rId3"/>
    <p:sldId id="470" r:id="rId4"/>
    <p:sldId id="501" r:id="rId5"/>
    <p:sldId id="512" r:id="rId6"/>
    <p:sldId id="513" r:id="rId7"/>
    <p:sldId id="509" r:id="rId8"/>
    <p:sldId id="510" r:id="rId9"/>
    <p:sldId id="511" r:id="rId10"/>
    <p:sldId id="515" r:id="rId11"/>
    <p:sldId id="486" r:id="rId12"/>
    <p:sldId id="517" r:id="rId13"/>
    <p:sldId id="492" r:id="rId14"/>
    <p:sldId id="496" r:id="rId15"/>
    <p:sldId id="521" r:id="rId16"/>
    <p:sldId id="524" r:id="rId17"/>
    <p:sldId id="523" r:id="rId18"/>
    <p:sldId id="520" r:id="rId19"/>
    <p:sldId id="518" r:id="rId20"/>
    <p:sldId id="503" r:id="rId21"/>
    <p:sldId id="505" r:id="rId22"/>
    <p:sldId id="507" r:id="rId23"/>
    <p:sldId id="519" r:id="rId24"/>
    <p:sldId id="525" r:id="rId25"/>
    <p:sldId id="526" r:id="rId26"/>
    <p:sldId id="490" r:id="rId27"/>
    <p:sldId id="527" r:id="rId28"/>
    <p:sldId id="529" r:id="rId29"/>
    <p:sldId id="528" r:id="rId30"/>
    <p:sldId id="471" r:id="rId31"/>
    <p:sldId id="478" r:id="rId32"/>
    <p:sldId id="499" r:id="rId33"/>
    <p:sldId id="476" r:id="rId34"/>
  </p:sldIdLst>
  <p:sldSz cx="9144000" cy="6858000" type="screen4x3"/>
  <p:notesSz cx="7004050" cy="929005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CC9900"/>
    <a:srgbClr val="3399FF"/>
    <a:srgbClr val="0066FF"/>
    <a:srgbClr val="8989FF"/>
    <a:srgbClr val="0000FF"/>
    <a:srgbClr val="FF4343"/>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3462" autoAdjust="0"/>
  </p:normalViewPr>
  <p:slideViewPr>
    <p:cSldViewPr>
      <p:cViewPr varScale="1">
        <p:scale>
          <a:sx n="107" d="100"/>
          <a:sy n="107" d="100"/>
        </p:scale>
        <p:origin x="15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35088" cy="464503"/>
          </a:xfrm>
          <a:prstGeom prst="rect">
            <a:avLst/>
          </a:prstGeom>
        </p:spPr>
        <p:txBody>
          <a:bodyPr vert="horz" lIns="93105" tIns="46553" rIns="93105" bIns="46553" rtlCol="0"/>
          <a:lstStyle>
            <a:lvl1pPr algn="l">
              <a:defRPr sz="1200"/>
            </a:lvl1pPr>
          </a:lstStyle>
          <a:p>
            <a:endParaRPr lang="ko-KR" altLang="en-US" dirty="0"/>
          </a:p>
        </p:txBody>
      </p:sp>
      <p:sp>
        <p:nvSpPr>
          <p:cNvPr id="3" name="날짜 개체 틀 2"/>
          <p:cNvSpPr>
            <a:spLocks noGrp="1"/>
          </p:cNvSpPr>
          <p:nvPr>
            <p:ph type="dt" idx="1"/>
          </p:nvPr>
        </p:nvSpPr>
        <p:spPr>
          <a:xfrm>
            <a:off x="3967342" y="0"/>
            <a:ext cx="3035088" cy="464503"/>
          </a:xfrm>
          <a:prstGeom prst="rect">
            <a:avLst/>
          </a:prstGeom>
        </p:spPr>
        <p:txBody>
          <a:bodyPr vert="horz" lIns="93105" tIns="46553" rIns="93105" bIns="46553" rtlCol="0"/>
          <a:lstStyle>
            <a:lvl1pPr algn="r">
              <a:defRPr sz="1200"/>
            </a:lvl1pPr>
          </a:lstStyle>
          <a:p>
            <a:fld id="{D9B69043-0194-49F9-9F02-461A27D15F3A}" type="datetimeFigureOut">
              <a:rPr lang="ko-KR" altLang="en-US" smtClean="0"/>
              <a:pPr/>
              <a:t>2021-05-25</a:t>
            </a:fld>
            <a:endParaRPr lang="ko-KR" altLang="en-US" dirty="0"/>
          </a:p>
        </p:txBody>
      </p:sp>
      <p:sp>
        <p:nvSpPr>
          <p:cNvPr id="4" name="슬라이드 이미지 개체 틀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5" tIns="46553" rIns="93105" bIns="46553" rtlCol="0" anchor="ctr"/>
          <a:lstStyle/>
          <a:p>
            <a:endParaRPr lang="ko-KR" altLang="en-US" dirty="0"/>
          </a:p>
        </p:txBody>
      </p:sp>
      <p:sp>
        <p:nvSpPr>
          <p:cNvPr id="5" name="슬라이드 노트 개체 틀 4"/>
          <p:cNvSpPr>
            <a:spLocks noGrp="1"/>
          </p:cNvSpPr>
          <p:nvPr>
            <p:ph type="body" sz="quarter" idx="3"/>
          </p:nvPr>
        </p:nvSpPr>
        <p:spPr>
          <a:xfrm>
            <a:off x="700405" y="4412773"/>
            <a:ext cx="5603240" cy="4180523"/>
          </a:xfrm>
          <a:prstGeom prst="rect">
            <a:avLst/>
          </a:prstGeom>
        </p:spPr>
        <p:txBody>
          <a:bodyPr vert="horz" lIns="93105" tIns="46553" rIns="93105" bIns="46553"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823935"/>
            <a:ext cx="3035088" cy="464503"/>
          </a:xfrm>
          <a:prstGeom prst="rect">
            <a:avLst/>
          </a:prstGeom>
        </p:spPr>
        <p:txBody>
          <a:bodyPr vert="horz" lIns="93105" tIns="46553" rIns="93105" bIns="46553"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967342" y="8823935"/>
            <a:ext cx="3035088" cy="464503"/>
          </a:xfrm>
          <a:prstGeom prst="rect">
            <a:avLst/>
          </a:prstGeom>
        </p:spPr>
        <p:txBody>
          <a:bodyPr vert="horz" lIns="93105" tIns="46553" rIns="93105" bIns="46553" rtlCol="0" anchor="b"/>
          <a:lstStyle>
            <a:lvl1pPr algn="r">
              <a:defRPr sz="1200"/>
            </a:lvl1pPr>
          </a:lstStyle>
          <a:p>
            <a:fld id="{BFA4755C-6443-4EEB-B41B-5074AA30C48F}" type="slidenum">
              <a:rPr lang="ko-KR" altLang="en-US" smtClean="0"/>
              <a:pPr/>
              <a:t>‹#›</a:t>
            </a:fld>
            <a:endParaRPr lang="ko-KR" altLang="en-US" dirty="0"/>
          </a:p>
        </p:txBody>
      </p:sp>
    </p:spTree>
    <p:extLst>
      <p:ext uri="{BB962C8B-B14F-4D97-AF65-F5344CB8AC3E}">
        <p14:creationId xmlns:p14="http://schemas.microsoft.com/office/powerpoint/2010/main" val="251753570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FA4755C-6443-4EEB-B41B-5074AA30C48F}" type="slidenum">
              <a:rPr lang="ko-KR" altLang="en-US" smtClean="0"/>
              <a:pPr/>
              <a:t>23</a:t>
            </a:fld>
            <a:endParaRPr lang="ko-KR" altLang="en-US" dirty="0"/>
          </a:p>
        </p:txBody>
      </p:sp>
    </p:spTree>
    <p:extLst>
      <p:ext uri="{BB962C8B-B14F-4D97-AF65-F5344CB8AC3E}">
        <p14:creationId xmlns:p14="http://schemas.microsoft.com/office/powerpoint/2010/main" val="413958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A4755C-6443-4EEB-B41B-5074AA30C48F}" type="slidenum">
              <a:rPr lang="ko-KR" altLang="en-US" smtClean="0"/>
              <a:pPr/>
              <a:t>31</a:t>
            </a:fld>
            <a:endParaRPr lang="ko-KR" altLang="en-US" dirty="0"/>
          </a:p>
        </p:txBody>
      </p:sp>
    </p:spTree>
    <p:extLst>
      <p:ext uri="{BB962C8B-B14F-4D97-AF65-F5344CB8AC3E}">
        <p14:creationId xmlns:p14="http://schemas.microsoft.com/office/powerpoint/2010/main" val="196746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2" name="텍스트 개체 틀 12"/>
          <p:cNvSpPr>
            <a:spLocks noGrp="1"/>
          </p:cNvSpPr>
          <p:nvPr>
            <p:ph type="body" sz="quarter" idx="10"/>
          </p:nvPr>
        </p:nvSpPr>
        <p:spPr>
          <a:xfrm>
            <a:off x="-1" y="0"/>
            <a:ext cx="9144001" cy="476250"/>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 name="텍스트 개체 틀 12"/>
          <p:cNvSpPr>
            <a:spLocks noGrp="1"/>
          </p:cNvSpPr>
          <p:nvPr>
            <p:ph type="body" sz="quarter" idx="11"/>
          </p:nvPr>
        </p:nvSpPr>
        <p:spPr>
          <a:xfrm>
            <a:off x="0" y="5949280"/>
            <a:ext cx="9144001" cy="908720"/>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DE32D63-1654-406B-AD64-AC0E5B23AB3B}" type="datetimeFigureOut">
              <a:rPr lang="ko-KR" altLang="en-US" smtClean="0"/>
              <a:pPr/>
              <a:t>2021-05-25</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F13F0C29-682E-49EF-B58D-DB4C21813308}" type="slidenum">
              <a:rPr lang="ko-KR" altLang="en-US" smtClean="0"/>
              <a:pPr/>
              <a:t>‹#›</a:t>
            </a:fld>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DE32D63-1654-406B-AD64-AC0E5B23AB3B}" type="datetimeFigureOut">
              <a:rPr lang="ko-KR" altLang="en-US" smtClean="0"/>
              <a:pPr/>
              <a:t>2021-05-25</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F13F0C29-682E-49EF-B58D-DB4C21813308}" type="slidenum">
              <a:rPr lang="ko-KR" altLang="en-US" smtClean="0"/>
              <a:pPr/>
              <a:t>‹#›</a:t>
            </a:fld>
            <a:endParaRPr lang="ko-K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제목 슬라이드" type="title">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pPr lvl="0"/>
            <a:r>
              <a:rPr lang="ko-KR" altLang="en-US"/>
              <a:t>마스터 제목 스타일 편집</a:t>
            </a:r>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a:t>마스터 부제목 스타일 편집</a:t>
            </a:r>
          </a:p>
        </p:txBody>
      </p:sp>
      <p:sp>
        <p:nvSpPr>
          <p:cNvPr id="4" name="날짜 개체 틀 3"/>
          <p:cNvSpPr>
            <a:spLocks noGrp="1"/>
          </p:cNvSpPr>
          <p:nvPr>
            <p:ph type="dt" sz="half" idx="10"/>
          </p:nvPr>
        </p:nvSpPr>
        <p:spPr>
          <a:xfrm>
            <a:off x="457200" y="6356350"/>
            <a:ext cx="2133600" cy="365125"/>
          </a:xfrm>
          <a:prstGeom prst="rect">
            <a:avLst/>
          </a:prstGeom>
        </p:spPr>
        <p:txBody>
          <a:bodyPr/>
          <a:lstStyle>
            <a:lvl1pPr>
              <a:defRPr/>
            </a:lvl1pPr>
          </a:lstStyle>
          <a:p>
            <a:pPr>
              <a:defRPr/>
            </a:pPr>
            <a:fld id="{96DFD55F-09D4-4D35-9BB0-B07A0A4F5D11}" type="datetimeFigureOut">
              <a:rPr lang="ko-KR" altLang="en-US"/>
              <a:pPr>
                <a:defRPr/>
              </a:pPr>
              <a:t>2021-05-25</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7FAFB0-DD96-4640-A156-95318729D82E}" type="slidenum">
              <a:rPr lang="ko-KR" altLang="en-US"/>
              <a:pPr>
                <a:defRPr/>
              </a:pPr>
              <a:t>‹#›</a:t>
            </a:fld>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내용">
    <p:bg>
      <p:bgRef idx="1002">
        <a:schemeClr val="bg2"/>
      </p:bgRef>
    </p:bg>
    <p:spTree>
      <p:nvGrpSpPr>
        <p:cNvPr id="1" name=""/>
        <p:cNvGrpSpPr/>
        <p:nvPr/>
      </p:nvGrpSpPr>
      <p:grpSpPr>
        <a:xfrm>
          <a:off x="0" y="0"/>
          <a:ext cx="0" cy="0"/>
          <a:chOff x="0" y="0"/>
          <a:chExt cx="0" cy="0"/>
        </a:xfrm>
      </p:grpSpPr>
      <p:sp>
        <p:nvSpPr>
          <p:cNvPr id="2" name="내용 개체 틀 1"/>
          <p:cNvSpPr>
            <a:spLocks noGrp="1"/>
          </p:cNvSpPr>
          <p:nvPr>
            <p:ph/>
          </p:nvPr>
        </p:nvSpPr>
        <p:spPr>
          <a:xfrm>
            <a:off x="457200" y="304800"/>
            <a:ext cx="8229600" cy="6019800"/>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3" name="슬라이드 번호 개체 틀 2"/>
          <p:cNvSpPr>
            <a:spLocks noGrp="1"/>
          </p:cNvSpPr>
          <p:nvPr>
            <p:ph type="sldNum" sz="quarter" idx="10"/>
          </p:nvPr>
        </p:nvSpPr>
        <p:spPr>
          <a:xfrm>
            <a:off x="3276600" y="6477000"/>
            <a:ext cx="2133600" cy="304800"/>
          </a:xfrm>
          <a:prstGeom prst="rect">
            <a:avLst/>
          </a:prstGeom>
        </p:spPr>
        <p:txBody>
          <a:bodyPr/>
          <a:lstStyle>
            <a:lvl1pPr>
              <a:defRPr/>
            </a:lvl1pPr>
          </a:lstStyle>
          <a:p>
            <a:fld id="{4CBF4557-DEFA-45E6-A5EB-A0D477EEF94B}" type="slidenum">
              <a:rPr lang="ko-KR" altLang="en-US"/>
              <a:pPr/>
              <a:t>‹#›</a:t>
            </a:fld>
            <a:endParaRPr lang="en-US" altLang="ko-KR" dirty="0"/>
          </a:p>
        </p:txBody>
      </p:sp>
      <p:sp>
        <p:nvSpPr>
          <p:cNvPr id="6" name="내용 개체 틀 5"/>
          <p:cNvSpPr>
            <a:spLocks noGrp="1"/>
          </p:cNvSpPr>
          <p:nvPr>
            <p:ph sz="quarter" idx="11"/>
          </p:nvPr>
        </p:nvSpPr>
        <p:spPr>
          <a:xfrm>
            <a:off x="8132763" y="6700838"/>
            <a:ext cx="1011237" cy="157162"/>
          </a:xfrm>
          <a:prstGeom prst="rect">
            <a:avLst/>
          </a:prstGeo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extLst>
      <p:ext uri="{BB962C8B-B14F-4D97-AF65-F5344CB8AC3E}">
        <p14:creationId xmlns:p14="http://schemas.microsoft.com/office/powerpoint/2010/main" val="14908956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0" y="2693988"/>
            <a:ext cx="9144000" cy="1470025"/>
          </a:xfrm>
          <a:prstGeom prst="rect">
            <a:avLst/>
          </a:prstGeom>
        </p:spPr>
        <p:txBody>
          <a:bodyPr anchor="ct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latin typeface="Yoon 윤고딕 550_TT" pitchFamily="18" charset="-127"/>
                <a:ea typeface="Yoon 윤고딕 550_TT" pitchFamily="18" charset="-127"/>
              </a:defRPr>
            </a:lvl1pPr>
          </a:lstStyle>
          <a:p>
            <a:r>
              <a:rPr lang="ko-KR" altLang="en-US"/>
              <a:t>마스터 제목 스타일 편집</a:t>
            </a:r>
          </a:p>
        </p:txBody>
      </p:sp>
      <p:pic>
        <p:nvPicPr>
          <p:cNvPr id="7" name="Picture 3"/>
          <p:cNvPicPr>
            <a:picLocks noChangeAspect="1" noChangeArrowheads="1"/>
          </p:cNvPicPr>
          <p:nvPr userDrawn="1"/>
        </p:nvPicPr>
        <p:blipFill>
          <a:blip r:embed="rId2" cstate="print">
            <a:duotone>
              <a:prstClr val="black"/>
              <a:schemeClr val="accent1">
                <a:tint val="45000"/>
                <a:satMod val="400000"/>
              </a:schemeClr>
            </a:duotone>
          </a:blip>
          <a:srcRect/>
          <a:stretch>
            <a:fillRect/>
          </a:stretch>
        </p:blipFill>
        <p:spPr bwMode="auto">
          <a:xfrm>
            <a:off x="6444208" y="367139"/>
            <a:ext cx="2520280" cy="2413789"/>
          </a:xfrm>
          <a:prstGeom prst="rect">
            <a:avLst/>
          </a:prstGeom>
          <a:noFill/>
          <a:ln w="9525">
            <a:noFill/>
            <a:miter lim="800000"/>
            <a:headEnd/>
            <a:tailEnd/>
          </a:ln>
        </p:spPr>
      </p:pic>
      <p:sp>
        <p:nvSpPr>
          <p:cNvPr id="4" name="Oval 4"/>
          <p:cNvSpPr>
            <a:spLocks noChangeArrowheads="1"/>
          </p:cNvSpPr>
          <p:nvPr userDrawn="1"/>
        </p:nvSpPr>
        <p:spPr bwMode="auto">
          <a:xfrm>
            <a:off x="683419" y="2817019"/>
            <a:ext cx="7777162" cy="1223963"/>
          </a:xfrm>
          <a:prstGeom prst="ellipse">
            <a:avLst/>
          </a:prstGeom>
          <a:solidFill>
            <a:schemeClr val="bg1">
              <a:lumMod val="85000"/>
              <a:alpha val="20000"/>
            </a:schemeClr>
          </a:solidFill>
          <a:ln w="9525" algn="ctr">
            <a:noFill/>
            <a:round/>
            <a:headEnd/>
            <a:tailEnd/>
          </a:ln>
          <a:effectLst/>
        </p:spPr>
        <p:txBody>
          <a:bodyPr wrap="none" anchor="ctr"/>
          <a:lstStyle/>
          <a:p>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6" name="AutoShape 14"/>
          <p:cNvSpPr>
            <a:spLocks noChangeArrowheads="1"/>
          </p:cNvSpPr>
          <p:nvPr userDrawn="1"/>
        </p:nvSpPr>
        <p:spPr bwMode="auto">
          <a:xfrm>
            <a:off x="179512" y="548680"/>
            <a:ext cx="8784976" cy="769367"/>
          </a:xfrm>
          <a:prstGeom prst="roundRect">
            <a:avLst>
              <a:gd name="adj" fmla="val 16667"/>
            </a:avLst>
          </a:prstGeom>
          <a:solidFill>
            <a:schemeClr val="bg1"/>
          </a:solidFill>
          <a:ln w="9525" algn="ctr">
            <a:solidFill>
              <a:srgbClr val="C0C0C0"/>
            </a:solidFill>
            <a:round/>
            <a:headEnd/>
            <a:tailEnd/>
          </a:ln>
          <a:effectLst>
            <a:innerShdw blurRad="63500" dist="50800" dir="13500000">
              <a:prstClr val="black">
                <a:alpha val="50000"/>
              </a:prstClr>
            </a:innerShdw>
            <a:reflection blurRad="6350" stA="50000" endA="275" endPos="40000" dist="101600" dir="5400000" sy="-100000" algn="bl" rotWithShape="0"/>
          </a:effectLst>
          <a:scene3d>
            <a:camera prst="orthographicFront"/>
            <a:lightRig rig="threePt" dir="t"/>
          </a:scene3d>
          <a:sp3d>
            <a:bevelT w="152400" h="50800" prst="softRound"/>
          </a:sp3d>
        </p:spPr>
        <p:txBody>
          <a:bodyPr wrap="none" anchor="ctr"/>
          <a:lstStyle/>
          <a:p>
            <a:r>
              <a:rPr lang="en-US" altLang="ko-KR" sz="2000" dirty="0">
                <a:latin typeface="Yoon 윤고딕 540_TT" pitchFamily="18" charset="-127"/>
                <a:ea typeface="Yoon 윤고딕 540_TT" pitchFamily="18" charset="-127"/>
              </a:rPr>
              <a:t> </a:t>
            </a:r>
            <a:endParaRPr lang="ko-KR" altLang="ko-KR" sz="2000" dirty="0">
              <a:latin typeface="Yoon 윤고딕 540_TT" pitchFamily="18" charset="-127"/>
              <a:ea typeface="Yoon 윤고딕 540_TT" pitchFamily="18" charset="-127"/>
            </a:endParaRPr>
          </a:p>
        </p:txBody>
      </p:sp>
      <p:sp>
        <p:nvSpPr>
          <p:cNvPr id="8" name="제목 1"/>
          <p:cNvSpPr>
            <a:spLocks noGrp="1"/>
          </p:cNvSpPr>
          <p:nvPr>
            <p:ph type="title"/>
          </p:nvPr>
        </p:nvSpPr>
        <p:spPr>
          <a:xfrm>
            <a:off x="323528" y="548680"/>
            <a:ext cx="8820472" cy="792088"/>
          </a:xfrm>
          <a:prstGeom prst="rect">
            <a:avLst/>
          </a:prstGeom>
        </p:spPr>
        <p:txBody>
          <a:bodyPr anchor="ctr"/>
          <a:lstStyle>
            <a:lvl1pPr algn="l">
              <a:defRPr sz="2600">
                <a:latin typeface="Yoon 윤고딕 540_TT" pitchFamily="18" charset="-127"/>
                <a:ea typeface="Yoon 윤고딕 540_TT" pitchFamily="18" charset="-127"/>
              </a:defRPr>
            </a:lvl1pPr>
          </a:lstStyle>
          <a:p>
            <a:r>
              <a:rPr lang="ko-KR" altLang="en-US" dirty="0"/>
              <a:t>마스터 제목 스타일 편집</a:t>
            </a:r>
          </a:p>
        </p:txBody>
      </p:sp>
      <p:sp>
        <p:nvSpPr>
          <p:cNvPr id="13" name="텍스트 개체 틀 12"/>
          <p:cNvSpPr>
            <a:spLocks noGrp="1"/>
          </p:cNvSpPr>
          <p:nvPr>
            <p:ph type="body" sz="quarter" idx="10"/>
          </p:nvPr>
        </p:nvSpPr>
        <p:spPr>
          <a:xfrm>
            <a:off x="-1" y="0"/>
            <a:ext cx="9144001" cy="476250"/>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4" name="텍스트 개체 틀 12"/>
          <p:cNvSpPr>
            <a:spLocks noGrp="1"/>
          </p:cNvSpPr>
          <p:nvPr>
            <p:ph type="body" sz="quarter" idx="11"/>
          </p:nvPr>
        </p:nvSpPr>
        <p:spPr>
          <a:xfrm>
            <a:off x="0" y="5949280"/>
            <a:ext cx="9144001" cy="908720"/>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빈 화면">
    <p:spTree>
      <p:nvGrpSpPr>
        <p:cNvPr id="1" name=""/>
        <p:cNvGrpSpPr/>
        <p:nvPr/>
      </p:nvGrpSpPr>
      <p:grpSpPr>
        <a:xfrm>
          <a:off x="0" y="0"/>
          <a:ext cx="0" cy="0"/>
          <a:chOff x="0" y="0"/>
          <a:chExt cx="0" cy="0"/>
        </a:xfrm>
      </p:grpSpPr>
      <p:sp>
        <p:nvSpPr>
          <p:cNvPr id="5" name="AutoShape 14"/>
          <p:cNvSpPr>
            <a:spLocks noChangeArrowheads="1"/>
          </p:cNvSpPr>
          <p:nvPr userDrawn="1"/>
        </p:nvSpPr>
        <p:spPr bwMode="auto">
          <a:xfrm>
            <a:off x="179512" y="2441965"/>
            <a:ext cx="8784976" cy="769367"/>
          </a:xfrm>
          <a:prstGeom prst="roundRect">
            <a:avLst>
              <a:gd name="adj" fmla="val 16667"/>
            </a:avLst>
          </a:prstGeom>
          <a:solidFill>
            <a:schemeClr val="bg1"/>
          </a:solidFill>
          <a:ln w="9525" algn="ctr">
            <a:solidFill>
              <a:srgbClr val="C0C0C0"/>
            </a:solidFill>
            <a:round/>
            <a:headEnd/>
            <a:tailEnd/>
          </a:ln>
          <a:effectLst>
            <a:innerShdw blurRad="63500" dist="50800" dir="13500000">
              <a:prstClr val="black">
                <a:alpha val="50000"/>
              </a:prstClr>
            </a:innerShdw>
            <a:reflection blurRad="6350" stA="50000" endA="275" endPos="40000" dist="101600" dir="5400000" sy="-100000" algn="bl" rotWithShape="0"/>
          </a:effectLst>
          <a:scene3d>
            <a:camera prst="orthographicFront"/>
            <a:lightRig rig="threePt" dir="t"/>
          </a:scene3d>
          <a:sp3d>
            <a:bevelT w="152400" h="50800" prst="softRound"/>
          </a:sp3d>
        </p:spPr>
        <p:txBody>
          <a:bodyPr wrap="none" anchor="ctr"/>
          <a:lstStyle/>
          <a:p>
            <a:r>
              <a:rPr lang="en-US" altLang="ko-KR" sz="2000" dirty="0">
                <a:latin typeface="Yoon 윤고딕 540_TT" pitchFamily="18" charset="-127"/>
                <a:ea typeface="Yoon 윤고딕 540_TT" pitchFamily="18" charset="-127"/>
              </a:rPr>
              <a:t> </a:t>
            </a:r>
            <a:endParaRPr lang="ko-KR" altLang="ko-KR" sz="2000" dirty="0">
              <a:latin typeface="Yoon 윤고딕 540_TT" pitchFamily="18" charset="-127"/>
              <a:ea typeface="Yoon 윤고딕 540_TT" pitchFamily="18" charset="-127"/>
            </a:endParaRPr>
          </a:p>
        </p:txBody>
      </p:sp>
      <p:sp>
        <p:nvSpPr>
          <p:cNvPr id="6" name="제목 1"/>
          <p:cNvSpPr>
            <a:spLocks noGrp="1"/>
          </p:cNvSpPr>
          <p:nvPr>
            <p:ph type="title"/>
          </p:nvPr>
        </p:nvSpPr>
        <p:spPr>
          <a:xfrm>
            <a:off x="323528" y="2420888"/>
            <a:ext cx="8820472" cy="792088"/>
          </a:xfrm>
          <a:prstGeom prst="rect">
            <a:avLst/>
          </a:prstGeom>
        </p:spPr>
        <p:txBody>
          <a:bodyPr anchor="ctr"/>
          <a:lstStyle>
            <a:lvl1pPr algn="l">
              <a:defRPr sz="2600">
                <a:latin typeface="Yoon 윤고딕 540_TT" pitchFamily="18" charset="-127"/>
                <a:ea typeface="Yoon 윤고딕 540_TT" pitchFamily="18" charset="-127"/>
              </a:defRPr>
            </a:lvl1pPr>
          </a:lstStyle>
          <a:p>
            <a:r>
              <a:rPr lang="ko-KR" altLang="en-US" dirty="0"/>
              <a:t>마스터 제목 스타일 편집</a:t>
            </a:r>
          </a:p>
        </p:txBody>
      </p:sp>
      <p:pic>
        <p:nvPicPr>
          <p:cNvPr id="7" name="Picture 3"/>
          <p:cNvPicPr>
            <a:picLocks noChangeAspect="1" noChangeArrowheads="1"/>
          </p:cNvPicPr>
          <p:nvPr userDrawn="1"/>
        </p:nvPicPr>
        <p:blipFill>
          <a:blip r:embed="rId2" cstate="print">
            <a:duotone>
              <a:prstClr val="black"/>
              <a:schemeClr val="accent1">
                <a:tint val="45000"/>
                <a:satMod val="400000"/>
              </a:schemeClr>
            </a:duotone>
          </a:blip>
          <a:srcRect/>
          <a:stretch>
            <a:fillRect/>
          </a:stretch>
        </p:blipFill>
        <p:spPr bwMode="auto">
          <a:xfrm>
            <a:off x="7164288" y="4293096"/>
            <a:ext cx="1979712" cy="1896062"/>
          </a:xfrm>
          <a:prstGeom prst="rect">
            <a:avLst/>
          </a:prstGeom>
          <a:noFill/>
          <a:ln w="9525">
            <a:noFill/>
            <a:miter lim="800000"/>
            <a:headEnd/>
            <a:tailEnd/>
          </a:ln>
        </p:spPr>
      </p:pic>
      <p:sp>
        <p:nvSpPr>
          <p:cNvPr id="8" name="텍스트 개체 틀 12"/>
          <p:cNvSpPr>
            <a:spLocks noGrp="1"/>
          </p:cNvSpPr>
          <p:nvPr>
            <p:ph type="body" sz="quarter" idx="10"/>
          </p:nvPr>
        </p:nvSpPr>
        <p:spPr>
          <a:xfrm>
            <a:off x="-1" y="0"/>
            <a:ext cx="9144001" cy="476250"/>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9" name="텍스트 개체 틀 12"/>
          <p:cNvSpPr>
            <a:spLocks noGrp="1"/>
          </p:cNvSpPr>
          <p:nvPr>
            <p:ph type="body" sz="quarter" idx="11"/>
          </p:nvPr>
        </p:nvSpPr>
        <p:spPr>
          <a:xfrm>
            <a:off x="0" y="6165304"/>
            <a:ext cx="9144001" cy="692696"/>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ko-KR" altLang="en-US"/>
              <a:t>마스터 제목 스타일 편집</a:t>
            </a:r>
          </a:p>
        </p:txBody>
      </p:sp>
      <p:sp>
        <p:nvSpPr>
          <p:cNvPr id="3" name="내용 개체 틀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1DE32D63-1654-406B-AD64-AC0E5B23AB3B}" type="datetimeFigureOut">
              <a:rPr lang="ko-KR" altLang="en-US" smtClean="0"/>
              <a:pPr/>
              <a:t>2021-05-25</a:t>
            </a:fld>
            <a:endParaRPr lang="ko-KR" altLang="en-US" dirty="0"/>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F13F0C29-682E-49EF-B58D-DB4C21813308}" type="slidenum">
              <a:rPr lang="ko-KR" altLang="en-US" smtClean="0"/>
              <a:pPr/>
              <a:t>‹#›</a:t>
            </a:fld>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1DE32D63-1654-406B-AD64-AC0E5B23AB3B}" type="datetimeFigureOut">
              <a:rPr lang="ko-KR" altLang="en-US" smtClean="0"/>
              <a:pPr/>
              <a:t>2021-05-25</a:t>
            </a:fld>
            <a:endParaRPr lang="ko-KR" altLang="en-US" dirty="0"/>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F13F0C29-682E-49EF-B58D-DB4C21813308}" type="slidenum">
              <a:rPr lang="ko-KR" altLang="en-US" smtClean="0"/>
              <a:pPr/>
              <a:t>‹#›</a:t>
            </a:fld>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356350"/>
            <a:ext cx="2133600" cy="365125"/>
          </a:xfrm>
          <a:prstGeom prst="rect">
            <a:avLst/>
          </a:prstGeom>
        </p:spPr>
        <p:txBody>
          <a:bodyPr/>
          <a:lstStyle/>
          <a:p>
            <a:fld id="{1DE32D63-1654-406B-AD64-AC0E5B23AB3B}" type="datetimeFigureOut">
              <a:rPr lang="ko-KR" altLang="en-US" smtClean="0"/>
              <a:pPr/>
              <a:t>2021-05-25</a:t>
            </a:fld>
            <a:endParaRPr lang="ko-KR" altLang="en-US" dirty="0"/>
          </a:p>
        </p:txBody>
      </p:sp>
      <p:sp>
        <p:nvSpPr>
          <p:cNvPr id="8" name="바닥글 개체 틀 7"/>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9" name="슬라이드 번호 개체 틀 8"/>
          <p:cNvSpPr>
            <a:spLocks noGrp="1"/>
          </p:cNvSpPr>
          <p:nvPr>
            <p:ph type="sldNum" sz="quarter" idx="12"/>
          </p:nvPr>
        </p:nvSpPr>
        <p:spPr>
          <a:xfrm>
            <a:off x="6553200" y="6356350"/>
            <a:ext cx="2133600" cy="365125"/>
          </a:xfrm>
          <a:prstGeom prst="rect">
            <a:avLst/>
          </a:prstGeom>
        </p:spPr>
        <p:txBody>
          <a:bodyPr/>
          <a:lstStyle/>
          <a:p>
            <a:fld id="{F13F0C29-682E-49EF-B58D-DB4C21813308}" type="slidenum">
              <a:rPr lang="ko-KR" altLang="en-US" smtClean="0"/>
              <a:pPr/>
              <a:t>‹#›</a:t>
            </a:fld>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1DE32D63-1654-406B-AD64-AC0E5B23AB3B}" type="datetimeFigureOut">
              <a:rPr lang="ko-KR" altLang="en-US" smtClean="0"/>
              <a:pPr/>
              <a:t>2021-05-25</a:t>
            </a:fld>
            <a:endParaRPr lang="ko-KR" altLang="en-US" dirty="0"/>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F13F0C29-682E-49EF-B58D-DB4C21813308}" type="slidenum">
              <a:rPr lang="ko-KR" altLang="en-US" smtClean="0"/>
              <a:pPr/>
              <a:t>‹#›</a:t>
            </a:fld>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1DE32D63-1654-406B-AD64-AC0E5B23AB3B}" type="datetimeFigureOut">
              <a:rPr lang="ko-KR" altLang="en-US" smtClean="0"/>
              <a:pPr/>
              <a:t>2021-05-25</a:t>
            </a:fld>
            <a:endParaRPr lang="ko-KR" altLang="en-US" dirty="0"/>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F13F0C29-682E-49EF-B58D-DB4C21813308}" type="slidenum">
              <a:rPr lang="ko-KR" altLang="en-US" smtClean="0"/>
              <a:pPr/>
              <a:t>‹#›</a:t>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49" r:id="rId2"/>
    <p:sldLayoutId id="2147483654" r:id="rId3"/>
    <p:sldLayoutId id="2147483655" r:id="rId4"/>
    <p:sldLayoutId id="2147483650" r:id="rId5"/>
    <p:sldLayoutId id="2147483652" r:id="rId6"/>
    <p:sldLayoutId id="2147483653"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descr="제목-없음-3.jpg"/>
          <p:cNvPicPr>
            <a:picLocks noChangeAspect="1"/>
          </p:cNvPicPr>
          <p:nvPr/>
        </p:nvPicPr>
        <p:blipFill>
          <a:blip r:embed="rId2" cstate="print"/>
          <a:stretch>
            <a:fillRect/>
          </a:stretch>
        </p:blipFill>
        <p:spPr>
          <a:xfrm>
            <a:off x="0" y="0"/>
            <a:ext cx="9395520" cy="7101408"/>
          </a:xfrm>
          <a:prstGeom prst="rect">
            <a:avLst/>
          </a:prstGeom>
          <a:ln>
            <a:noFill/>
          </a:ln>
        </p:spPr>
      </p:pic>
      <p:sp>
        <p:nvSpPr>
          <p:cNvPr id="14" name="TextBox 13"/>
          <p:cNvSpPr txBox="1"/>
          <p:nvPr/>
        </p:nvSpPr>
        <p:spPr>
          <a:xfrm>
            <a:off x="0" y="572743"/>
            <a:ext cx="8748464" cy="1384995"/>
          </a:xfrm>
          <a:prstGeom prst="rect">
            <a:avLst/>
          </a:prstGeom>
          <a:noFill/>
          <a:ln>
            <a:noFill/>
          </a:ln>
        </p:spPr>
        <p:txBody>
          <a:bodyPr wrap="square" rtlCol="0">
            <a:spAutoFit/>
          </a:bodyPr>
          <a:lstStyle/>
          <a:p>
            <a:pPr algn="ctr"/>
            <a:r>
              <a:rPr lang="en-US" altLang="ko-KR" sz="3600" b="1" dirty="0">
                <a:latin typeface="휴먼옛체" panose="02030504000101010101" pitchFamily="18" charset="-127"/>
                <a:ea typeface="휴먼옛체" panose="02030504000101010101" pitchFamily="18" charset="-127"/>
                <a:cs typeface="Arial Unicode MS" pitchFamily="50" charset="-127"/>
              </a:rPr>
              <a:t>21</a:t>
            </a:r>
            <a:r>
              <a:rPr lang="ko-KR" altLang="en-US" sz="3600" b="1" dirty="0">
                <a:latin typeface="휴먼옛체" panose="02030504000101010101" pitchFamily="18" charset="-127"/>
                <a:ea typeface="휴먼옛체" panose="02030504000101010101" pitchFamily="18" charset="-127"/>
                <a:cs typeface="Arial Unicode MS" pitchFamily="50" charset="-127"/>
              </a:rPr>
              <a:t>세기 아태신문명 재건축과 한반도</a:t>
            </a:r>
            <a:r>
              <a:rPr lang="en-US" altLang="ko-KR" sz="3600" b="1" dirty="0">
                <a:solidFill>
                  <a:schemeClr val="tx1">
                    <a:lumMod val="65000"/>
                    <a:lumOff val="35000"/>
                  </a:schemeClr>
                </a:solidFill>
                <a:latin typeface="HY헤드라인M" pitchFamily="18" charset="-127"/>
                <a:ea typeface="HY헤드라인M" pitchFamily="18" charset="-127"/>
                <a:cs typeface="Arial Unicode MS" pitchFamily="50" charset="-127"/>
              </a:rPr>
              <a:t> </a:t>
            </a:r>
            <a:r>
              <a:rPr lang="en-US" altLang="ko-KR" sz="3200" b="1" dirty="0">
                <a:solidFill>
                  <a:schemeClr val="tx1">
                    <a:lumMod val="65000"/>
                    <a:lumOff val="35000"/>
                  </a:schemeClr>
                </a:solidFill>
                <a:latin typeface="HY헤드라인M" pitchFamily="18" charset="-127"/>
                <a:ea typeface="HY헤드라인M" pitchFamily="18" charset="-127"/>
                <a:cs typeface="Arial Unicode MS" pitchFamily="50" charset="-127"/>
              </a:rPr>
              <a:t> </a:t>
            </a:r>
            <a:r>
              <a:rPr lang="ko-KR" altLang="en-US" sz="3200" b="1" dirty="0">
                <a:solidFill>
                  <a:schemeClr val="tx1">
                    <a:lumMod val="65000"/>
                    <a:lumOff val="35000"/>
                  </a:schemeClr>
                </a:solidFill>
                <a:latin typeface="HY헤드라인M" pitchFamily="18" charset="-127"/>
                <a:ea typeface="HY헤드라인M" pitchFamily="18" charset="-127"/>
                <a:cs typeface="Arial Unicode MS" pitchFamily="50" charset="-127"/>
              </a:rPr>
              <a:t>  </a:t>
            </a:r>
            <a:endParaRPr lang="en-US" altLang="ko-KR" sz="3200" b="1" dirty="0">
              <a:solidFill>
                <a:schemeClr val="tx1">
                  <a:lumMod val="65000"/>
                  <a:lumOff val="35000"/>
                </a:schemeClr>
              </a:solidFill>
              <a:latin typeface="HY헤드라인M" pitchFamily="18" charset="-127"/>
              <a:ea typeface="HY헤드라인M" pitchFamily="18" charset="-127"/>
              <a:cs typeface="Arial Unicode MS" pitchFamily="50" charset="-127"/>
            </a:endParaRPr>
          </a:p>
          <a:p>
            <a:pPr algn="ctr"/>
            <a:r>
              <a:rPr lang="en-US" altLang="ko-KR" sz="4800" b="1" dirty="0">
                <a:solidFill>
                  <a:schemeClr val="tx1">
                    <a:lumMod val="65000"/>
                    <a:lumOff val="35000"/>
                  </a:schemeClr>
                </a:solidFill>
                <a:latin typeface="Castellar" pitchFamily="18" charset="0"/>
                <a:ea typeface="MD아트체" pitchFamily="18" charset="-127"/>
                <a:cs typeface="Arial Unicode MS" pitchFamily="50" charset="-127"/>
              </a:rPr>
              <a:t> </a:t>
            </a:r>
          </a:p>
        </p:txBody>
      </p:sp>
      <p:sp>
        <p:nvSpPr>
          <p:cNvPr id="18" name="TextBox 17"/>
          <p:cNvSpPr txBox="1"/>
          <p:nvPr/>
        </p:nvSpPr>
        <p:spPr>
          <a:xfrm>
            <a:off x="4067944" y="3429000"/>
            <a:ext cx="184731" cy="369332"/>
          </a:xfrm>
          <a:prstGeom prst="rect">
            <a:avLst/>
          </a:prstGeom>
          <a:noFill/>
        </p:spPr>
        <p:txBody>
          <a:bodyPr wrap="none" rtlCol="0">
            <a:spAutoFit/>
          </a:bodyPr>
          <a:lstStyle/>
          <a:p>
            <a:endParaRPr lang="ko-KR" altLang="en-US" dirty="0"/>
          </a:p>
        </p:txBody>
      </p:sp>
      <p:sp>
        <p:nvSpPr>
          <p:cNvPr id="20" name="TextBox 19"/>
          <p:cNvSpPr txBox="1"/>
          <p:nvPr/>
        </p:nvSpPr>
        <p:spPr>
          <a:xfrm rot="10800000" flipV="1">
            <a:off x="827584" y="5641358"/>
            <a:ext cx="7925786" cy="1015663"/>
          </a:xfrm>
          <a:prstGeom prst="rect">
            <a:avLst/>
          </a:prstGeom>
          <a:noFill/>
        </p:spPr>
        <p:txBody>
          <a:bodyPr wrap="square" rtlCol="0">
            <a:spAutoFit/>
          </a:bodyPr>
          <a:lstStyle/>
          <a:p>
            <a:r>
              <a:rPr lang="ko-KR" altLang="en-US" sz="2000" b="1" dirty="0">
                <a:solidFill>
                  <a:schemeClr val="bg1"/>
                </a:solidFill>
                <a:latin typeface="휴먼옛체" panose="02030504000101010101" pitchFamily="18" charset="-127"/>
                <a:ea typeface="휴먼옛체" panose="02030504000101010101" pitchFamily="18" charset="-127"/>
              </a:rPr>
              <a:t>하영선</a:t>
            </a:r>
            <a:r>
              <a:rPr lang="ja-JP" altLang="en-US" sz="2000" b="1" dirty="0">
                <a:solidFill>
                  <a:schemeClr val="bg1"/>
                </a:solidFill>
                <a:latin typeface="휴먼옛체" panose="02030504000101010101" pitchFamily="18" charset="-127"/>
                <a:ea typeface="휴먼옛체" panose="02030504000101010101" pitchFamily="18" charset="-127"/>
              </a:rPr>
              <a:t> </a:t>
            </a:r>
            <a:endParaRPr lang="en-US" altLang="ja-JP" sz="2000" b="1" dirty="0">
              <a:solidFill>
                <a:schemeClr val="bg1"/>
              </a:solidFill>
              <a:latin typeface="휴먼옛체" panose="02030504000101010101" pitchFamily="18" charset="-127"/>
              <a:ea typeface="휴먼옛체" panose="02030504000101010101" pitchFamily="18" charset="-127"/>
            </a:endParaRPr>
          </a:p>
          <a:p>
            <a:r>
              <a:rPr lang="ko-KR" altLang="en-US" sz="2000" b="1" dirty="0">
                <a:solidFill>
                  <a:schemeClr val="bg1"/>
                </a:solidFill>
                <a:latin typeface="휴먼옛체" panose="02030504000101010101" pitchFamily="18" charset="-127"/>
                <a:ea typeface="휴먼옛체" panose="02030504000101010101" pitchFamily="18" charset="-127"/>
              </a:rPr>
              <a:t>서울대학교</a:t>
            </a:r>
            <a:r>
              <a:rPr lang="en-US" altLang="ko-KR" sz="2000" b="1" dirty="0">
                <a:solidFill>
                  <a:schemeClr val="bg1"/>
                </a:solidFill>
                <a:latin typeface="휴먼옛체" panose="02030504000101010101" pitchFamily="18" charset="-127"/>
                <a:ea typeface="휴먼옛체" panose="02030504000101010101" pitchFamily="18" charset="-127"/>
              </a:rPr>
              <a:t>/</a:t>
            </a:r>
            <a:endParaRPr lang="en-US" altLang="ja-JP" sz="2000" b="1" dirty="0">
              <a:solidFill>
                <a:schemeClr val="bg1"/>
              </a:solidFill>
              <a:latin typeface="휴먼옛체" panose="02030504000101010101" pitchFamily="18" charset="-127"/>
              <a:ea typeface="휴먼옛체" panose="02030504000101010101" pitchFamily="18" charset="-127"/>
            </a:endParaRPr>
          </a:p>
          <a:p>
            <a:r>
              <a:rPr lang="ko-KR" altLang="en-US" sz="2000" b="1" dirty="0">
                <a:solidFill>
                  <a:schemeClr val="bg1"/>
                </a:solidFill>
                <a:latin typeface="휴먼옛체" panose="02030504000101010101" pitchFamily="18" charset="-127"/>
                <a:ea typeface="휴먼옛체" panose="02030504000101010101" pitchFamily="18" charset="-127"/>
              </a:rPr>
              <a:t>동아시아연구원</a:t>
            </a:r>
            <a:r>
              <a:rPr lang="en-US" altLang="ko-KR" sz="2000" b="1" dirty="0">
                <a:solidFill>
                  <a:schemeClr val="bg1"/>
                </a:solidFill>
                <a:latin typeface="휴먼옛체" panose="02030504000101010101" pitchFamily="18" charset="-127"/>
                <a:ea typeface="휴먼옛체" panose="02030504000101010101" pitchFamily="18" charset="-127"/>
              </a:rPr>
              <a:t>(EAI)</a:t>
            </a:r>
            <a:r>
              <a:rPr lang="en-US" altLang="ja-JP" sz="2000" b="1" dirty="0">
                <a:solidFill>
                  <a:schemeClr val="bg1"/>
                </a:solidFill>
              </a:rPr>
              <a:t> </a:t>
            </a:r>
            <a:endParaRPr lang="ko-KR" altLang="en-US" sz="2000" b="1" dirty="0">
              <a:solidFill>
                <a:schemeClr val="bg1"/>
              </a:solidFill>
              <a:latin typeface="MD아트체" pitchFamily="18" charset="-127"/>
              <a:ea typeface="MD아트체" pitchFamily="18" charset="-127"/>
            </a:endParaRPr>
          </a:p>
        </p:txBody>
      </p:sp>
      <p:sp>
        <p:nvSpPr>
          <p:cNvPr id="21" name="TextBox 20"/>
          <p:cNvSpPr txBox="1"/>
          <p:nvPr/>
        </p:nvSpPr>
        <p:spPr>
          <a:xfrm>
            <a:off x="3008176" y="4838565"/>
            <a:ext cx="5380248" cy="1938992"/>
          </a:xfrm>
          <a:prstGeom prst="rect">
            <a:avLst/>
          </a:prstGeom>
          <a:noFill/>
        </p:spPr>
        <p:txBody>
          <a:bodyPr wrap="square" rtlCol="0">
            <a:spAutoFit/>
          </a:bodyPr>
          <a:lstStyle/>
          <a:p>
            <a:endParaRPr lang="en-US" altLang="ko-KR" sz="2400" spc="-150" dirty="0">
              <a:solidFill>
                <a:schemeClr val="bg2">
                  <a:lumMod val="50000"/>
                </a:schemeClr>
              </a:solidFill>
              <a:latin typeface="Myriad Pro Light" pitchFamily="34" charset="0"/>
              <a:ea typeface="Yoon 윤고딕 540_TT" pitchFamily="18" charset="-127"/>
              <a:cs typeface="Arial" pitchFamily="34" charset="0"/>
            </a:endParaRPr>
          </a:p>
          <a:p>
            <a:endParaRPr lang="en-US" altLang="ko-KR" sz="2400" spc="-150" dirty="0">
              <a:solidFill>
                <a:schemeClr val="bg2">
                  <a:lumMod val="50000"/>
                </a:schemeClr>
              </a:solidFill>
              <a:latin typeface="Myriad Pro Light" pitchFamily="34" charset="0"/>
              <a:ea typeface="Yoon 윤고딕 540_TT" pitchFamily="18" charset="-127"/>
              <a:cs typeface="Arial" pitchFamily="34" charset="0"/>
            </a:endParaRPr>
          </a:p>
          <a:p>
            <a:endParaRPr lang="en-US" altLang="ko-KR" sz="2400" spc="-150" dirty="0">
              <a:solidFill>
                <a:schemeClr val="bg2">
                  <a:lumMod val="50000"/>
                </a:schemeClr>
              </a:solidFill>
              <a:latin typeface="Myriad Pro Light" pitchFamily="34" charset="0"/>
              <a:ea typeface="Yoon 윤고딕 540_TT" pitchFamily="18" charset="-127"/>
              <a:cs typeface="Arial" pitchFamily="34" charset="0"/>
            </a:endParaRPr>
          </a:p>
          <a:p>
            <a:r>
              <a:rPr lang="ko-KR" altLang="en-US" sz="2400" spc="-150" dirty="0">
                <a:solidFill>
                  <a:schemeClr val="bg2">
                    <a:lumMod val="50000"/>
                  </a:schemeClr>
                </a:solidFill>
                <a:latin typeface="Myriad Pro Light" pitchFamily="34" charset="0"/>
                <a:ea typeface="Yoon 윤고딕 540_TT" pitchFamily="18" charset="-127"/>
                <a:cs typeface="Arial" pitchFamily="34" charset="0"/>
              </a:rPr>
              <a:t> </a:t>
            </a:r>
            <a:r>
              <a:rPr lang="ko-KR" altLang="en-US" sz="2400" spc="-150" dirty="0">
                <a:solidFill>
                  <a:srgbClr val="000000"/>
                </a:solidFill>
                <a:latin typeface="MD아트체" pitchFamily="18" charset="-127"/>
                <a:ea typeface="MD아트체" pitchFamily="18" charset="-127"/>
                <a:cs typeface="Arial" pitchFamily="34" charset="0"/>
              </a:rPr>
              <a:t> </a:t>
            </a:r>
            <a:endParaRPr lang="en-US" altLang="ko-KR" sz="2400" spc="-150" dirty="0">
              <a:solidFill>
                <a:srgbClr val="000000"/>
              </a:solidFill>
              <a:latin typeface="MD아트체" pitchFamily="18" charset="-127"/>
              <a:ea typeface="MD아트체" pitchFamily="18" charset="-127"/>
              <a:cs typeface="Arial" pitchFamily="34" charset="0"/>
            </a:endParaRPr>
          </a:p>
          <a:p>
            <a:r>
              <a:rPr lang="ko-KR" altLang="en-US" sz="2400" spc="-150" dirty="0">
                <a:solidFill>
                  <a:srgbClr val="000000"/>
                </a:solidFill>
                <a:latin typeface="MD아트체" pitchFamily="18" charset="-127"/>
                <a:ea typeface="MD아트체" pitchFamily="18" charset="-127"/>
                <a:cs typeface="Arial" pitchFamily="34" charset="0"/>
              </a:rPr>
              <a:t>   </a:t>
            </a:r>
            <a:endParaRPr lang="ko-KR" altLang="ko-KR" sz="2400" dirty="0">
              <a:solidFill>
                <a:srgbClr val="000000"/>
              </a:solidFill>
              <a:latin typeface="MD아트체" pitchFamily="18" charset="-127"/>
              <a:ea typeface="MD아트체" pitchFamily="18" charset="-127"/>
            </a:endParaRPr>
          </a:p>
        </p:txBody>
      </p:sp>
      <p:pic>
        <p:nvPicPr>
          <p:cNvPr id="9" name="그림 8" descr="이사장님.jpg"/>
          <p:cNvPicPr>
            <a:picLocks noChangeAspect="1"/>
          </p:cNvPicPr>
          <p:nvPr/>
        </p:nvPicPr>
        <p:blipFill>
          <a:blip r:embed="rId3" cstate="print"/>
          <a:srcRect b="49176"/>
          <a:stretch>
            <a:fillRect/>
          </a:stretch>
        </p:blipFill>
        <p:spPr>
          <a:xfrm>
            <a:off x="7452320" y="1772816"/>
            <a:ext cx="936104" cy="792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3600" dirty="0"/>
              <a:t>세계</a:t>
            </a:r>
            <a:r>
              <a:rPr lang="en-US" altLang="ko-KR" sz="3600" dirty="0"/>
              <a:t>20</a:t>
            </a:r>
            <a:r>
              <a:rPr lang="ko-KR" altLang="en-US" sz="3600" dirty="0"/>
              <a:t>대 싱크탱크</a:t>
            </a:r>
            <a:br>
              <a:rPr lang="en-US" altLang="ko-KR" sz="3600" dirty="0"/>
            </a:br>
            <a:r>
              <a:rPr lang="en-US" altLang="ko-KR" sz="3600" dirty="0"/>
              <a:t>2018</a:t>
            </a:r>
            <a:endParaRPr lang="ko-KR" altLang="en-US" sz="3600" dirty="0"/>
          </a:p>
        </p:txBody>
      </p:sp>
      <p:sp>
        <p:nvSpPr>
          <p:cNvPr id="3" name="내용 개체 틀 2"/>
          <p:cNvSpPr>
            <a:spLocks noGrp="1"/>
          </p:cNvSpPr>
          <p:nvPr>
            <p:ph idx="1"/>
          </p:nvPr>
        </p:nvSpPr>
        <p:spPr/>
        <p:txBody>
          <a:bodyPr/>
          <a:lstStyle/>
          <a:p>
            <a:r>
              <a:rPr lang="en-US" altLang="ko-KR" sz="1400" dirty="0"/>
              <a:t>Top Think Tanks Worldwide (U.S. and non-U.S.)</a:t>
            </a:r>
          </a:p>
          <a:p>
            <a:endParaRPr lang="en-US" altLang="ko-KR" sz="1400" dirty="0"/>
          </a:p>
          <a:p>
            <a:r>
              <a:rPr lang="en-US" altLang="ko-KR" sz="1100" dirty="0"/>
              <a:t>1. Brookings Institution (United States) </a:t>
            </a:r>
          </a:p>
          <a:p>
            <a:r>
              <a:rPr lang="en-US" altLang="ko-KR" sz="1100" dirty="0"/>
              <a:t>2. Chatham House (United Kingdom) </a:t>
            </a:r>
          </a:p>
          <a:p>
            <a:r>
              <a:rPr lang="en-US" altLang="ko-KR" sz="1100" dirty="0"/>
              <a:t>3. Carnegie Endowment for International Peace (United States) </a:t>
            </a:r>
          </a:p>
          <a:p>
            <a:r>
              <a:rPr lang="en-US" altLang="ko-KR" sz="1100" dirty="0"/>
              <a:t>4. Center for Strategic and International Studies (CSIS) (United States) </a:t>
            </a:r>
          </a:p>
          <a:p>
            <a:r>
              <a:rPr lang="en-US" altLang="ko-KR" sz="1100" dirty="0"/>
              <a:t>5. Bruegel (Belgium) </a:t>
            </a:r>
          </a:p>
          <a:p>
            <a:r>
              <a:rPr lang="en-US" altLang="ko-KR" sz="1100" dirty="0"/>
              <a:t>6. Council on Foreign Relations (CFR) (United States) </a:t>
            </a:r>
          </a:p>
          <a:p>
            <a:r>
              <a:rPr lang="en-US" altLang="ko-KR" sz="1100" dirty="0"/>
              <a:t>7. International Institute for Strategic Studies (IISS) (United Kingdom) </a:t>
            </a:r>
          </a:p>
          <a:p>
            <a:r>
              <a:rPr lang="en-US" altLang="ko-KR" sz="1100" dirty="0"/>
              <a:t>8. RAND Corporation (United States) </a:t>
            </a:r>
          </a:p>
          <a:p>
            <a:r>
              <a:rPr lang="en-US" altLang="ko-KR" sz="1100" dirty="0"/>
              <a:t>9. Woodrow Wilson International Center for Scholars (United States) </a:t>
            </a:r>
          </a:p>
          <a:p>
            <a:r>
              <a:rPr lang="en-US" altLang="ko-KR" sz="1100" dirty="0"/>
              <a:t>10. Amnesty International (AI) (United Kingdom) </a:t>
            </a:r>
          </a:p>
          <a:p>
            <a:r>
              <a:rPr lang="en-US" altLang="ko-KR" sz="1100" dirty="0"/>
              <a:t>11. Cato Institute (United States) </a:t>
            </a:r>
          </a:p>
          <a:p>
            <a:r>
              <a:rPr lang="en-US" altLang="ko-KR" sz="1100" dirty="0"/>
              <a:t>12. Heritage Foundation (United States) </a:t>
            </a:r>
          </a:p>
          <a:p>
            <a:r>
              <a:rPr lang="en-US" altLang="ko-KR" sz="1100" dirty="0"/>
              <a:t>13. Fundacao Getulio Vargas (FGV) (Brazil) </a:t>
            </a:r>
          </a:p>
          <a:p>
            <a:r>
              <a:rPr lang="en-US" altLang="ko-KR" sz="1100" dirty="0"/>
              <a:t>14. Transparency International (TI) (Germany) </a:t>
            </a:r>
          </a:p>
          <a:p>
            <a:r>
              <a:rPr lang="en-US" altLang="ko-KR" sz="1100" dirty="0"/>
              <a:t>15. Japan Institute of International Affairs (JIIA) (Japan) </a:t>
            </a:r>
          </a:p>
          <a:p>
            <a:r>
              <a:rPr lang="en-US" altLang="ko-KR" sz="1100" dirty="0"/>
              <a:t>16. French Institute of International Relations (IFRI) (France) </a:t>
            </a:r>
          </a:p>
          <a:p>
            <a:r>
              <a:rPr lang="en-US" altLang="ko-KR" sz="1100" dirty="0"/>
              <a:t>17. Fraser Institute (Canada) </a:t>
            </a:r>
          </a:p>
          <a:p>
            <a:r>
              <a:rPr lang="en-US" altLang="ko-KR" sz="1100" dirty="0"/>
              <a:t>18. German Institute for International and Security Affairs (SWP) (Germany) </a:t>
            </a:r>
          </a:p>
          <a:p>
            <a:r>
              <a:rPr lang="en-US" altLang="ko-KR" sz="1100" dirty="0"/>
              <a:t>19. Center for American Progress (CAP) (United States) </a:t>
            </a:r>
          </a:p>
          <a:p>
            <a:r>
              <a:rPr lang="en-US" altLang="ko-KR" sz="1100" dirty="0"/>
              <a:t>20. Peterson Institute for International Economics (PIIE) (United States)</a:t>
            </a:r>
            <a:endParaRPr lang="ko-KR" altLang="en-US" sz="1100" dirty="0"/>
          </a:p>
        </p:txBody>
      </p:sp>
    </p:spTree>
    <p:extLst>
      <p:ext uri="{BB962C8B-B14F-4D97-AF65-F5344CB8AC3E}">
        <p14:creationId xmlns:p14="http://schemas.microsoft.com/office/powerpoint/2010/main" val="188298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sz="2800" dirty="0"/>
              <a:t>아태 신문명 재건축</a:t>
            </a:r>
            <a:r>
              <a:rPr lang="en-US" altLang="ko-KR" sz="2800" dirty="0"/>
              <a:t>: </a:t>
            </a:r>
            <a:r>
              <a:rPr lang="ko-KR" altLang="en-US" sz="2800" dirty="0"/>
              <a:t>미국과</a:t>
            </a:r>
            <a:r>
              <a:rPr lang="en-US" altLang="ko-KR" sz="2800" dirty="0"/>
              <a:t> </a:t>
            </a:r>
            <a:r>
              <a:rPr lang="ko-KR" altLang="en-US" sz="2800" dirty="0"/>
              <a:t>중국</a:t>
            </a:r>
          </a:p>
        </p:txBody>
      </p:sp>
    </p:spTree>
    <p:extLst>
      <p:ext uri="{BB962C8B-B14F-4D97-AF65-F5344CB8AC3E}">
        <p14:creationId xmlns:p14="http://schemas.microsoft.com/office/powerpoint/2010/main" val="282227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BE9EC6-8DC5-4918-9874-9DCEE5299468}"/>
              </a:ext>
            </a:extLst>
          </p:cNvPr>
          <p:cNvSpPr>
            <a:spLocks noGrp="1"/>
          </p:cNvSpPr>
          <p:nvPr>
            <p:ph type="ctrTitle"/>
          </p:nvPr>
        </p:nvSpPr>
        <p:spPr/>
        <p:txBody>
          <a:bodyPr/>
          <a:lstStyle/>
          <a:p>
            <a:r>
              <a:rPr lang="ko-KR" altLang="en-US" sz="2800" dirty="0"/>
              <a:t>미국의 인태전략</a:t>
            </a:r>
          </a:p>
        </p:txBody>
      </p:sp>
    </p:spTree>
    <p:extLst>
      <p:ext uri="{BB962C8B-B14F-4D97-AF65-F5344CB8AC3E}">
        <p14:creationId xmlns:p14="http://schemas.microsoft.com/office/powerpoint/2010/main" val="183820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br>
              <a:rPr lang="ko-KR" altLang="ko-KR" sz="1400" dirty="0">
                <a:solidFill>
                  <a:schemeClr val="bg1"/>
                </a:solidFill>
              </a:rPr>
            </a:br>
            <a:endParaRPr lang="ko-KR" altLang="en-US" sz="1400" dirty="0"/>
          </a:p>
        </p:txBody>
      </p:sp>
      <p:sp>
        <p:nvSpPr>
          <p:cNvPr id="3" name="텍스트 개체 틀 2"/>
          <p:cNvSpPr>
            <a:spLocks noGrp="1"/>
          </p:cNvSpPr>
          <p:nvPr>
            <p:ph type="body" idx="1"/>
          </p:nvPr>
        </p:nvSpPr>
        <p:spPr/>
        <p:txBody>
          <a:bodyPr/>
          <a:lstStyle/>
          <a:p>
            <a:endParaRPr lang="ko-KR" altLang="en-US" dirty="0"/>
          </a:p>
        </p:txBody>
      </p:sp>
      <p:sp>
        <p:nvSpPr>
          <p:cNvPr id="4" name="내용 개체 틀 3"/>
          <p:cNvSpPr>
            <a:spLocks noGrp="1"/>
          </p:cNvSpPr>
          <p:nvPr>
            <p:ph sz="half" idx="2"/>
          </p:nvPr>
        </p:nvSpPr>
        <p:spPr>
          <a:xfrm>
            <a:off x="457200" y="1535113"/>
            <a:ext cx="4040188" cy="4591050"/>
          </a:xfrm>
        </p:spPr>
        <p:txBody>
          <a:bodyPr/>
          <a:lstStyle/>
          <a:p>
            <a:pPr>
              <a:buNone/>
            </a:pPr>
            <a:r>
              <a:rPr lang="en-US" altLang="ko-KR" sz="1400" dirty="0">
                <a:solidFill>
                  <a:schemeClr val="bg1"/>
                </a:solidFill>
                <a:ea typeface="Yoon 윤고딕 530_TT" pitchFamily="18" charset="-127"/>
              </a:rPr>
              <a:t>   US Secretary of State Hilary of Clinton “America’s Pacific Century” </a:t>
            </a:r>
            <a:r>
              <a:rPr lang="en-US" altLang="ko-KR" sz="1400" i="1" dirty="0">
                <a:solidFill>
                  <a:schemeClr val="bg1"/>
                </a:solidFill>
                <a:ea typeface="Yoon 윤고딕 530_TT" pitchFamily="18" charset="-127"/>
              </a:rPr>
              <a:t>Foreign Policy </a:t>
            </a:r>
            <a:r>
              <a:rPr lang="en-US" altLang="ko-KR" sz="1400" dirty="0">
                <a:solidFill>
                  <a:schemeClr val="bg1"/>
                </a:solidFill>
                <a:ea typeface="Yoon 윤고딕 530_TT" pitchFamily="18" charset="-127"/>
              </a:rPr>
              <a:t>November2011</a:t>
            </a:r>
          </a:p>
          <a:p>
            <a:pPr>
              <a:buNone/>
            </a:pPr>
            <a:endParaRPr lang="en-US" altLang="ko-KR" sz="1400" dirty="0">
              <a:solidFill>
                <a:schemeClr val="bg1"/>
              </a:solidFill>
              <a:ea typeface="Yoon 윤고딕 530_TT" pitchFamily="18" charset="-127"/>
            </a:endParaRPr>
          </a:p>
          <a:p>
            <a:pPr>
              <a:buNone/>
            </a:pPr>
            <a:r>
              <a:rPr lang="en-US" altLang="ko-KR" sz="1400" dirty="0">
                <a:solidFill>
                  <a:schemeClr val="bg1"/>
                </a:solidFill>
                <a:ea typeface="Yoon 윤고딕 530_TT" pitchFamily="18" charset="-127"/>
              </a:rPr>
              <a:t>  </a:t>
            </a:r>
          </a:p>
          <a:p>
            <a:pPr>
              <a:buNone/>
            </a:pPr>
            <a:r>
              <a:rPr lang="en-US" altLang="ko-KR" sz="1400" dirty="0">
                <a:solidFill>
                  <a:schemeClr val="bg1"/>
                </a:solidFill>
                <a:ea typeface="Yoon 윤고딕 530_TT" pitchFamily="18" charset="-127"/>
              </a:rPr>
              <a:t> Six key lines of action: </a:t>
            </a:r>
          </a:p>
          <a:p>
            <a:pPr>
              <a:buNone/>
            </a:pPr>
            <a:r>
              <a:rPr lang="en-US" altLang="ko-KR" sz="1400" dirty="0">
                <a:solidFill>
                  <a:schemeClr val="bg1"/>
                </a:solidFill>
                <a:ea typeface="Yoon 윤고딕 530_TT" pitchFamily="18" charset="-127"/>
              </a:rPr>
              <a:t>   1. strengthening bilateral security alliances;  </a:t>
            </a:r>
          </a:p>
          <a:p>
            <a:pPr>
              <a:buNone/>
            </a:pPr>
            <a:r>
              <a:rPr lang="en-US" altLang="ko-KR" sz="1400" dirty="0">
                <a:solidFill>
                  <a:schemeClr val="bg1"/>
                </a:solidFill>
                <a:ea typeface="Yoon 윤고딕 530_TT" pitchFamily="18" charset="-127"/>
              </a:rPr>
              <a:t>   2. deepening our working relationships with emerging powers, including with China;  </a:t>
            </a:r>
          </a:p>
          <a:p>
            <a:pPr>
              <a:buNone/>
            </a:pPr>
            <a:r>
              <a:rPr lang="en-US" altLang="ko-KR" sz="1400" dirty="0">
                <a:solidFill>
                  <a:schemeClr val="bg1"/>
                </a:solidFill>
                <a:ea typeface="Yoon 윤고딕 530_TT" pitchFamily="18" charset="-127"/>
              </a:rPr>
              <a:t>   3. engaging with regional multilateral institutions; </a:t>
            </a:r>
          </a:p>
          <a:p>
            <a:pPr>
              <a:buNone/>
            </a:pPr>
            <a:r>
              <a:rPr lang="en-US" altLang="ko-KR" sz="1400" dirty="0">
                <a:solidFill>
                  <a:schemeClr val="bg1"/>
                </a:solidFill>
                <a:ea typeface="Yoon 윤고딕 530_TT" pitchFamily="18" charset="-127"/>
              </a:rPr>
              <a:t>   4. expanding trade and investment; </a:t>
            </a:r>
          </a:p>
          <a:p>
            <a:pPr>
              <a:buNone/>
            </a:pPr>
            <a:r>
              <a:rPr lang="en-US" altLang="ko-KR" sz="1400" dirty="0">
                <a:solidFill>
                  <a:schemeClr val="bg1"/>
                </a:solidFill>
                <a:ea typeface="Yoon 윤고딕 530_TT" pitchFamily="18" charset="-127"/>
              </a:rPr>
              <a:t>   5. forging a broad-based military presence;  </a:t>
            </a:r>
          </a:p>
          <a:p>
            <a:pPr>
              <a:buNone/>
            </a:pPr>
            <a:r>
              <a:rPr lang="en-US" altLang="ko-KR" sz="1400" dirty="0">
                <a:solidFill>
                  <a:schemeClr val="bg1"/>
                </a:solidFill>
                <a:ea typeface="Yoon 윤고딕 530_TT" pitchFamily="18" charset="-127"/>
              </a:rPr>
              <a:t>   6. advancing democracy and human rights.</a:t>
            </a:r>
            <a:endParaRPr lang="ko-KR" altLang="en-US" sz="1400" dirty="0">
              <a:solidFill>
                <a:schemeClr val="bg1"/>
              </a:solidFill>
              <a:ea typeface="Yoon 윤고딕 530_TT" pitchFamily="18" charset="-127"/>
            </a:endParaRPr>
          </a:p>
          <a:p>
            <a:endParaRPr lang="ko-KR" altLang="en-US" sz="1400" dirty="0">
              <a:solidFill>
                <a:schemeClr val="bg1"/>
              </a:solidFill>
            </a:endParaRPr>
          </a:p>
        </p:txBody>
      </p:sp>
      <p:sp>
        <p:nvSpPr>
          <p:cNvPr id="5" name="텍스트 개체 틀 4"/>
          <p:cNvSpPr>
            <a:spLocks noGrp="1"/>
          </p:cNvSpPr>
          <p:nvPr>
            <p:ph type="body" sz="quarter" idx="3"/>
          </p:nvPr>
        </p:nvSpPr>
        <p:spPr>
          <a:xfrm>
            <a:off x="4645025" y="1535113"/>
            <a:ext cx="4041775" cy="639761"/>
          </a:xfrm>
        </p:spPr>
        <p:txBody>
          <a:bodyPr/>
          <a:lstStyle/>
          <a:p>
            <a:r>
              <a:rPr lang="en-US" altLang="ko-KR" b="0" dirty="0">
                <a:solidFill>
                  <a:schemeClr val="bg1"/>
                </a:solidFill>
              </a:rPr>
              <a:t> </a:t>
            </a:r>
            <a:r>
              <a:rPr lang="en-US" altLang="ko-KR" sz="1400" b="0" dirty="0">
                <a:solidFill>
                  <a:schemeClr val="bg1"/>
                </a:solidFill>
              </a:rPr>
              <a:t>Alexander Gray and Peter Navarro</a:t>
            </a:r>
          </a:p>
          <a:p>
            <a:r>
              <a:rPr lang="en-US" altLang="ko-KR" sz="1200" b="0" dirty="0">
                <a:solidFill>
                  <a:schemeClr val="bg1"/>
                </a:solidFill>
              </a:rPr>
              <a:t>“Donald Trumps' Peace Through Strength Vision for the Asia-Pacific” </a:t>
            </a:r>
            <a:r>
              <a:rPr lang="en-US" altLang="ko-KR" sz="1200" b="0" i="1" dirty="0">
                <a:solidFill>
                  <a:schemeClr val="bg1"/>
                </a:solidFill>
              </a:rPr>
              <a:t>Foreign Policy </a:t>
            </a:r>
            <a:r>
              <a:rPr lang="en-US" altLang="ko-KR" sz="1200" b="0" dirty="0">
                <a:solidFill>
                  <a:schemeClr val="bg1"/>
                </a:solidFill>
              </a:rPr>
              <a:t>November 7, 2016  </a:t>
            </a:r>
            <a:endParaRPr lang="ko-KR" altLang="en-US" sz="1200" b="0" dirty="0">
              <a:solidFill>
                <a:schemeClr val="bg1"/>
              </a:solidFill>
            </a:endParaRPr>
          </a:p>
        </p:txBody>
      </p:sp>
      <p:sp>
        <p:nvSpPr>
          <p:cNvPr id="6" name="내용 개체 틀 5"/>
          <p:cNvSpPr>
            <a:spLocks noGrp="1"/>
          </p:cNvSpPr>
          <p:nvPr>
            <p:ph sz="quarter" idx="4"/>
          </p:nvPr>
        </p:nvSpPr>
        <p:spPr/>
        <p:txBody>
          <a:bodyPr/>
          <a:lstStyle/>
          <a:p>
            <a:pPr fontAlgn="base" latinLnBrk="0"/>
            <a:endParaRPr lang="en-US" altLang="ko-KR" sz="1100" dirty="0">
              <a:solidFill>
                <a:schemeClr val="bg1"/>
              </a:solidFill>
            </a:endParaRPr>
          </a:p>
          <a:p>
            <a:pPr fontAlgn="base" latinLnBrk="0"/>
            <a:endParaRPr lang="en-US" altLang="ko-KR" sz="1100" dirty="0">
              <a:solidFill>
                <a:schemeClr val="bg1"/>
              </a:solidFill>
            </a:endParaRPr>
          </a:p>
          <a:p>
            <a:pPr marL="0" indent="0" fontAlgn="base" latinLnBrk="0">
              <a:buNone/>
            </a:pPr>
            <a:endParaRPr lang="en-US" altLang="ko-KR" sz="1100" dirty="0">
              <a:solidFill>
                <a:schemeClr val="bg1"/>
              </a:solidFill>
            </a:endParaRPr>
          </a:p>
          <a:p>
            <a:pPr marL="0" indent="0" fontAlgn="base" latinLnBrk="0">
              <a:buNone/>
            </a:pPr>
            <a:r>
              <a:rPr lang="en-US" altLang="ko-KR" sz="1200" dirty="0">
                <a:solidFill>
                  <a:schemeClr val="bg1"/>
                </a:solidFill>
              </a:rPr>
              <a:t>      Trump’s approach is two-pronged. </a:t>
            </a:r>
          </a:p>
          <a:p>
            <a:pPr marL="0" indent="0" fontAlgn="base" latinLnBrk="0">
              <a:buNone/>
            </a:pPr>
            <a:r>
              <a:rPr lang="en-US" altLang="ko-KR" sz="1200" dirty="0">
                <a:solidFill>
                  <a:schemeClr val="bg1"/>
                </a:solidFill>
              </a:rPr>
              <a:t>      First, Trump will never again sacrifice the U.S. economy on the altar of foreign policy by entering into bad trade deals like the North American Free Trade Agreement, allowing China into the World Trade Organization, and passing the proposed TPP. These deals only weaken our manufacturing base and ability    to defend ourselves and our allies.</a:t>
            </a:r>
          </a:p>
          <a:p>
            <a:pPr marL="0" indent="0" fontAlgn="base" latinLnBrk="0">
              <a:buNone/>
            </a:pPr>
            <a:endParaRPr lang="ko-KR" altLang="ko-KR" sz="1200" dirty="0">
              <a:solidFill>
                <a:schemeClr val="bg1"/>
              </a:solidFill>
            </a:endParaRPr>
          </a:p>
          <a:p>
            <a:r>
              <a:rPr lang="en-US" altLang="ko-KR" sz="1200" dirty="0">
                <a:solidFill>
                  <a:schemeClr val="bg1"/>
                </a:solidFill>
              </a:rPr>
              <a:t>Second, Trump will steadfastly pursue a strategy of peace through strength, an axiom of Ronald Reagan that was abandoned under the Obama administration. --- Trump has pledged to work with Congress to repeal defense sequestration, a cause with bipartisan support in both chambers. </a:t>
            </a:r>
            <a:endParaRPr lang="ko-KR" altLang="en-US" sz="1200" dirty="0">
              <a:solidFill>
                <a:schemeClr val="bg1"/>
              </a:solidFill>
            </a:endParaRPr>
          </a:p>
        </p:txBody>
      </p:sp>
    </p:spTree>
    <p:extLst>
      <p:ext uri="{BB962C8B-B14F-4D97-AF65-F5344CB8AC3E}">
        <p14:creationId xmlns:p14="http://schemas.microsoft.com/office/powerpoint/2010/main" val="79678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sz="3600" dirty="0">
              <a:solidFill>
                <a:schemeClr val="bg1"/>
              </a:solidFill>
            </a:endParaRPr>
          </a:p>
        </p:txBody>
      </p:sp>
      <p:sp>
        <p:nvSpPr>
          <p:cNvPr id="3" name="내용 개체 틀 2"/>
          <p:cNvSpPr>
            <a:spLocks noGrp="1"/>
          </p:cNvSpPr>
          <p:nvPr>
            <p:ph sz="half" idx="1"/>
          </p:nvPr>
        </p:nvSpPr>
        <p:spPr/>
        <p:txBody>
          <a:bodyPr/>
          <a:lstStyle/>
          <a:p>
            <a:r>
              <a:rPr lang="en-US" altLang="ko-KR" sz="1400" dirty="0">
                <a:solidFill>
                  <a:schemeClr val="bg1"/>
                </a:solidFill>
              </a:rPr>
              <a:t>US State Dept</a:t>
            </a:r>
            <a:r>
              <a:rPr lang="en-US" altLang="ko-KR" sz="1400" i="1" dirty="0">
                <a:solidFill>
                  <a:schemeClr val="bg1"/>
                </a:solidFill>
              </a:rPr>
              <a:t>., A FREE AND OPEN INDO-PACIFIC: Advancing a Shared vision </a:t>
            </a:r>
            <a:r>
              <a:rPr lang="en-US" altLang="ko-KR" sz="1400" dirty="0">
                <a:solidFill>
                  <a:schemeClr val="bg1"/>
                </a:solidFill>
              </a:rPr>
              <a:t>(Nov. 4, 2019) </a:t>
            </a:r>
          </a:p>
          <a:p>
            <a:r>
              <a:rPr lang="en-US" altLang="ko-KR" sz="1400" dirty="0">
                <a:solidFill>
                  <a:schemeClr val="bg1"/>
                </a:solidFill>
              </a:rPr>
              <a:t>Engaging Partners and Regional Institutions</a:t>
            </a:r>
          </a:p>
          <a:p>
            <a:endParaRPr lang="en-US" altLang="ko-KR" sz="1400" dirty="0">
              <a:solidFill>
                <a:schemeClr val="bg1"/>
              </a:solidFill>
            </a:endParaRPr>
          </a:p>
          <a:p>
            <a:r>
              <a:rPr lang="en-US" altLang="ko-KR" sz="1400" dirty="0">
                <a:solidFill>
                  <a:schemeClr val="bg1"/>
                </a:solidFill>
              </a:rPr>
              <a:t>Enhancing Economic Prosperity</a:t>
            </a:r>
          </a:p>
          <a:p>
            <a:pPr marL="0" indent="0">
              <a:buNone/>
            </a:pPr>
            <a:r>
              <a:rPr lang="en-US" altLang="ko-KR" sz="1400" dirty="0">
                <a:solidFill>
                  <a:schemeClr val="bg1"/>
                </a:solidFill>
              </a:rPr>
              <a:t>         Infrastructure/Energy/Digital Economy</a:t>
            </a:r>
          </a:p>
          <a:p>
            <a:pPr marL="0" indent="0">
              <a:buNone/>
            </a:pPr>
            <a:r>
              <a:rPr lang="en-US" altLang="ko-KR" sz="1400" dirty="0">
                <a:solidFill>
                  <a:schemeClr val="bg1"/>
                </a:solidFill>
              </a:rPr>
              <a:t>         Championing Good Governance</a:t>
            </a:r>
          </a:p>
          <a:p>
            <a:pPr marL="0" indent="0">
              <a:buNone/>
            </a:pPr>
            <a:endParaRPr lang="en-US" altLang="ko-KR" sz="1400" dirty="0">
              <a:solidFill>
                <a:schemeClr val="bg1"/>
              </a:solidFill>
            </a:endParaRPr>
          </a:p>
          <a:p>
            <a:r>
              <a:rPr lang="en-US" altLang="ko-KR" sz="1400" dirty="0">
                <a:solidFill>
                  <a:schemeClr val="bg1"/>
                </a:solidFill>
              </a:rPr>
              <a:t> Ensuring Peace and Security</a:t>
            </a:r>
          </a:p>
          <a:p>
            <a:pPr marL="0" indent="0">
              <a:buNone/>
            </a:pPr>
            <a:endParaRPr lang="en-US" altLang="ko-KR" sz="1400" dirty="0">
              <a:solidFill>
                <a:schemeClr val="bg1"/>
              </a:solidFill>
            </a:endParaRPr>
          </a:p>
          <a:p>
            <a:r>
              <a:rPr lang="en-US" altLang="ko-KR" sz="1400" dirty="0">
                <a:solidFill>
                  <a:schemeClr val="bg1"/>
                </a:solidFill>
              </a:rPr>
              <a:t>  Investing in Human Capital</a:t>
            </a:r>
          </a:p>
          <a:p>
            <a:pPr marL="0" indent="0">
              <a:buNone/>
            </a:pPr>
            <a:r>
              <a:rPr lang="en-US" altLang="ko-KR" sz="1400" dirty="0">
                <a:solidFill>
                  <a:schemeClr val="bg1"/>
                </a:solidFill>
              </a:rPr>
              <a:t>                                                                                          </a:t>
            </a:r>
            <a:r>
              <a:rPr lang="en-US" altLang="ko-KR" sz="1400" dirty="0"/>
              <a:t>Shared Vision</a:t>
            </a:r>
            <a:endParaRPr lang="ko-KR" altLang="en-US" sz="1400" dirty="0"/>
          </a:p>
        </p:txBody>
      </p:sp>
      <p:sp>
        <p:nvSpPr>
          <p:cNvPr id="4" name="내용 개체 틀 3"/>
          <p:cNvSpPr>
            <a:spLocks noGrp="1"/>
          </p:cNvSpPr>
          <p:nvPr>
            <p:ph sz="half" idx="2"/>
          </p:nvPr>
        </p:nvSpPr>
        <p:spPr>
          <a:xfrm>
            <a:off x="4648200" y="1600200"/>
            <a:ext cx="4038600" cy="4709120"/>
          </a:xfrm>
        </p:spPr>
        <p:txBody>
          <a:bodyPr/>
          <a:lstStyle/>
          <a:p>
            <a:r>
              <a:rPr lang="en-US" altLang="ko-KR" sz="1400" dirty="0">
                <a:solidFill>
                  <a:schemeClr val="bg1"/>
                </a:solidFill>
              </a:rPr>
              <a:t>US DoD, </a:t>
            </a:r>
            <a:r>
              <a:rPr lang="en-US" altLang="ko-KR" sz="1400" i="1" dirty="0">
                <a:solidFill>
                  <a:schemeClr val="bg1"/>
                </a:solidFill>
              </a:rPr>
              <a:t>INDO-PACIFIC STRATEGY REPORT: PREPAREDNESS, PARTNERSHIPS, AND PROMOTING A NETWORKED REGION </a:t>
            </a:r>
            <a:r>
              <a:rPr lang="en-US" altLang="ko-KR" sz="1400" dirty="0">
                <a:solidFill>
                  <a:schemeClr val="bg1"/>
                </a:solidFill>
              </a:rPr>
              <a:t>(June 1. 2019)</a:t>
            </a:r>
          </a:p>
          <a:p>
            <a:pPr marL="0" indent="0">
              <a:buNone/>
            </a:pPr>
            <a:r>
              <a:rPr lang="en-US" altLang="ko-KR" sz="1600" dirty="0">
                <a:solidFill>
                  <a:schemeClr val="bg1"/>
                </a:solidFill>
              </a:rPr>
              <a:t>     </a:t>
            </a:r>
            <a:r>
              <a:rPr lang="en-US" altLang="ko-KR" sz="1200" dirty="0">
                <a:solidFill>
                  <a:schemeClr val="bg1"/>
                </a:solidFill>
              </a:rPr>
              <a:t>2017 Nov., President Trump announced nation’s</a:t>
            </a:r>
          </a:p>
          <a:p>
            <a:pPr marL="0" indent="0">
              <a:buNone/>
            </a:pPr>
            <a:r>
              <a:rPr lang="en-US" altLang="ko-KR" sz="1200" dirty="0">
                <a:solidFill>
                  <a:schemeClr val="bg1"/>
                </a:solidFill>
              </a:rPr>
              <a:t>       vision for a FOIP at the APEC Summit in Vietnam.</a:t>
            </a:r>
          </a:p>
          <a:p>
            <a:pPr marL="0" indent="0">
              <a:buNone/>
            </a:pPr>
            <a:endParaRPr lang="en-US" altLang="ko-KR" sz="1200" dirty="0">
              <a:solidFill>
                <a:schemeClr val="bg1"/>
              </a:solidFill>
            </a:endParaRPr>
          </a:p>
          <a:p>
            <a:r>
              <a:rPr lang="en-US" altLang="ko-KR" sz="1200" dirty="0">
                <a:solidFill>
                  <a:schemeClr val="bg1"/>
                </a:solidFill>
              </a:rPr>
              <a:t>Indo-Pacific Strategic Landscape: Trends and Challenges: PRC as a Revisionist Power/ Russia as a Revitalized Malign Actor/DPRK as  Rogue State/Transnational Challenges</a:t>
            </a:r>
          </a:p>
          <a:p>
            <a:endParaRPr lang="en-US" altLang="ko-KR" sz="1200" dirty="0">
              <a:solidFill>
                <a:schemeClr val="bg1"/>
              </a:solidFill>
            </a:endParaRPr>
          </a:p>
          <a:p>
            <a:r>
              <a:rPr lang="en-US" altLang="ko-KR" sz="1200" dirty="0">
                <a:solidFill>
                  <a:schemeClr val="bg1"/>
                </a:solidFill>
              </a:rPr>
              <a:t>US National Interests and Defense Strategy:</a:t>
            </a:r>
          </a:p>
          <a:p>
            <a:pPr marL="0" indent="0">
              <a:buNone/>
            </a:pPr>
            <a:r>
              <a:rPr lang="en-US" altLang="ko-KR" sz="1200" dirty="0">
                <a:solidFill>
                  <a:schemeClr val="bg1"/>
                </a:solidFill>
              </a:rPr>
              <a:t>       National Security Strategy(2017) /National                </a:t>
            </a:r>
          </a:p>
          <a:p>
            <a:r>
              <a:rPr lang="en-US" altLang="ko-KR" sz="1200" dirty="0">
                <a:solidFill>
                  <a:schemeClr val="bg1"/>
                </a:solidFill>
              </a:rPr>
              <a:t> Defense Strategy(2018)</a:t>
            </a:r>
          </a:p>
          <a:p>
            <a:endParaRPr lang="en-US" altLang="ko-KR" sz="1200" dirty="0">
              <a:solidFill>
                <a:schemeClr val="bg1"/>
              </a:solidFill>
            </a:endParaRPr>
          </a:p>
          <a:p>
            <a:r>
              <a:rPr lang="en-US" altLang="ko-KR" sz="1200" dirty="0">
                <a:solidFill>
                  <a:schemeClr val="bg1"/>
                </a:solidFill>
              </a:rPr>
              <a:t>Sustaining U.S. Influence to Achieve Regional Objectives: the pursuit Preparedness, Partnerships and Promoting  a Networked Region</a:t>
            </a:r>
          </a:p>
          <a:p>
            <a:pPr marL="0" indent="0">
              <a:buNone/>
            </a:pPr>
            <a:r>
              <a:rPr lang="en-US" altLang="ko-KR" sz="1200" dirty="0">
                <a:solidFill>
                  <a:schemeClr val="bg1"/>
                </a:solidFill>
              </a:rPr>
              <a:t>          USINDOPACOM(2018 May) /ROK and JAPAN/                                   Other Allies and Partners</a:t>
            </a:r>
            <a:endParaRPr lang="ko-KR" altLang="en-US" sz="1200" dirty="0">
              <a:solidFill>
                <a:schemeClr val="bg1"/>
              </a:solidFill>
            </a:endParaRPr>
          </a:p>
        </p:txBody>
      </p:sp>
    </p:spTree>
    <p:extLst>
      <p:ext uri="{BB962C8B-B14F-4D97-AF65-F5344CB8AC3E}">
        <p14:creationId xmlns:p14="http://schemas.microsoft.com/office/powerpoint/2010/main" val="225050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C1148D-50DB-4F03-91CB-0CF4B8C0555F}"/>
              </a:ext>
            </a:extLst>
          </p:cNvPr>
          <p:cNvSpPr>
            <a:spLocks noGrp="1"/>
          </p:cNvSpPr>
          <p:nvPr>
            <p:ph type="title"/>
          </p:nvPr>
        </p:nvSpPr>
        <p:spPr/>
        <p:txBody>
          <a:bodyPr/>
          <a:lstStyle/>
          <a:p>
            <a:r>
              <a:rPr lang="en-US" altLang="ko-KR" sz="2800" dirty="0"/>
              <a:t>Interim National Security Strategy Guidance</a:t>
            </a:r>
            <a:br>
              <a:rPr lang="en-US" altLang="ko-KR" sz="2800" dirty="0"/>
            </a:br>
            <a:r>
              <a:rPr lang="en-US" altLang="ko-KR" sz="2800" dirty="0"/>
              <a:t>2021</a:t>
            </a:r>
            <a:endParaRPr lang="ko-KR" altLang="en-US" sz="2800" dirty="0"/>
          </a:p>
        </p:txBody>
      </p:sp>
      <p:sp>
        <p:nvSpPr>
          <p:cNvPr id="3" name="내용 개체 틀 2">
            <a:extLst>
              <a:ext uri="{FF2B5EF4-FFF2-40B4-BE49-F238E27FC236}">
                <a16:creationId xmlns:a16="http://schemas.microsoft.com/office/drawing/2014/main" id="{F573CAD9-2477-424E-ABC0-DBEBA90E4B2D}"/>
              </a:ext>
            </a:extLst>
          </p:cNvPr>
          <p:cNvSpPr>
            <a:spLocks noGrp="1"/>
          </p:cNvSpPr>
          <p:nvPr>
            <p:ph idx="1"/>
          </p:nvPr>
        </p:nvSpPr>
        <p:spPr/>
        <p:txBody>
          <a:bodyPr/>
          <a:lstStyle/>
          <a:p>
            <a:r>
              <a:rPr lang="en-US" altLang="ko-KR" sz="1800" dirty="0"/>
              <a:t>Our world is at an inflection point. Global dynamics have shifted. New crises demand our attention. And in this moment of accelerating global challenges — from the pandemic to the climate crisis to nuclear proliferation to the fourth industrial revolution — one thing is certain: we will only succeed in advancing American interests and upholding our universal values by working in common cause with our closest allies and partners, and by renewing our own enduring sources of national strength.</a:t>
            </a:r>
          </a:p>
          <a:p>
            <a:endParaRPr lang="en-US" altLang="ko-KR" sz="1800" dirty="0"/>
          </a:p>
          <a:p>
            <a:r>
              <a:rPr lang="en-US" altLang="ko-KR" sz="1800" dirty="0"/>
              <a:t> That begins with the revitalization of our most fundamental advantage: our democracy. I believe we are in the midst of an historic and fundamental debate about the future direction of our world. There are those who argue that, given all the challenges we face, autocracy is the best way forward. And there are those who understand that democracy is essential to meeting all the challenges of our changing world.</a:t>
            </a:r>
            <a:endParaRPr lang="ko-KR" altLang="en-US" sz="1800" dirty="0"/>
          </a:p>
        </p:txBody>
      </p:sp>
    </p:spTree>
    <p:extLst>
      <p:ext uri="{BB962C8B-B14F-4D97-AF65-F5344CB8AC3E}">
        <p14:creationId xmlns:p14="http://schemas.microsoft.com/office/powerpoint/2010/main" val="202320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32FB07-687C-4E50-8A6A-A5065DC01605}"/>
              </a:ext>
            </a:extLst>
          </p:cNvPr>
          <p:cNvSpPr>
            <a:spLocks noGrp="1"/>
          </p:cNvSpPr>
          <p:nvPr>
            <p:ph type="title"/>
          </p:nvPr>
        </p:nvSpPr>
        <p:spPr/>
        <p:txBody>
          <a:bodyPr/>
          <a:lstStyle/>
          <a:p>
            <a:r>
              <a:rPr lang="en-US" altLang="ko-KR" sz="3600" b="0" i="0" dirty="0">
                <a:solidFill>
                  <a:schemeClr val="bg1"/>
                </a:solidFill>
                <a:effectLst/>
                <a:latin typeface="Linux Libertine"/>
              </a:rPr>
              <a:t>United States–China talks in Alaska </a:t>
            </a:r>
            <a:br>
              <a:rPr lang="en-US" altLang="ko-KR" sz="3600" b="0" i="0" dirty="0">
                <a:solidFill>
                  <a:schemeClr val="bg1"/>
                </a:solidFill>
                <a:effectLst/>
                <a:latin typeface="Linux Libertine"/>
              </a:rPr>
            </a:br>
            <a:r>
              <a:rPr lang="en-US" altLang="ko-KR" sz="2800" b="0" i="0" dirty="0">
                <a:solidFill>
                  <a:schemeClr val="bg1"/>
                </a:solidFill>
                <a:effectLst/>
                <a:latin typeface="Linux Libertine"/>
              </a:rPr>
              <a:t>March</a:t>
            </a:r>
            <a:r>
              <a:rPr lang="ko-KR" altLang="en-US" sz="2800" b="0" i="0" dirty="0">
                <a:solidFill>
                  <a:schemeClr val="bg1"/>
                </a:solidFill>
                <a:effectLst/>
                <a:latin typeface="Linux Libertine"/>
              </a:rPr>
              <a:t> </a:t>
            </a:r>
            <a:r>
              <a:rPr lang="en-US" altLang="ko-KR" sz="2800" b="0" i="0" dirty="0">
                <a:solidFill>
                  <a:schemeClr val="bg1"/>
                </a:solidFill>
                <a:effectLst/>
                <a:latin typeface="Linux Libertine"/>
              </a:rPr>
              <a:t>18-19. 2021</a:t>
            </a:r>
            <a:br>
              <a:rPr lang="en-US" altLang="ko-KR" sz="4400" b="0" i="0" dirty="0">
                <a:solidFill>
                  <a:schemeClr val="bg1"/>
                </a:solidFill>
                <a:effectLst/>
                <a:latin typeface="Linux Libertine"/>
              </a:rPr>
            </a:br>
            <a:endParaRPr lang="ko-KR" altLang="en-US" dirty="0"/>
          </a:p>
        </p:txBody>
      </p:sp>
      <p:sp>
        <p:nvSpPr>
          <p:cNvPr id="3" name="내용 개체 틀 2">
            <a:extLst>
              <a:ext uri="{FF2B5EF4-FFF2-40B4-BE49-F238E27FC236}">
                <a16:creationId xmlns:a16="http://schemas.microsoft.com/office/drawing/2014/main" id="{27CB0564-FF65-4A8F-ABFB-ED332808A4A6}"/>
              </a:ext>
            </a:extLst>
          </p:cNvPr>
          <p:cNvSpPr>
            <a:spLocks noGrp="1"/>
          </p:cNvSpPr>
          <p:nvPr>
            <p:ph idx="1"/>
          </p:nvPr>
        </p:nvSpPr>
        <p:spPr/>
        <p:txBody>
          <a:bodyPr/>
          <a:lstStyle/>
          <a:p>
            <a:r>
              <a:rPr lang="en-US" altLang="ko-KR" sz="2000" dirty="0">
                <a:latin typeface="+mj-lt"/>
              </a:rPr>
              <a:t>US</a:t>
            </a:r>
            <a:r>
              <a:rPr lang="ko-KR" altLang="en-US" sz="2000" dirty="0">
                <a:latin typeface="+mj-lt"/>
              </a:rPr>
              <a:t> </a:t>
            </a:r>
            <a:endParaRPr lang="en-US" altLang="ko-KR" sz="2000" b="0" i="0" dirty="0">
              <a:effectLst/>
              <a:latin typeface="+mj-lt"/>
            </a:endParaRPr>
          </a:p>
          <a:p>
            <a:r>
              <a:rPr lang="en-US" altLang="ko-KR" sz="2000" b="0" i="0" dirty="0">
                <a:effectLst/>
                <a:latin typeface="+mj-lt"/>
              </a:rPr>
              <a:t>“the United States relationship with China will be competitive where it should be, collaborative where it can be, and adversarial where it must be.”</a:t>
            </a:r>
          </a:p>
          <a:p>
            <a:endParaRPr lang="en-US" altLang="ko-KR" sz="2000" dirty="0">
              <a:latin typeface="+mj-lt"/>
            </a:endParaRPr>
          </a:p>
          <a:p>
            <a:r>
              <a:rPr lang="en-US" altLang="ko-KR" sz="2000" dirty="0">
                <a:latin typeface="+mj-lt"/>
              </a:rPr>
              <a:t>China</a:t>
            </a:r>
          </a:p>
          <a:p>
            <a:r>
              <a:rPr lang="en-US" altLang="ko-KR" sz="2000" b="0" i="0" u="none" strike="noStrike" dirty="0">
                <a:effectLst/>
                <a:latin typeface="+mj-lt"/>
                <a:ea typeface="맑은 고딕" panose="020B0503020000020004" pitchFamily="50" charset="-127"/>
              </a:rPr>
              <a:t>The Chinese side has maintained a high degree of stability and continuity in its policy towards the United States, and China is committed to non-conflict, non-confrontation, mutual respect and win-win cooperation with the United States, while firmly safeguarding its sovereignty, security and development interests.</a:t>
            </a:r>
            <a:r>
              <a:rPr lang="en-US" altLang="ko-KR" sz="2000" b="0" i="0" u="none" strike="noStrike" dirty="0">
                <a:solidFill>
                  <a:srgbClr val="333333"/>
                </a:solidFill>
                <a:effectLst/>
                <a:latin typeface="+mj-lt"/>
                <a:ea typeface="맑은 고딕" panose="020B0503020000020004" pitchFamily="50" charset="-127"/>
              </a:rPr>
              <a:t>.</a:t>
            </a:r>
            <a:endParaRPr lang="en-US" altLang="ko-KR" sz="2000" b="0" i="0" u="none" strike="noStrike" dirty="0">
              <a:solidFill>
                <a:srgbClr val="000000"/>
              </a:solidFill>
              <a:effectLst/>
              <a:latin typeface="+mj-lt"/>
              <a:ea typeface="맑은 고딕" panose="020B0503020000020004" pitchFamily="50" charset="-127"/>
            </a:endParaRPr>
          </a:p>
          <a:p>
            <a:endParaRPr lang="ko-KR" altLang="en-US" sz="2000" dirty="0"/>
          </a:p>
        </p:txBody>
      </p:sp>
    </p:spTree>
    <p:extLst>
      <p:ext uri="{BB962C8B-B14F-4D97-AF65-F5344CB8AC3E}">
        <p14:creationId xmlns:p14="http://schemas.microsoft.com/office/powerpoint/2010/main" val="19524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132FB07-687C-4E50-8A6A-A5065DC01605}"/>
              </a:ext>
            </a:extLst>
          </p:cNvPr>
          <p:cNvSpPr>
            <a:spLocks noGrp="1"/>
          </p:cNvSpPr>
          <p:nvPr>
            <p:ph type="title"/>
          </p:nvPr>
        </p:nvSpPr>
        <p:spPr/>
        <p:txBody>
          <a:bodyPr/>
          <a:lstStyle/>
          <a:p>
            <a:pPr marL="0" marR="0" indent="0" fontAlgn="base" latinLnBrk="1">
              <a:lnSpc>
                <a:spcPct val="160000"/>
              </a:lnSpc>
              <a:spcBef>
                <a:spcPts val="0"/>
              </a:spcBef>
              <a:spcAft>
                <a:spcPts val="0"/>
              </a:spcAft>
            </a:pPr>
            <a:r>
              <a:rPr lang="en-US" altLang="ko-KR" sz="1800" kern="0" spc="0" dirty="0">
                <a:effectLst/>
                <a:latin typeface="함초롬바탕" panose="02030604000101010101" pitchFamily="18" charset="-127"/>
                <a:ea typeface="함초롬바탕" panose="02030604000101010101" pitchFamily="18" charset="-127"/>
              </a:rPr>
              <a:t>Quad Leaders’ Joint Statement: “The Spirit of the Quad”</a:t>
            </a:r>
            <a:br>
              <a:rPr lang="en-US" altLang="ko-KR" sz="1800" kern="0" spc="0" dirty="0">
                <a:effectLst/>
                <a:latin typeface="함초롬바탕" panose="02030604000101010101" pitchFamily="18" charset="-127"/>
              </a:rPr>
            </a:br>
            <a:r>
              <a:rPr lang="en-US" altLang="ko-KR" sz="1800" kern="0" spc="0" dirty="0">
                <a:effectLst/>
                <a:latin typeface="함초롬바탕" panose="02030604000101010101" pitchFamily="18" charset="-127"/>
                <a:ea typeface="함초롬바탕" panose="02030604000101010101" pitchFamily="18" charset="-127"/>
              </a:rPr>
              <a:t>MARCH 12, 2021 </a:t>
            </a:r>
            <a:br>
              <a:rPr lang="en-US" altLang="ko-KR" sz="1800" kern="0" spc="0" dirty="0">
                <a:solidFill>
                  <a:srgbClr val="000000"/>
                </a:solidFill>
                <a:effectLst/>
                <a:latin typeface="함초롬바탕" panose="02030604000101010101" pitchFamily="18" charset="-127"/>
              </a:rPr>
            </a:br>
            <a:endParaRPr lang="ko-KR" altLang="en-US" dirty="0"/>
          </a:p>
        </p:txBody>
      </p:sp>
      <p:sp>
        <p:nvSpPr>
          <p:cNvPr id="3" name="내용 개체 틀 2">
            <a:extLst>
              <a:ext uri="{FF2B5EF4-FFF2-40B4-BE49-F238E27FC236}">
                <a16:creationId xmlns:a16="http://schemas.microsoft.com/office/drawing/2014/main" id="{27CB0564-FF65-4A8F-ABFB-ED332808A4A6}"/>
              </a:ext>
            </a:extLst>
          </p:cNvPr>
          <p:cNvSpPr>
            <a:spLocks noGrp="1"/>
          </p:cNvSpPr>
          <p:nvPr>
            <p:ph idx="1"/>
          </p:nvPr>
        </p:nvSpPr>
        <p:spPr/>
        <p:txBody>
          <a:bodyPr/>
          <a:lstStyle/>
          <a:p>
            <a:pPr marL="514350" lvl="1" indent="0" algn="just">
              <a:buNone/>
            </a:pPr>
            <a:endParaRPr lang="en-US" altLang="ko-KR" sz="1800" kern="0" dirty="0">
              <a:latin typeface="함초롬바탕" panose="02030604000101010101" pitchFamily="18" charset="-127"/>
            </a:endParaRPr>
          </a:p>
          <a:p>
            <a:pPr marL="720000" lvl="1" indent="0" algn="just">
              <a:buNone/>
            </a:pPr>
            <a:r>
              <a:rPr lang="en-US" altLang="ko-KR" sz="1800" kern="0" spc="0" dirty="0">
                <a:effectLst/>
                <a:latin typeface="Times New Roman" panose="02020603050405020304" pitchFamily="18" charset="0"/>
                <a:ea typeface="함초롬바탕" panose="02030604000101010101" pitchFamily="18" charset="-127"/>
                <a:cs typeface="Times New Roman" panose="02020603050405020304" pitchFamily="18" charset="0"/>
              </a:rPr>
              <a:t>1.We bring diverse perspectives and are united in a shared vision for the free and open Indo-Pacific. </a:t>
            </a:r>
          </a:p>
          <a:p>
            <a:pPr marL="720000" lvl="1" indent="0" algn="just">
              <a:buNone/>
            </a:pPr>
            <a:r>
              <a:rPr lang="en-US" altLang="ko-KR" sz="1800" kern="0" spc="0" dirty="0">
                <a:effectLst/>
                <a:latin typeface="Times New Roman" panose="02020603050405020304" pitchFamily="18" charset="0"/>
                <a:ea typeface="함초롬바탕" panose="02030604000101010101" pitchFamily="18" charset="-127"/>
                <a:cs typeface="Times New Roman" panose="02020603050405020304" pitchFamily="18" charset="0"/>
              </a:rPr>
              <a:t>2. we commit to promoting a free, open rules-based order, rooted            in international law to advance security and prosperity and counter     threats to both in the Indo-Pacific and beyond.</a:t>
            </a:r>
            <a:endParaRPr lang="en-US" altLang="ko-KR" sz="1800" kern="0" spc="0" dirty="0">
              <a:effectLst/>
              <a:latin typeface="Times New Roman" panose="02020603050405020304" pitchFamily="18" charset="0"/>
              <a:cs typeface="Times New Roman" panose="02020603050405020304" pitchFamily="18" charset="0"/>
            </a:endParaRPr>
          </a:p>
          <a:p>
            <a:pPr marL="720000" indent="0" algn="just" fontAlgn="base">
              <a:spcBef>
                <a:spcPts val="0"/>
              </a:spcBef>
              <a:buNone/>
            </a:pPr>
            <a:endParaRPr lang="en-US" altLang="ko-KR" sz="1800" kern="0" dirty="0">
              <a:latin typeface="Times New Roman" panose="02020603050405020304" pitchFamily="18" charset="0"/>
              <a:ea typeface="함초롬바탕" panose="02030604000101010101" pitchFamily="18" charset="-127"/>
              <a:cs typeface="Times New Roman" panose="02020603050405020304" pitchFamily="18" charset="0"/>
            </a:endParaRPr>
          </a:p>
          <a:p>
            <a:pPr marL="720000" indent="0" algn="just" fontAlgn="base">
              <a:spcBef>
                <a:spcPts val="0"/>
              </a:spcBef>
              <a:buNone/>
            </a:pPr>
            <a:r>
              <a:rPr lang="en-US" altLang="ko-KR" sz="1800" kern="0" dirty="0">
                <a:latin typeface="Times New Roman" panose="02020603050405020304" pitchFamily="18" charset="0"/>
                <a:ea typeface="함초롬바탕" panose="02030604000101010101" pitchFamily="18" charset="-127"/>
                <a:cs typeface="Times New Roman" panose="02020603050405020304" pitchFamily="18" charset="0"/>
              </a:rPr>
              <a:t>3. We</a:t>
            </a:r>
            <a:r>
              <a:rPr lang="ko-KR" altLang="en-US" sz="1800" kern="0" dirty="0">
                <a:latin typeface="Times New Roman" panose="02020603050405020304" pitchFamily="18" charset="0"/>
                <a:ea typeface="함초롬바탕" panose="02030604000101010101" pitchFamily="18" charset="-127"/>
                <a:cs typeface="Times New Roman" panose="02020603050405020304" pitchFamily="18" charset="0"/>
              </a:rPr>
              <a:t> </a:t>
            </a:r>
            <a:r>
              <a:rPr lang="en-US" altLang="ko-KR" sz="1800" kern="0" spc="0" dirty="0">
                <a:effectLst/>
                <a:latin typeface="Times New Roman" panose="02020603050405020304" pitchFamily="18" charset="0"/>
                <a:ea typeface="함초롬바탕" panose="02030604000101010101" pitchFamily="18" charset="-127"/>
                <a:cs typeface="Times New Roman" panose="02020603050405020304" pitchFamily="18" charset="0"/>
              </a:rPr>
              <a:t>pledge to respond to the economic and health impacts of                    COVID-19, combat climat</a:t>
            </a:r>
            <a:r>
              <a:rPr lang="en-US" altLang="ko-KR" sz="1800" kern="0" dirty="0">
                <a:latin typeface="Times New Roman" panose="02020603050405020304" pitchFamily="18" charset="0"/>
                <a:ea typeface="함초롬바탕" panose="02030604000101010101" pitchFamily="18" charset="-127"/>
                <a:cs typeface="Times New Roman" panose="02020603050405020304" pitchFamily="18" charset="0"/>
              </a:rPr>
              <a:t>e </a:t>
            </a:r>
            <a:r>
              <a:rPr lang="en-US" altLang="ko-KR" sz="1800" kern="0" spc="0" dirty="0">
                <a:effectLst/>
                <a:latin typeface="Times New Roman" panose="02020603050405020304" pitchFamily="18" charset="0"/>
                <a:ea typeface="함초롬바탕" panose="02030604000101010101" pitchFamily="18" charset="-127"/>
                <a:cs typeface="Times New Roman" panose="02020603050405020304" pitchFamily="18" charset="0"/>
              </a:rPr>
              <a:t>change, and address shared challenges, including in cyber space, critical technologies, counterterrorism, quality infrastructure investment, and humanitarian-assistance and disaster-relief as well as maritime domains.</a:t>
            </a:r>
            <a:endParaRPr lang="en-US" altLang="ko-KR" sz="1800" kern="0" dirty="0">
              <a:latin typeface="Times New Roman" panose="02020603050405020304" pitchFamily="18" charset="0"/>
              <a:ea typeface="함초롬바탕" panose="02030604000101010101" pitchFamily="18" charset="-127"/>
              <a:cs typeface="Times New Roman" panose="02020603050405020304" pitchFamily="18" charset="0"/>
            </a:endParaRPr>
          </a:p>
          <a:p>
            <a:pPr marL="720000" indent="0" algn="just" fontAlgn="base">
              <a:spcBef>
                <a:spcPts val="0"/>
              </a:spcBef>
              <a:buNone/>
            </a:pPr>
            <a:r>
              <a:rPr lang="en-US" altLang="ko-KR" sz="2000" dirty="0">
                <a:latin typeface="Times New Roman" panose="02020603050405020304" pitchFamily="18" charset="0"/>
                <a:cs typeface="Times New Roman" panose="02020603050405020304" pitchFamily="18" charset="0"/>
              </a:rPr>
              <a:t>4. major issues</a:t>
            </a:r>
          </a:p>
          <a:p>
            <a:pPr marL="720000" indent="0" algn="just" fontAlgn="base">
              <a:spcBef>
                <a:spcPts val="0"/>
              </a:spcBef>
              <a:buNone/>
            </a:pPr>
            <a:r>
              <a:rPr lang="en-US" altLang="ko-KR" sz="2000" dirty="0">
                <a:latin typeface="Times New Roman" panose="02020603050405020304" pitchFamily="18" charset="0"/>
                <a:cs typeface="Times New Roman" panose="02020603050405020304" pitchFamily="18" charset="0"/>
              </a:rPr>
              <a:t>5.</a:t>
            </a:r>
            <a:r>
              <a:rPr lang="en-US" altLang="ko-KR" sz="1800" kern="0" spc="0" dirty="0">
                <a:solidFill>
                  <a:srgbClr val="000000"/>
                </a:solidFill>
                <a:effectLst/>
                <a:latin typeface="Times New Roman" panose="02020603050405020304" pitchFamily="18" charset="0"/>
                <a:ea typeface="함초롬바탕" panose="02030604000101010101" pitchFamily="18" charset="-127"/>
                <a:cs typeface="Times New Roman" panose="02020603050405020304" pitchFamily="18" charset="0"/>
              </a:rPr>
              <a:t> </a:t>
            </a:r>
            <a:r>
              <a:rPr lang="en-US" altLang="ko-KR" sz="1800" kern="0" spc="0" dirty="0">
                <a:effectLst/>
                <a:latin typeface="Times New Roman" panose="02020603050405020304" pitchFamily="18" charset="0"/>
                <a:ea typeface="함초롬바탕" panose="02030604000101010101" pitchFamily="18" charset="-127"/>
                <a:cs typeface="Times New Roman" panose="02020603050405020304" pitchFamily="18" charset="0"/>
              </a:rPr>
              <a:t>a vaccine expert working group /a critical- an</a:t>
            </a:r>
            <a:r>
              <a:rPr lang="en-US" altLang="ko-KR" sz="1800" kern="0" spc="0" dirty="0">
                <a:effectLst/>
                <a:latin typeface="함초롬바탕" panose="02030604000101010101" pitchFamily="18" charset="-127"/>
                <a:ea typeface="함초롬바탕" panose="02030604000101010101" pitchFamily="18" charset="-127"/>
              </a:rPr>
              <a:t>d emerging-technology working group/a climate working group</a:t>
            </a:r>
            <a:endParaRPr lang="en-US" altLang="ko-KR" sz="1800" kern="0" spc="0" dirty="0">
              <a:effectLst/>
              <a:latin typeface="함초롬바탕" panose="02030604000101010101" pitchFamily="18" charset="-127"/>
            </a:endParaRPr>
          </a:p>
          <a:p>
            <a:pPr marL="0" indent="0" algn="just" fontAlgn="base">
              <a:spcBef>
                <a:spcPts val="0"/>
              </a:spcBef>
              <a:buNone/>
            </a:pPr>
            <a:endParaRPr lang="en-US" altLang="ko-KR" sz="1800" kern="0" spc="0" dirty="0">
              <a:effectLst/>
              <a:latin typeface="함초롬바탕" panose="02030604000101010101" pitchFamily="18" charset="-127"/>
            </a:endParaRPr>
          </a:p>
          <a:p>
            <a:pPr marL="0" indent="0" algn="just" fontAlgn="base">
              <a:spcBef>
                <a:spcPts val="0"/>
              </a:spcBef>
              <a:buNone/>
            </a:pPr>
            <a:endParaRPr lang="en-US" altLang="ko-KR" sz="1800" kern="0" spc="0" dirty="0">
              <a:effectLst/>
              <a:latin typeface="함초롬바탕" panose="02030604000101010101" pitchFamily="18" charset="-127"/>
            </a:endParaRPr>
          </a:p>
          <a:p>
            <a:pPr marL="0" indent="0" algn="just" fontAlgn="base">
              <a:spcBef>
                <a:spcPts val="0"/>
              </a:spcBef>
              <a:buNone/>
            </a:pPr>
            <a:endParaRPr lang="ko-KR" altLang="en-US" sz="2000" dirty="0"/>
          </a:p>
        </p:txBody>
      </p:sp>
    </p:spTree>
    <p:extLst>
      <p:ext uri="{BB962C8B-B14F-4D97-AF65-F5344CB8AC3E}">
        <p14:creationId xmlns:p14="http://schemas.microsoft.com/office/powerpoint/2010/main" val="171704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5B654-FBD5-49A6-A093-145622B70969}"/>
              </a:ext>
            </a:extLst>
          </p:cNvPr>
          <p:cNvSpPr>
            <a:spLocks noGrp="1"/>
          </p:cNvSpPr>
          <p:nvPr>
            <p:ph type="title"/>
          </p:nvPr>
        </p:nvSpPr>
        <p:spPr/>
        <p:txBody>
          <a:bodyPr/>
          <a:lstStyle/>
          <a:p>
            <a:r>
              <a:rPr lang="en-US" altLang="ko-KR" sz="2400" dirty="0"/>
              <a:t>North</a:t>
            </a:r>
            <a:r>
              <a:rPr lang="ko-KR" altLang="en-US" sz="2400" dirty="0"/>
              <a:t> </a:t>
            </a:r>
            <a:r>
              <a:rPr lang="en-US" altLang="ko-KR" sz="2400" dirty="0"/>
              <a:t>Korea Policy Review</a:t>
            </a:r>
            <a:br>
              <a:rPr lang="en-US" altLang="ko-KR" dirty="0"/>
            </a:br>
            <a:r>
              <a:rPr lang="en-US" altLang="ko-KR" sz="2000" dirty="0"/>
              <a:t>(White House April 30,2021/ Press briefing)</a:t>
            </a:r>
            <a:endParaRPr lang="ko-KR" altLang="en-US" sz="2000" dirty="0"/>
          </a:p>
        </p:txBody>
      </p:sp>
      <p:sp>
        <p:nvSpPr>
          <p:cNvPr id="3" name="내용 개체 틀 2">
            <a:extLst>
              <a:ext uri="{FF2B5EF4-FFF2-40B4-BE49-F238E27FC236}">
                <a16:creationId xmlns:a16="http://schemas.microsoft.com/office/drawing/2014/main" id="{C9AC9BDF-66EB-4E35-9DDD-31D5D31EE782}"/>
              </a:ext>
            </a:extLst>
          </p:cNvPr>
          <p:cNvSpPr>
            <a:spLocks noGrp="1"/>
          </p:cNvSpPr>
          <p:nvPr>
            <p:ph idx="1"/>
          </p:nvPr>
        </p:nvSpPr>
        <p:spPr/>
        <p:txBody>
          <a:bodyPr/>
          <a:lstStyle/>
          <a:p>
            <a:r>
              <a:rPr lang="en-US" altLang="ko-KR" sz="1800" dirty="0">
                <a:effectLst/>
                <a:latin typeface="Times New Roman" panose="02020603050405020304" pitchFamily="18" charset="0"/>
                <a:ea typeface="맑은 고딕" panose="020B0503020000020004" pitchFamily="50" charset="-127"/>
              </a:rPr>
              <a:t>Our goal remains </a:t>
            </a:r>
            <a:r>
              <a:rPr lang="en-US" altLang="ko-KR" sz="1800" u="sng" dirty="0">
                <a:effectLst/>
                <a:latin typeface="Times New Roman" panose="02020603050405020304" pitchFamily="18" charset="0"/>
                <a:ea typeface="맑은 고딕" panose="020B0503020000020004" pitchFamily="50" charset="-127"/>
              </a:rPr>
              <a:t>the complete denuclearization of the Korean Peninsula</a:t>
            </a:r>
            <a:r>
              <a:rPr lang="en-US" altLang="ko-KR" sz="1800" dirty="0">
                <a:effectLst/>
                <a:latin typeface="Times New Roman" panose="02020603050405020304" pitchFamily="18" charset="0"/>
                <a:ea typeface="맑은 고딕" panose="020B0503020000020004" pitchFamily="50" charset="-127"/>
              </a:rPr>
              <a:t>. With a clear understanding that the efforts of the past four administrations have not achieved this objective, our policy will not focus on achieving a grand bargain, nor will it rely on strategic patience. </a:t>
            </a:r>
            <a:br>
              <a:rPr lang="en-US" altLang="ko-KR" sz="1800" dirty="0">
                <a:effectLst/>
                <a:latin typeface="Times New Roman" panose="02020603050405020304" pitchFamily="18" charset="0"/>
                <a:ea typeface="맑은 고딕" panose="020B0503020000020004" pitchFamily="50" charset="-127"/>
              </a:rPr>
            </a:br>
            <a:br>
              <a:rPr lang="en-US" altLang="ko-KR" sz="1800" dirty="0">
                <a:effectLst/>
                <a:latin typeface="Times New Roman" panose="02020603050405020304" pitchFamily="18" charset="0"/>
                <a:ea typeface="맑은 고딕" panose="020B0503020000020004" pitchFamily="50" charset="-127"/>
              </a:rPr>
            </a:br>
            <a:r>
              <a:rPr lang="en-US" altLang="ko-KR" sz="1800" dirty="0">
                <a:effectLst/>
                <a:latin typeface="Times New Roman" panose="02020603050405020304" pitchFamily="18" charset="0"/>
                <a:ea typeface="맑은 고딕" panose="020B0503020000020004" pitchFamily="50" charset="-127"/>
              </a:rPr>
              <a:t>Our policy calls for </a:t>
            </a:r>
            <a:r>
              <a:rPr lang="en-US" altLang="ko-KR" sz="1800" u="sng" dirty="0">
                <a:effectLst/>
                <a:latin typeface="Times New Roman" panose="02020603050405020304" pitchFamily="18" charset="0"/>
                <a:ea typeface="맑은 고딕" panose="020B0503020000020004" pitchFamily="50" charset="-127"/>
              </a:rPr>
              <a:t>a calibrated, practical approach </a:t>
            </a:r>
            <a:r>
              <a:rPr lang="en-US" altLang="ko-KR" sz="1800" dirty="0">
                <a:effectLst/>
                <a:latin typeface="Times New Roman" panose="02020603050405020304" pitchFamily="18" charset="0"/>
                <a:ea typeface="맑은 고딕" panose="020B0503020000020004" pitchFamily="50" charset="-127"/>
              </a:rPr>
              <a:t>that is open to and will explore diplomacy with the DPRK, and to make practical progress that increases the security of the United States, our allies, and deployed forces. </a:t>
            </a:r>
            <a:br>
              <a:rPr lang="en-US" altLang="ko-KR" sz="1800" dirty="0">
                <a:effectLst/>
                <a:latin typeface="Times New Roman" panose="02020603050405020304" pitchFamily="18" charset="0"/>
                <a:ea typeface="맑은 고딕" panose="020B0503020000020004" pitchFamily="50" charset="-127"/>
              </a:rPr>
            </a:br>
            <a:br>
              <a:rPr lang="en-US" altLang="ko-KR" sz="1800" dirty="0">
                <a:effectLst/>
                <a:latin typeface="Times New Roman" panose="02020603050405020304" pitchFamily="18" charset="0"/>
                <a:ea typeface="맑은 고딕" panose="020B0503020000020004" pitchFamily="50" charset="-127"/>
              </a:rPr>
            </a:br>
            <a:r>
              <a:rPr lang="en-US" altLang="ko-KR" sz="1800" dirty="0">
                <a:effectLst/>
                <a:latin typeface="Times New Roman" panose="02020603050405020304" pitchFamily="18" charset="0"/>
                <a:ea typeface="맑은 고딕" panose="020B0503020000020004" pitchFamily="50" charset="-127"/>
              </a:rPr>
              <a:t>We have and will continue to </a:t>
            </a:r>
            <a:r>
              <a:rPr lang="en-US" altLang="ko-KR" sz="1800" u="sng" dirty="0">
                <a:effectLst/>
                <a:latin typeface="Times New Roman" panose="02020603050405020304" pitchFamily="18" charset="0"/>
                <a:ea typeface="맑은 고딕" panose="020B0503020000020004" pitchFamily="50" charset="-127"/>
              </a:rPr>
              <a:t>consult with the Republic of Korea, Japan, and other allies and partners</a:t>
            </a:r>
            <a:r>
              <a:rPr lang="en-US" altLang="ko-KR" sz="1800" dirty="0">
                <a:effectLst/>
                <a:latin typeface="Times New Roman" panose="02020603050405020304" pitchFamily="18" charset="0"/>
                <a:ea typeface="맑은 고딕" panose="020B0503020000020004" pitchFamily="50" charset="-127"/>
              </a:rPr>
              <a:t> at every step along the way.</a:t>
            </a:r>
            <a:br>
              <a:rPr lang="en-US" altLang="ko-KR" sz="1800" dirty="0">
                <a:effectLst/>
                <a:latin typeface="Times New Roman" panose="02020603050405020304" pitchFamily="18" charset="0"/>
                <a:ea typeface="맑은 고딕" panose="020B0503020000020004" pitchFamily="50" charset="-127"/>
              </a:rPr>
            </a:br>
            <a:endParaRPr lang="ko-KR" altLang="en-US" dirty="0"/>
          </a:p>
        </p:txBody>
      </p:sp>
    </p:spTree>
    <p:extLst>
      <p:ext uri="{BB962C8B-B14F-4D97-AF65-F5344CB8AC3E}">
        <p14:creationId xmlns:p14="http://schemas.microsoft.com/office/powerpoint/2010/main" val="351041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2C776F-D429-4876-85A3-D8B7BD1DCC9A}"/>
              </a:ext>
            </a:extLst>
          </p:cNvPr>
          <p:cNvSpPr>
            <a:spLocks noGrp="1"/>
          </p:cNvSpPr>
          <p:nvPr>
            <p:ph type="ctrTitle"/>
          </p:nvPr>
        </p:nvSpPr>
        <p:spPr/>
        <p:txBody>
          <a:bodyPr/>
          <a:lstStyle/>
          <a:p>
            <a:r>
              <a:rPr lang="ko-KR" altLang="en-US" sz="3600" dirty="0"/>
              <a:t>중국의 아태전략</a:t>
            </a:r>
          </a:p>
        </p:txBody>
      </p:sp>
    </p:spTree>
    <p:extLst>
      <p:ext uri="{BB962C8B-B14F-4D97-AF65-F5344CB8AC3E}">
        <p14:creationId xmlns:p14="http://schemas.microsoft.com/office/powerpoint/2010/main" val="37624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sz="2800" dirty="0"/>
              <a:t>아태문명의 역사적 변환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51520" y="188640"/>
            <a:ext cx="8229600" cy="5400600"/>
          </a:xfrm>
        </p:spPr>
        <p:txBody>
          <a:bodyPr/>
          <a:lstStyle/>
          <a:p>
            <a:pPr marL="0" indent="0" fontAlgn="base" latinLnBrk="0">
              <a:buNone/>
            </a:pPr>
            <a:endParaRPr lang="en-US" altLang="ko-KR" sz="2000" dirty="0"/>
          </a:p>
          <a:p>
            <a:pPr marL="0" indent="0" fontAlgn="base" latinLnBrk="0">
              <a:buNone/>
            </a:pPr>
            <a:endParaRPr lang="en-US" altLang="ko-KR" sz="2000" dirty="0"/>
          </a:p>
          <a:p>
            <a:pPr marL="0" indent="0" fontAlgn="base" latinLnBrk="0">
              <a:buNone/>
            </a:pPr>
            <a:r>
              <a:rPr lang="zh-CN" altLang="en-US" sz="2400" b="1" dirty="0"/>
              <a:t>中国国家主席胡锦涛在纪念党的十一届三中全会召开</a:t>
            </a:r>
            <a:r>
              <a:rPr lang="en-US" altLang="zh-CN" sz="2400" b="1" dirty="0"/>
              <a:t>30</a:t>
            </a:r>
            <a:r>
              <a:rPr lang="zh-CN" altLang="en-US" sz="2400" b="1" dirty="0"/>
              <a:t>周年大会上的讲话</a:t>
            </a:r>
            <a:r>
              <a:rPr lang="en-US" altLang="zh-CN" sz="2400" dirty="0"/>
              <a:t>(2008.12.8)</a:t>
            </a:r>
          </a:p>
          <a:p>
            <a:pPr marL="0" indent="0" fontAlgn="base" latinLnBrk="0">
              <a:buNone/>
            </a:pPr>
            <a:endParaRPr lang="zh-CN" altLang="en-US" sz="2400" dirty="0"/>
          </a:p>
          <a:p>
            <a:pPr marL="0" indent="0" fontAlgn="base" latinLnBrk="0">
              <a:buNone/>
            </a:pPr>
            <a:r>
              <a:rPr lang="ko-KR" altLang="en-US" sz="2000" dirty="0"/>
              <a:t>第一次革命</a:t>
            </a:r>
            <a:r>
              <a:rPr lang="en-US" altLang="ko-KR" sz="2000" dirty="0"/>
              <a:t> </a:t>
            </a:r>
            <a:r>
              <a:rPr lang="ko-KR" altLang="en-US" sz="2000" dirty="0"/>
              <a:t>辛亥革命</a:t>
            </a:r>
            <a:r>
              <a:rPr lang="en-US" altLang="ko-KR" sz="2000" dirty="0"/>
              <a:t> (1911) </a:t>
            </a:r>
            <a:r>
              <a:rPr lang="ko-KR" altLang="en-US" sz="2000" dirty="0"/>
              <a:t>第二次革命</a:t>
            </a:r>
            <a:r>
              <a:rPr lang="zh-CN" altLang="en-US" sz="2000" dirty="0"/>
              <a:t>新民主主义革命和社会主义革命</a:t>
            </a:r>
            <a:r>
              <a:rPr lang="en-US" altLang="ko-KR" sz="2000" dirty="0"/>
              <a:t> (1949)</a:t>
            </a:r>
            <a:r>
              <a:rPr lang="ko-KR" altLang="en-US" sz="2000" dirty="0"/>
              <a:t> 第三次革命</a:t>
            </a:r>
            <a:r>
              <a:rPr lang="ko-KR" altLang="en-US" dirty="0"/>
              <a:t> </a:t>
            </a:r>
            <a:r>
              <a:rPr lang="ko-KR" altLang="en-US" sz="2000" dirty="0"/>
              <a:t>改革开放</a:t>
            </a:r>
            <a:r>
              <a:rPr lang="en-US" altLang="ko-KR" sz="2000" dirty="0"/>
              <a:t>(1978)</a:t>
            </a:r>
          </a:p>
          <a:p>
            <a:pPr marL="0" indent="0" fontAlgn="base" latinLnBrk="0">
              <a:buNone/>
            </a:pPr>
            <a:endParaRPr lang="en-US" altLang="ko-KR" sz="2000" dirty="0"/>
          </a:p>
          <a:p>
            <a:pPr marL="0" indent="0" fontAlgn="base" latinLnBrk="0">
              <a:buNone/>
            </a:pPr>
            <a:r>
              <a:rPr lang="en-US" altLang="ko-KR" sz="2000" dirty="0"/>
              <a:t> “</a:t>
            </a:r>
            <a:r>
              <a:rPr lang="ko-KR" altLang="en-US" sz="2000" dirty="0"/>
              <a:t>高水平的小康社会</a:t>
            </a:r>
            <a:r>
              <a:rPr lang="en-US" altLang="ko-KR" sz="2000" dirty="0"/>
              <a:t>(moderately prosperous society of a higher level)” </a:t>
            </a:r>
          </a:p>
          <a:p>
            <a:pPr marL="0" indent="0" fontAlgn="base" latinLnBrk="0">
              <a:buNone/>
            </a:pPr>
            <a:r>
              <a:rPr lang="zh-CN" altLang="en-US" sz="2000"/>
              <a:t>  中</a:t>
            </a:r>
            <a:r>
              <a:rPr lang="zh-CN" altLang="en-US" sz="2000" dirty="0"/>
              <a:t>国</a:t>
            </a:r>
            <a:r>
              <a:rPr lang="ko-KR" altLang="en-US" sz="2000" dirty="0"/>
              <a:t>共産</a:t>
            </a:r>
            <a:r>
              <a:rPr lang="zh-CN" altLang="en-US" sz="2000" dirty="0"/>
              <a:t>党成立１００年</a:t>
            </a:r>
            <a:r>
              <a:rPr lang="en-US" altLang="zh-CN" sz="2000" dirty="0"/>
              <a:t>(2021)</a:t>
            </a:r>
            <a:endParaRPr lang="en-US" altLang="ko-KR" sz="2000" dirty="0"/>
          </a:p>
          <a:p>
            <a:pPr marL="0" indent="0" fontAlgn="base" latinLnBrk="0">
              <a:buNone/>
            </a:pPr>
            <a:endParaRPr lang="en-US" altLang="ko-KR" sz="2000" dirty="0"/>
          </a:p>
          <a:p>
            <a:pPr marL="0" indent="0" fontAlgn="base" latinLnBrk="0">
              <a:buNone/>
            </a:pPr>
            <a:r>
              <a:rPr lang="en-US" altLang="ko-KR" sz="2000" dirty="0"/>
              <a:t> “</a:t>
            </a:r>
            <a:r>
              <a:rPr lang="zh-CN" altLang="en-US" sz="2000" dirty="0"/>
              <a:t>富强民主文明和谐的社会主义现代化国家</a:t>
            </a:r>
            <a:r>
              <a:rPr lang="en-US" altLang="zh-CN" sz="2000" dirty="0"/>
              <a:t>(</a:t>
            </a:r>
            <a:r>
              <a:rPr lang="en-US" altLang="ko-KR" sz="2000" dirty="0"/>
              <a:t>a prosperous, strong, democratic, culturally advanced and harmonious modern socialist country) ” </a:t>
            </a:r>
            <a:r>
              <a:rPr lang="zh-CN" altLang="en-US" sz="2000" dirty="0"/>
              <a:t>新中国成立１００年</a:t>
            </a:r>
            <a:r>
              <a:rPr lang="en-US" altLang="zh-CN" sz="2000" dirty="0"/>
              <a:t>(2049)</a:t>
            </a:r>
            <a:endParaRPr lang="en-US" altLang="ko-KR" sz="2000" dirty="0"/>
          </a:p>
          <a:p>
            <a:pPr marL="0" indent="0" fontAlgn="base" latinLnBrk="0">
              <a:buNone/>
            </a:pPr>
            <a:r>
              <a:rPr lang="en-US" altLang="ko-KR" sz="2000" dirty="0"/>
              <a:t>   </a:t>
            </a:r>
          </a:p>
        </p:txBody>
      </p:sp>
    </p:spTree>
    <p:extLst>
      <p:ext uri="{BB962C8B-B14F-4D97-AF65-F5344CB8AC3E}">
        <p14:creationId xmlns:p14="http://schemas.microsoft.com/office/powerpoint/2010/main" val="423032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sz="2800" dirty="0"/>
          </a:p>
        </p:txBody>
      </p:sp>
      <p:sp>
        <p:nvSpPr>
          <p:cNvPr id="5" name="Content Placeholder 4"/>
          <p:cNvSpPr>
            <a:spLocks noGrp="1"/>
          </p:cNvSpPr>
          <p:nvPr>
            <p:ph idx="1"/>
          </p:nvPr>
        </p:nvSpPr>
        <p:spPr>
          <a:xfrm>
            <a:off x="457200" y="1600200"/>
            <a:ext cx="8229600" cy="4853136"/>
          </a:xfrm>
        </p:spPr>
        <p:txBody>
          <a:bodyPr/>
          <a:lstStyle/>
          <a:p>
            <a:pPr marL="0" indent="0">
              <a:buNone/>
            </a:pPr>
            <a:r>
              <a:rPr lang="zh-CN" altLang="en-US" sz="1800" b="1" dirty="0"/>
              <a:t>         </a:t>
            </a:r>
            <a:r>
              <a:rPr lang="ko-KR" altLang="en-US" sz="1800" b="1" dirty="0"/>
              <a:t>외교</a:t>
            </a:r>
            <a:r>
              <a:rPr lang="zh-CN" altLang="en-US" sz="1800" b="1" dirty="0"/>
              <a:t>      </a:t>
            </a:r>
            <a:endParaRPr lang="en-US" altLang="zh-CN" sz="1800" b="1" dirty="0"/>
          </a:p>
          <a:p>
            <a:pPr marL="0" indent="0">
              <a:buNone/>
            </a:pPr>
            <a:r>
              <a:rPr lang="en-US" altLang="zh-CN" sz="1800" b="1" dirty="0"/>
              <a:t>         </a:t>
            </a:r>
            <a:r>
              <a:rPr lang="zh-CN" altLang="en-US" sz="1800" b="1" dirty="0"/>
              <a:t>新型国际关系</a:t>
            </a:r>
            <a:r>
              <a:rPr lang="en-US" altLang="zh-CN" sz="1800" b="1" dirty="0"/>
              <a:t>=</a:t>
            </a:r>
            <a:r>
              <a:rPr lang="zh-CN" altLang="en-US" sz="1800" dirty="0"/>
              <a:t>新型大国关系</a:t>
            </a:r>
            <a:r>
              <a:rPr lang="en-US" altLang="zh-CN" sz="1800" dirty="0"/>
              <a:t>+</a:t>
            </a:r>
            <a:r>
              <a:rPr lang="zh-CN" altLang="en-US" sz="1800" dirty="0"/>
              <a:t>新型周边外交</a:t>
            </a:r>
            <a:endParaRPr lang="en-US" altLang="ko-KR" sz="1800" dirty="0"/>
          </a:p>
          <a:p>
            <a:pPr marL="0" indent="0">
              <a:buNone/>
            </a:pPr>
            <a:r>
              <a:rPr lang="en-US" altLang="ko-KR" sz="1800" dirty="0"/>
              <a:t>        </a:t>
            </a:r>
            <a:r>
              <a:rPr lang="ko-KR" altLang="en-US" sz="1800" dirty="0"/>
              <a:t> </a:t>
            </a:r>
            <a:r>
              <a:rPr lang="zh-CN" altLang="en-US" sz="1800" dirty="0"/>
              <a:t>新型大国关系</a:t>
            </a:r>
            <a:r>
              <a:rPr lang="en-US" altLang="zh-CN" sz="1800" dirty="0"/>
              <a:t>:</a:t>
            </a:r>
            <a:r>
              <a:rPr lang="zh-CN" altLang="en-US" sz="1800" dirty="0"/>
              <a:t>“不冲突、不对抗</a:t>
            </a:r>
            <a:r>
              <a:rPr lang="en-US" altLang="zh-CN" sz="1800" dirty="0"/>
              <a:t>” “</a:t>
            </a:r>
            <a:r>
              <a:rPr lang="zh-CN" altLang="en-US" sz="1800" dirty="0"/>
              <a:t>相互尊重</a:t>
            </a:r>
            <a:r>
              <a:rPr lang="en-US" altLang="zh-CN" sz="1800" dirty="0"/>
              <a:t>”</a:t>
            </a:r>
            <a:r>
              <a:rPr lang="zh-CN" altLang="en-US" sz="1800" dirty="0"/>
              <a:t> “合作共赢”</a:t>
            </a:r>
            <a:endParaRPr lang="en-US" altLang="zh-CN" sz="1800" dirty="0"/>
          </a:p>
          <a:p>
            <a:pPr marL="0" indent="0">
              <a:buNone/>
            </a:pPr>
            <a:r>
              <a:rPr lang="ko-KR" altLang="en-US" sz="1800" dirty="0"/>
              <a:t>        </a:t>
            </a:r>
            <a:r>
              <a:rPr lang="en-US" altLang="zh-CN" sz="1800" dirty="0"/>
              <a:t>                    </a:t>
            </a:r>
            <a:r>
              <a:rPr lang="zh-CN" altLang="en-US" sz="1800" dirty="0"/>
              <a:t>中美战略与经济对话</a:t>
            </a:r>
            <a:r>
              <a:rPr lang="en-US" altLang="zh-CN" sz="1800" dirty="0"/>
              <a:t>(2006-)</a:t>
            </a:r>
          </a:p>
          <a:p>
            <a:pPr marL="0" indent="0">
              <a:buNone/>
            </a:pPr>
            <a:r>
              <a:rPr lang="en-US" altLang="zh-CN" sz="1800" dirty="0"/>
              <a:t>         </a:t>
            </a:r>
            <a:r>
              <a:rPr lang="zh-CN" altLang="en-US" sz="1800" dirty="0"/>
              <a:t>新型周边外交</a:t>
            </a:r>
            <a:r>
              <a:rPr lang="en-US" altLang="zh-CN" sz="1800" dirty="0"/>
              <a:t>: </a:t>
            </a:r>
            <a:r>
              <a:rPr lang="zh-TW" altLang="en-US" sz="1800" dirty="0"/>
              <a:t>周</a:t>
            </a:r>
            <a:r>
              <a:rPr lang="zh-CN" altLang="en-US" sz="1800" dirty="0"/>
              <a:t>边</a:t>
            </a:r>
            <a:r>
              <a:rPr lang="zh-TW" altLang="en-US" sz="1800" dirty="0"/>
              <a:t>外交工作座談會</a:t>
            </a:r>
            <a:r>
              <a:rPr lang="en-US" altLang="zh-TW" sz="1800" dirty="0"/>
              <a:t>(2013/10)</a:t>
            </a:r>
          </a:p>
          <a:p>
            <a:pPr marL="0" indent="0">
              <a:buNone/>
            </a:pPr>
            <a:r>
              <a:rPr lang="zh-CN" altLang="en-US" sz="1800" dirty="0"/>
              <a:t>                    国家核心利益</a:t>
            </a:r>
            <a:r>
              <a:rPr lang="en-US" altLang="zh-CN" sz="1800" dirty="0"/>
              <a:t>: </a:t>
            </a:r>
            <a:r>
              <a:rPr lang="ko-KR" altLang="ko-KR" sz="1800" dirty="0"/>
              <a:t>维护基本制度和国家安全</a:t>
            </a:r>
            <a:r>
              <a:rPr lang="en-US" altLang="ko-KR" sz="1800" dirty="0"/>
              <a:t>/ </a:t>
            </a:r>
            <a:r>
              <a:rPr lang="ko-KR" altLang="ko-KR" sz="1800" dirty="0"/>
              <a:t>国家主权和领土完整</a:t>
            </a:r>
            <a:r>
              <a:rPr lang="en-US" altLang="ko-KR" sz="1800" dirty="0"/>
              <a:t> /                                    </a:t>
            </a:r>
            <a:endParaRPr lang="en-US" altLang="zh-CN" sz="1800" dirty="0"/>
          </a:p>
          <a:p>
            <a:pPr marL="0" indent="0">
              <a:buNone/>
            </a:pPr>
            <a:r>
              <a:rPr lang="en-US" altLang="zh-TW" sz="1800" dirty="0"/>
              <a:t>                    </a:t>
            </a:r>
            <a:r>
              <a:rPr lang="ko-KR" altLang="ko-KR" sz="1800" dirty="0"/>
              <a:t>经济社会的持续稳定发展</a:t>
            </a:r>
            <a:endParaRPr lang="en-US" altLang="zh-CN" sz="1800" dirty="0"/>
          </a:p>
          <a:p>
            <a:pPr marL="0" indent="0">
              <a:buNone/>
            </a:pPr>
            <a:r>
              <a:rPr lang="en-US" altLang="ko-KR" sz="1800" dirty="0"/>
              <a:t>         </a:t>
            </a:r>
            <a:r>
              <a:rPr lang="ko-KR" altLang="en-US" sz="1800" dirty="0"/>
              <a:t>경제</a:t>
            </a:r>
            <a:endParaRPr lang="en-US" altLang="ko-KR" sz="1800" dirty="0"/>
          </a:p>
          <a:p>
            <a:pPr marL="0" indent="0">
              <a:buNone/>
            </a:pPr>
            <a:r>
              <a:rPr lang="zh-CN" altLang="en-US" sz="1800" dirty="0"/>
              <a:t>         一带一路</a:t>
            </a:r>
            <a:r>
              <a:rPr lang="en-US" altLang="zh-CN" sz="1800" dirty="0"/>
              <a:t>:</a:t>
            </a:r>
            <a:r>
              <a:rPr lang="zh-CN" altLang="en-US" sz="1800" dirty="0"/>
              <a:t>丝绸之路经济带</a:t>
            </a:r>
            <a:r>
              <a:rPr lang="en-US" altLang="zh-CN" sz="1800" dirty="0"/>
              <a:t>/21</a:t>
            </a:r>
            <a:r>
              <a:rPr lang="zh-CN" altLang="en-US" sz="1800" dirty="0"/>
              <a:t>世纪海上丝绸之路 </a:t>
            </a:r>
            <a:r>
              <a:rPr lang="ko-KR" altLang="en-US" sz="1800" dirty="0"/>
              <a:t>建設</a:t>
            </a:r>
            <a:r>
              <a:rPr lang="en-US" altLang="ko-KR" sz="1800" dirty="0"/>
              <a:t>/AIIB(2013)</a:t>
            </a:r>
          </a:p>
          <a:p>
            <a:pPr marL="0" indent="0">
              <a:buNone/>
            </a:pPr>
            <a:r>
              <a:rPr lang="en-US" altLang="zh-CN" sz="1800" dirty="0"/>
              <a:t>         </a:t>
            </a:r>
            <a:r>
              <a:rPr lang="ko-KR" altLang="en-US" sz="1800" dirty="0"/>
              <a:t>규범</a:t>
            </a:r>
            <a:endParaRPr lang="en-US" altLang="ko-KR" sz="1800" dirty="0"/>
          </a:p>
          <a:p>
            <a:pPr marL="0" indent="0">
              <a:buNone/>
            </a:pPr>
            <a:r>
              <a:rPr lang="zh-CN" altLang="en-US" sz="1800" dirty="0"/>
              <a:t>         周边外交理念</a:t>
            </a:r>
            <a:r>
              <a:rPr lang="en-US" altLang="zh-CN" sz="1800" dirty="0"/>
              <a:t>: </a:t>
            </a:r>
            <a:r>
              <a:rPr lang="zh-CN" altLang="en-US" sz="1800" dirty="0"/>
              <a:t>四字箴言</a:t>
            </a:r>
            <a:r>
              <a:rPr lang="en-US" altLang="zh-CN" sz="1800" dirty="0"/>
              <a:t> </a:t>
            </a:r>
            <a:r>
              <a:rPr lang="zh-CN" altLang="en-US" sz="1800" dirty="0"/>
              <a:t>亲</a:t>
            </a:r>
            <a:r>
              <a:rPr lang="en-US" altLang="zh-CN" sz="1800" dirty="0"/>
              <a:t>, </a:t>
            </a:r>
            <a:r>
              <a:rPr lang="zh-CN" altLang="en-US" sz="1800" dirty="0"/>
              <a:t>诚</a:t>
            </a:r>
            <a:r>
              <a:rPr lang="en-US" altLang="zh-CN" sz="1800" dirty="0"/>
              <a:t>, </a:t>
            </a:r>
            <a:r>
              <a:rPr lang="zh-CN" altLang="en-US" sz="1800" dirty="0"/>
              <a:t>惠</a:t>
            </a:r>
            <a:r>
              <a:rPr lang="en-US" altLang="zh-CN" sz="1800" dirty="0"/>
              <a:t>, </a:t>
            </a:r>
            <a:r>
              <a:rPr lang="ko-KR" altLang="en-US" sz="1800" dirty="0"/>
              <a:t>容</a:t>
            </a:r>
            <a:r>
              <a:rPr lang="en-US" altLang="ko-KR" sz="1800" dirty="0"/>
              <a:t>(2013/10)</a:t>
            </a:r>
            <a:endParaRPr lang="en-US" altLang="zh-CN" sz="1800" dirty="0"/>
          </a:p>
          <a:p>
            <a:pPr marL="0" indent="0">
              <a:buNone/>
            </a:pPr>
            <a:r>
              <a:rPr lang="zh-CN" altLang="en-US" sz="1800" dirty="0"/>
              <a:t>         周边命运共同体</a:t>
            </a:r>
            <a:r>
              <a:rPr lang="en-US" altLang="ko-KR" sz="1800" dirty="0"/>
              <a:t>“</a:t>
            </a:r>
            <a:r>
              <a:rPr lang="zh-TW" altLang="en-US" sz="1800" dirty="0"/>
              <a:t>亞洲的新未来，邁向命運运共同體</a:t>
            </a:r>
            <a:r>
              <a:rPr lang="en-US" altLang="zh-TW" sz="1800" dirty="0"/>
              <a:t>” (2015/4)</a:t>
            </a:r>
            <a:endParaRPr lang="en-US" altLang="ko-KR" sz="1800" dirty="0"/>
          </a:p>
          <a:p>
            <a:pPr marL="0" indent="0">
              <a:buNone/>
            </a:pPr>
            <a:r>
              <a:rPr lang="en-US" altLang="zh-CN" sz="1800" dirty="0"/>
              <a:t>         </a:t>
            </a:r>
            <a:r>
              <a:rPr lang="ko-KR" altLang="en-US" sz="1800" dirty="0"/>
              <a:t>안보</a:t>
            </a:r>
            <a:endParaRPr lang="en-US" altLang="ko-KR" sz="1800" dirty="0"/>
          </a:p>
          <a:p>
            <a:pPr marL="0" indent="0">
              <a:buNone/>
            </a:pPr>
            <a:r>
              <a:rPr lang="en-US" altLang="zh-CN" sz="1800" dirty="0"/>
              <a:t>         </a:t>
            </a:r>
            <a:r>
              <a:rPr lang="zh-CN" altLang="en-US" sz="1800" dirty="0"/>
              <a:t>新型亚太安全伙伴关系</a:t>
            </a:r>
            <a:r>
              <a:rPr lang="en-US" altLang="zh-CN" sz="1800" dirty="0"/>
              <a:t>(2018)</a:t>
            </a:r>
          </a:p>
          <a:p>
            <a:pPr marL="0" indent="0">
              <a:buNone/>
            </a:pPr>
            <a:r>
              <a:rPr lang="zh-CN" altLang="en-US" sz="1800" dirty="0"/>
              <a:t>     </a:t>
            </a:r>
            <a:endParaRPr lang="en-US" dirty="0"/>
          </a:p>
        </p:txBody>
      </p:sp>
    </p:spTree>
    <p:extLst>
      <p:ext uri="{BB962C8B-B14F-4D97-AF65-F5344CB8AC3E}">
        <p14:creationId xmlns:p14="http://schemas.microsoft.com/office/powerpoint/2010/main" val="1021760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3600" dirty="0">
                <a:solidFill>
                  <a:schemeClr val="bg1"/>
                </a:solidFill>
              </a:rPr>
              <a:t>동아시아 주요갈등지역</a:t>
            </a:r>
            <a:br>
              <a:rPr lang="ko-KR" altLang="en-US" sz="2800" dirty="0">
                <a:solidFill>
                  <a:schemeClr val="bg1"/>
                </a:solidFill>
              </a:rPr>
            </a:br>
            <a:endParaRPr lang="ko-KR" altLang="en-US" sz="2800" dirty="0">
              <a:solidFill>
                <a:schemeClr val="bg1"/>
              </a:solidFill>
              <a:latin typeface="SimSun" panose="02010600030101010101" pitchFamily="2" charset="-122"/>
            </a:endParaRPr>
          </a:p>
        </p:txBody>
      </p:sp>
      <p:sp>
        <p:nvSpPr>
          <p:cNvPr id="3" name="텍스트 개체 틀 2"/>
          <p:cNvSpPr>
            <a:spLocks noGrp="1"/>
          </p:cNvSpPr>
          <p:nvPr>
            <p:ph type="body" idx="1"/>
          </p:nvPr>
        </p:nvSpPr>
        <p:spPr/>
        <p:txBody>
          <a:bodyPr/>
          <a:lstStyle/>
          <a:p>
            <a:endParaRPr lang="ko-KR" altLang="en-US" sz="2000" dirty="0">
              <a:solidFill>
                <a:schemeClr val="bg1"/>
              </a:solidFill>
            </a:endParaRPr>
          </a:p>
        </p:txBody>
      </p:sp>
      <p:pic>
        <p:nvPicPr>
          <p:cNvPr id="7" name="내용 개체 틀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92350"/>
            <a:ext cx="4040188" cy="3861467"/>
          </a:xfrm>
        </p:spPr>
      </p:pic>
      <p:sp>
        <p:nvSpPr>
          <p:cNvPr id="5" name="텍스트 개체 틀 4"/>
          <p:cNvSpPr>
            <a:spLocks noGrp="1"/>
          </p:cNvSpPr>
          <p:nvPr>
            <p:ph type="body" sz="quarter" idx="3"/>
          </p:nvPr>
        </p:nvSpPr>
        <p:spPr/>
        <p:txBody>
          <a:bodyPr/>
          <a:lstStyle/>
          <a:p>
            <a:endParaRPr lang="ko-KR" altLang="en-US" sz="2000" dirty="0">
              <a:solidFill>
                <a:schemeClr val="bg1"/>
              </a:solidFill>
            </a:endParaRPr>
          </a:p>
        </p:txBody>
      </p:sp>
      <p:sp>
        <p:nvSpPr>
          <p:cNvPr id="6" name="내용 개체 틀 5"/>
          <p:cNvSpPr>
            <a:spLocks noGrp="1"/>
          </p:cNvSpPr>
          <p:nvPr>
            <p:ph sz="quarter" idx="4"/>
          </p:nvPr>
        </p:nvSpPr>
        <p:spPr>
          <a:xfrm>
            <a:off x="4645024" y="2202529"/>
            <a:ext cx="4041775" cy="3951288"/>
          </a:xfrm>
        </p:spPr>
        <p:txBody>
          <a:bodyPr/>
          <a:lstStyle/>
          <a:p>
            <a:r>
              <a:rPr lang="ko-KR" altLang="en-US" sz="1400" dirty="0">
                <a:solidFill>
                  <a:schemeClr val="bg1"/>
                </a:solidFill>
              </a:rPr>
              <a:t>한반도</a:t>
            </a:r>
            <a:r>
              <a:rPr lang="en-US" altLang="zh-CN" sz="1400" dirty="0">
                <a:solidFill>
                  <a:schemeClr val="bg1"/>
                </a:solidFill>
              </a:rPr>
              <a:t>:</a:t>
            </a:r>
            <a:r>
              <a:rPr lang="zh-CN" altLang="en-US" sz="1400" dirty="0">
                <a:solidFill>
                  <a:schemeClr val="bg1"/>
                </a:solidFill>
              </a:rPr>
              <a:t>反对朝鲜的核导开发进程，反对任何导致半岛局势紧张的言行，反对所有违反联合国安理会决议的举措。将继续坚持实现半岛无核化目标，坚持通过对话协商解决面临的问题，坚持维护半岛及地区和平稳定</a:t>
            </a:r>
            <a:endParaRPr lang="en-US" altLang="zh-CN" sz="1400" dirty="0">
              <a:solidFill>
                <a:schemeClr val="bg1"/>
              </a:solidFill>
            </a:endParaRPr>
          </a:p>
          <a:p>
            <a:endParaRPr lang="en-US" altLang="zh-CN" sz="1400" dirty="0">
              <a:solidFill>
                <a:schemeClr val="bg1"/>
              </a:solidFill>
            </a:endParaRPr>
          </a:p>
          <a:p>
            <a:r>
              <a:rPr lang="ko-KR" altLang="en-US" sz="1400" dirty="0">
                <a:solidFill>
                  <a:schemeClr val="bg1"/>
                </a:solidFill>
              </a:rPr>
              <a:t>동중국해</a:t>
            </a:r>
            <a:r>
              <a:rPr lang="en-US" altLang="ko-KR" sz="1400" dirty="0">
                <a:solidFill>
                  <a:schemeClr val="bg1"/>
                </a:solidFill>
              </a:rPr>
              <a:t>: Senkaku/Diaoyu</a:t>
            </a:r>
          </a:p>
          <a:p>
            <a:r>
              <a:rPr lang="ko-KR" altLang="en-US" sz="1400" dirty="0">
                <a:solidFill>
                  <a:schemeClr val="bg1"/>
                </a:solidFill>
              </a:rPr>
              <a:t>남중국해</a:t>
            </a:r>
            <a:r>
              <a:rPr lang="en-US" altLang="ko-KR" sz="1200" dirty="0">
                <a:solidFill>
                  <a:schemeClr val="bg1"/>
                </a:solidFill>
              </a:rPr>
              <a:t>: </a:t>
            </a:r>
            <a:r>
              <a:rPr lang="en-US" altLang="ko-KR" sz="1200" b="1" dirty="0">
                <a:solidFill>
                  <a:schemeClr val="bg1"/>
                </a:solidFill>
              </a:rPr>
              <a:t>Permanent Court of Arbitration ruling on Philippines case vs China(2016/7/12)</a:t>
            </a:r>
          </a:p>
          <a:p>
            <a:endParaRPr lang="en-US" altLang="zh-CN" sz="1200" dirty="0">
              <a:solidFill>
                <a:schemeClr val="bg1"/>
              </a:solidFill>
            </a:endParaRPr>
          </a:p>
          <a:p>
            <a:endParaRPr lang="en-US" altLang="zh-CN" sz="1200" dirty="0">
              <a:solidFill>
                <a:schemeClr val="bg1"/>
              </a:solidFill>
            </a:endParaRPr>
          </a:p>
          <a:p>
            <a:endParaRPr lang="ko-KR" altLang="en-US" dirty="0"/>
          </a:p>
        </p:txBody>
      </p:sp>
    </p:spTree>
    <p:extLst>
      <p:ext uri="{BB962C8B-B14F-4D97-AF65-F5344CB8AC3E}">
        <p14:creationId xmlns:p14="http://schemas.microsoft.com/office/powerpoint/2010/main" val="306037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B7E89E-0B30-4FDF-9F74-589B4D94D263}"/>
              </a:ext>
            </a:extLst>
          </p:cNvPr>
          <p:cNvSpPr>
            <a:spLocks noGrp="1"/>
          </p:cNvSpPr>
          <p:nvPr>
            <p:ph type="title"/>
          </p:nvPr>
        </p:nvSpPr>
        <p:spPr/>
        <p:txBody>
          <a:bodyPr/>
          <a:lstStyle/>
          <a:p>
            <a:pPr algn="ctr"/>
            <a:r>
              <a:rPr lang="zh-CN" altLang="en-US" sz="3600" b="1" i="0" dirty="0">
                <a:effectLst/>
                <a:latin typeface="微软雅黑" panose="020B0503020204020204" pitchFamily="34" charset="-122"/>
                <a:ea typeface="微软雅黑" panose="020B0503020204020204" pitchFamily="34" charset="-122"/>
              </a:rPr>
              <a:t>朝鲜半岛核问题</a:t>
            </a:r>
            <a:br>
              <a:rPr lang="zh-CN" altLang="en-US" sz="2400" b="1" i="0" dirty="0">
                <a:effectLst/>
                <a:latin typeface="微软雅黑" panose="020B0503020204020204" pitchFamily="34" charset="-122"/>
                <a:ea typeface="微软雅黑" panose="020B0503020204020204" pitchFamily="34" charset="-122"/>
              </a:rPr>
            </a:br>
            <a:r>
              <a:rPr lang="zh-CN" altLang="en-US" sz="1400" i="0" dirty="0">
                <a:effectLst/>
                <a:latin typeface="微软雅黑" panose="020B0503020204020204" pitchFamily="34" charset="-122"/>
                <a:ea typeface="微软雅黑" panose="020B0503020204020204" pitchFamily="34" charset="-122"/>
              </a:rPr>
              <a:t>（最近更新时间：</a:t>
            </a:r>
            <a:r>
              <a:rPr lang="en-US" altLang="zh-CN" sz="1400" i="0" dirty="0">
                <a:effectLst/>
                <a:latin typeface="微软雅黑" panose="020B0503020204020204" pitchFamily="34" charset="-122"/>
                <a:ea typeface="微软雅黑" panose="020B0503020204020204" pitchFamily="34" charset="-122"/>
              </a:rPr>
              <a:t>2020</a:t>
            </a:r>
            <a:r>
              <a:rPr lang="zh-CN" altLang="en-US" sz="1400" i="0" dirty="0">
                <a:effectLst/>
                <a:latin typeface="微软雅黑" panose="020B0503020204020204" pitchFamily="34" charset="-122"/>
                <a:ea typeface="微软雅黑" panose="020B0503020204020204" pitchFamily="34" charset="-122"/>
              </a:rPr>
              <a:t>年</a:t>
            </a:r>
            <a:r>
              <a:rPr lang="en-US" altLang="zh-CN" sz="1400" i="0" dirty="0">
                <a:effectLst/>
                <a:latin typeface="微软雅黑" panose="020B0503020204020204" pitchFamily="34" charset="-122"/>
                <a:ea typeface="微软雅黑" panose="020B0503020204020204" pitchFamily="34" charset="-122"/>
              </a:rPr>
              <a:t>9</a:t>
            </a:r>
            <a:r>
              <a:rPr lang="zh-CN" altLang="en-US" sz="1400" i="0" dirty="0">
                <a:effectLst/>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a:t>
            </a:r>
            <a:r>
              <a:rPr lang="zh-CN" altLang="en-US" sz="1400" i="0" dirty="0">
                <a:effectLst/>
                <a:latin typeface="微软雅黑" panose="020B0503020204020204" pitchFamily="34" charset="-122"/>
                <a:ea typeface="微软雅黑" panose="020B0503020204020204" pitchFamily="34" charset="-122"/>
              </a:rPr>
              <a:t> 中华人民共和国外交部）</a:t>
            </a:r>
          </a:p>
        </p:txBody>
      </p:sp>
      <p:sp>
        <p:nvSpPr>
          <p:cNvPr id="3" name="내용 개체 틀 2">
            <a:extLst>
              <a:ext uri="{FF2B5EF4-FFF2-40B4-BE49-F238E27FC236}">
                <a16:creationId xmlns:a16="http://schemas.microsoft.com/office/drawing/2014/main" id="{83FEB646-274B-4FAE-B43E-892F6F21E89D}"/>
              </a:ext>
            </a:extLst>
          </p:cNvPr>
          <p:cNvSpPr>
            <a:spLocks noGrp="1"/>
          </p:cNvSpPr>
          <p:nvPr>
            <p:ph idx="1"/>
          </p:nvPr>
        </p:nvSpPr>
        <p:spPr/>
        <p:txBody>
          <a:bodyPr/>
          <a:lstStyle/>
          <a:p>
            <a:r>
              <a:rPr lang="en-US" altLang="zh-CN" sz="1800" b="0" i="0" dirty="0">
                <a:effectLst/>
                <a:latin typeface="微软雅黑" panose="020B0503020204020204" pitchFamily="34" charset="-122"/>
                <a:ea typeface="微软雅黑" panose="020B0503020204020204" pitchFamily="34" charset="-122"/>
              </a:rPr>
              <a:t>2017</a:t>
            </a:r>
            <a:r>
              <a:rPr lang="zh-CN" altLang="en-US" sz="1800" b="0" i="0" dirty="0">
                <a:effectLst/>
                <a:latin typeface="微软雅黑" panose="020B0503020204020204" pitchFamily="34" charset="-122"/>
                <a:ea typeface="微软雅黑" panose="020B0503020204020204" pitchFamily="34" charset="-122"/>
              </a:rPr>
              <a:t>　</a:t>
            </a:r>
            <a:endParaRPr lang="en-US" altLang="zh-CN" sz="1800" b="0" i="0" dirty="0">
              <a:effectLst/>
              <a:latin typeface="微软雅黑" panose="020B0503020204020204" pitchFamily="34" charset="-122"/>
              <a:ea typeface="微软雅黑" panose="020B0503020204020204" pitchFamily="34" charset="-122"/>
            </a:endParaRPr>
          </a:p>
          <a:p>
            <a:r>
              <a:rPr lang="zh-CN" altLang="en-US" sz="1800" b="0" i="0" dirty="0">
                <a:effectLst/>
                <a:latin typeface="微软雅黑" panose="020B0503020204020204" pitchFamily="34" charset="-122"/>
                <a:ea typeface="微软雅黑" panose="020B0503020204020204" pitchFamily="34" charset="-122"/>
              </a:rPr>
              <a:t>针对半岛局势持续升级，陷入“制裁</a:t>
            </a:r>
            <a:r>
              <a:rPr lang="en-US" altLang="zh-CN" sz="1800" b="0" i="0" dirty="0">
                <a:effectLst/>
                <a:latin typeface="微软雅黑" panose="020B0503020204020204" pitchFamily="34" charset="-122"/>
                <a:ea typeface="微软雅黑" panose="020B0503020204020204" pitchFamily="34" charset="-122"/>
              </a:rPr>
              <a:t>-</a:t>
            </a:r>
            <a:r>
              <a:rPr lang="zh-CN" altLang="en-US" sz="1800" b="0" i="0" dirty="0">
                <a:effectLst/>
                <a:latin typeface="微软雅黑" panose="020B0503020204020204" pitchFamily="34" charset="-122"/>
                <a:ea typeface="微软雅黑" panose="020B0503020204020204" pitchFamily="34" charset="-122"/>
              </a:rPr>
              <a:t>核试</a:t>
            </a:r>
            <a:r>
              <a:rPr lang="en-US" altLang="zh-CN" sz="1800" b="0" i="0" dirty="0">
                <a:effectLst/>
                <a:latin typeface="微软雅黑" panose="020B0503020204020204" pitchFamily="34" charset="-122"/>
                <a:ea typeface="微软雅黑" panose="020B0503020204020204" pitchFamily="34" charset="-122"/>
              </a:rPr>
              <a:t>-</a:t>
            </a:r>
            <a:r>
              <a:rPr lang="zh-CN" altLang="en-US" sz="1800" b="0" i="0" dirty="0">
                <a:effectLst/>
                <a:latin typeface="微软雅黑" panose="020B0503020204020204" pitchFamily="34" charset="-122"/>
                <a:ea typeface="微软雅黑" panose="020B0503020204020204" pitchFamily="34" charset="-122"/>
              </a:rPr>
              <a:t>再制裁</a:t>
            </a:r>
            <a:r>
              <a:rPr lang="en-US" altLang="zh-CN" sz="1800" b="0" i="0" dirty="0">
                <a:effectLst/>
                <a:latin typeface="微软雅黑" panose="020B0503020204020204" pitchFamily="34" charset="-122"/>
                <a:ea typeface="微软雅黑" panose="020B0503020204020204" pitchFamily="34" charset="-122"/>
              </a:rPr>
              <a:t>-</a:t>
            </a:r>
            <a:r>
              <a:rPr lang="zh-CN" altLang="en-US" sz="1800" b="0" i="0" dirty="0">
                <a:effectLst/>
                <a:latin typeface="微软雅黑" panose="020B0503020204020204" pitchFamily="34" charset="-122"/>
                <a:ea typeface="微软雅黑" panose="020B0503020204020204" pitchFamily="34" charset="-122"/>
              </a:rPr>
              <a:t>再核试”怪圈，中方提出</a:t>
            </a:r>
            <a:r>
              <a:rPr lang="zh-CN" altLang="en-US" sz="1800" b="0" i="0" u="sng" dirty="0">
                <a:effectLst/>
                <a:latin typeface="微软雅黑" panose="020B0503020204020204" pitchFamily="34" charset="-122"/>
                <a:ea typeface="微软雅黑" panose="020B0503020204020204" pitchFamily="34" charset="-122"/>
              </a:rPr>
              <a:t>“双暂停”倡议和“双轨并进”思路</a:t>
            </a:r>
            <a:r>
              <a:rPr lang="zh-CN" altLang="en-US" sz="1800" b="0" i="0" dirty="0">
                <a:effectLst/>
                <a:latin typeface="微软雅黑" panose="020B0503020204020204" pitchFamily="34" charset="-122"/>
                <a:ea typeface="微软雅黑" panose="020B0503020204020204" pitchFamily="34" charset="-122"/>
              </a:rPr>
              <a:t>，即朝鲜暂停核导活动和美韩暂停大规模联合军演，并行推进实现半岛无核化和建立半岛和平机制进程，积极劝和促谈　针对半岛局势持续升级，陷入“</a:t>
            </a:r>
            <a:r>
              <a:rPr lang="zh-CN" altLang="en-US" sz="1800" b="0" i="0" u="sng" dirty="0">
                <a:effectLst/>
                <a:latin typeface="微软雅黑" panose="020B0503020204020204" pitchFamily="34" charset="-122"/>
                <a:ea typeface="微软雅黑" panose="020B0503020204020204" pitchFamily="34" charset="-122"/>
              </a:rPr>
              <a:t>制裁</a:t>
            </a:r>
            <a:r>
              <a:rPr lang="en-US" altLang="zh-CN" sz="1800" b="0" i="0" u="sng" dirty="0">
                <a:effectLst/>
                <a:latin typeface="微软雅黑" panose="020B0503020204020204" pitchFamily="34" charset="-122"/>
                <a:ea typeface="微软雅黑" panose="020B0503020204020204" pitchFamily="34" charset="-122"/>
              </a:rPr>
              <a:t>-</a:t>
            </a:r>
            <a:r>
              <a:rPr lang="zh-CN" altLang="en-US" sz="1800" b="0" i="0" u="sng" dirty="0">
                <a:effectLst/>
                <a:latin typeface="微软雅黑" panose="020B0503020204020204" pitchFamily="34" charset="-122"/>
                <a:ea typeface="微软雅黑" panose="020B0503020204020204" pitchFamily="34" charset="-122"/>
              </a:rPr>
              <a:t>核试</a:t>
            </a:r>
            <a:r>
              <a:rPr lang="en-US" altLang="zh-CN" sz="1800" b="0" i="0" u="sng" dirty="0">
                <a:effectLst/>
                <a:latin typeface="微软雅黑" panose="020B0503020204020204" pitchFamily="34" charset="-122"/>
                <a:ea typeface="微软雅黑" panose="020B0503020204020204" pitchFamily="34" charset="-122"/>
              </a:rPr>
              <a:t>-</a:t>
            </a:r>
            <a:r>
              <a:rPr lang="zh-CN" altLang="en-US" sz="1800" b="0" i="0" u="sng" dirty="0">
                <a:effectLst/>
                <a:latin typeface="微软雅黑" panose="020B0503020204020204" pitchFamily="34" charset="-122"/>
                <a:ea typeface="微软雅黑" panose="020B0503020204020204" pitchFamily="34" charset="-122"/>
              </a:rPr>
              <a:t>再制裁</a:t>
            </a:r>
            <a:r>
              <a:rPr lang="en-US" altLang="zh-CN" sz="1800" b="0" i="0" u="sng" dirty="0">
                <a:effectLst/>
                <a:latin typeface="微软雅黑" panose="020B0503020204020204" pitchFamily="34" charset="-122"/>
                <a:ea typeface="微软雅黑" panose="020B0503020204020204" pitchFamily="34" charset="-122"/>
              </a:rPr>
              <a:t>-</a:t>
            </a:r>
            <a:r>
              <a:rPr lang="zh-CN" altLang="en-US" sz="1800" b="0" i="0" u="sng" dirty="0">
                <a:effectLst/>
                <a:latin typeface="微软雅黑" panose="020B0503020204020204" pitchFamily="34" charset="-122"/>
                <a:ea typeface="微软雅黑" panose="020B0503020204020204" pitchFamily="34" charset="-122"/>
              </a:rPr>
              <a:t>再核试</a:t>
            </a:r>
            <a:r>
              <a:rPr lang="zh-CN" altLang="en-US" sz="1800" b="0" i="0" dirty="0">
                <a:effectLst/>
                <a:latin typeface="微软雅黑" panose="020B0503020204020204" pitchFamily="34" charset="-122"/>
                <a:ea typeface="微软雅黑" panose="020B0503020204020204" pitchFamily="34" charset="-122"/>
              </a:rPr>
              <a:t>”怪圈，中方提出“双暂停”倡议和“双轨并进”思路，即朝鲜暂停核导活动和美韩暂停大规模联合军演，并行推进实现半岛无核化和建立半岛和平机制进程，积极劝和促谈，维护半岛和平稳定，为政治解决半岛问题创造条件。，维护半岛和平稳定，为政治解决半岛问题创造条</a:t>
            </a:r>
            <a:r>
              <a:rPr lang="ko-KR" altLang="en-US" sz="1800" b="0" i="0" dirty="0">
                <a:effectLst/>
                <a:latin typeface="微软雅黑" panose="020B0503020204020204" pitchFamily="34" charset="-122"/>
                <a:ea typeface="微软雅黑" panose="020B0503020204020204" pitchFamily="34" charset="-122"/>
              </a:rPr>
              <a:t>造件</a:t>
            </a:r>
            <a:r>
              <a:rPr lang="en-US" altLang="ko-KR" sz="1800" b="0" i="0" dirty="0">
                <a:effectLst/>
                <a:latin typeface="微软雅黑" panose="020B0503020204020204" pitchFamily="34" charset="-122"/>
                <a:ea typeface="微软雅黑" panose="020B0503020204020204" pitchFamily="34" charset="-122"/>
              </a:rPr>
              <a:t>.</a:t>
            </a:r>
            <a:r>
              <a:rPr lang="zh-CN" altLang="en-US" sz="1800" b="0" i="0" dirty="0">
                <a:solidFill>
                  <a:srgbClr val="000000"/>
                </a:solidFill>
                <a:effectLst/>
                <a:latin typeface="微软雅黑" panose="020B0503020204020204" pitchFamily="34" charset="-122"/>
                <a:ea typeface="微软雅黑" panose="020B0503020204020204" pitchFamily="34" charset="-122"/>
              </a:rPr>
              <a:t>件</a:t>
            </a:r>
            <a:endParaRPr lang="en-US" altLang="zh-CN" sz="1800" b="0" i="0" dirty="0">
              <a:solidFill>
                <a:srgbClr val="000000"/>
              </a:solidFill>
              <a:effectLst/>
              <a:latin typeface="微软雅黑" panose="020B0503020204020204" pitchFamily="34" charset="-122"/>
              <a:ea typeface="微软雅黑" panose="020B0503020204020204" pitchFamily="34" charset="-122"/>
            </a:endParaRPr>
          </a:p>
          <a:p>
            <a:endParaRPr lang="en-US" altLang="zh-CN" sz="1800" dirty="0">
              <a:solidFill>
                <a:srgbClr val="000000"/>
              </a:solidFill>
              <a:latin typeface="微软雅黑" panose="020B0503020204020204" pitchFamily="34" charset="-122"/>
              <a:ea typeface="微软雅黑" panose="020B0503020204020204" pitchFamily="34" charset="-122"/>
            </a:endParaRPr>
          </a:p>
          <a:p>
            <a:r>
              <a:rPr lang="en-US" altLang="zh-CN" sz="1800" b="0" i="0" dirty="0">
                <a:effectLst/>
                <a:latin typeface="微软雅黑" panose="020B0503020204020204" pitchFamily="34" charset="-122"/>
                <a:ea typeface="微软雅黑" panose="020B0503020204020204" pitchFamily="34" charset="-122"/>
              </a:rPr>
              <a:t>2019</a:t>
            </a:r>
          </a:p>
          <a:p>
            <a:r>
              <a:rPr lang="zh-CN" altLang="en-US" sz="1800" b="0" i="0" dirty="0">
                <a:effectLst/>
                <a:latin typeface="微软雅黑" panose="020B0503020204020204" pitchFamily="34" charset="-122"/>
                <a:ea typeface="微软雅黑" panose="020B0503020204020204" pitchFamily="34" charset="-122"/>
              </a:rPr>
              <a:t>　作为半岛近邻和半岛问题重要当事方，中方一贯</a:t>
            </a:r>
            <a:r>
              <a:rPr lang="zh-CN" altLang="en-US" sz="1800" b="0" i="0" u="sng" dirty="0">
                <a:effectLst/>
                <a:latin typeface="微软雅黑" panose="020B0503020204020204" pitchFamily="34" charset="-122"/>
                <a:ea typeface="微软雅黑" panose="020B0503020204020204" pitchFamily="34" charset="-122"/>
              </a:rPr>
              <a:t>坚持实现半岛无核化，坚持维护半岛和平稳定，坚持通过对话协商解决问题</a:t>
            </a:r>
            <a:r>
              <a:rPr lang="zh-CN" altLang="en-US" sz="1800" b="0" i="0" dirty="0">
                <a:effectLst/>
                <a:latin typeface="微软雅黑" panose="020B0503020204020204" pitchFamily="34" charset="-122"/>
                <a:ea typeface="微软雅黑" panose="020B0503020204020204" pitchFamily="34" charset="-122"/>
              </a:rPr>
              <a:t>。为此，中方按照“双暂停”和“双轨并进”思路，积极致力于劝和促谈，在领导人、外长、六方会谈团长等层面与各方保持密切沟通，持续推动半岛问题政治解决进程。</a:t>
            </a:r>
            <a:endParaRPr lang="ko-KR" altLang="en-US" sz="1800" dirty="0"/>
          </a:p>
        </p:txBody>
      </p:sp>
    </p:spTree>
    <p:extLst>
      <p:ext uri="{BB962C8B-B14F-4D97-AF65-F5344CB8AC3E}">
        <p14:creationId xmlns:p14="http://schemas.microsoft.com/office/powerpoint/2010/main" val="156794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665444-6902-43B2-8A85-B813A18ABD26}"/>
              </a:ext>
            </a:extLst>
          </p:cNvPr>
          <p:cNvSpPr>
            <a:spLocks noGrp="1"/>
          </p:cNvSpPr>
          <p:nvPr>
            <p:ph type="title"/>
          </p:nvPr>
        </p:nvSpPr>
        <p:spPr/>
        <p:txBody>
          <a:bodyPr/>
          <a:lstStyle/>
          <a:p>
            <a:r>
              <a:rPr lang="zh-CN" altLang="en-US" sz="3200" b="0" i="0" dirty="0">
                <a:effectLst/>
                <a:latin typeface="微软雅黑" panose="020B0503020204020204" pitchFamily="34" charset="-122"/>
                <a:ea typeface="微软雅黑" panose="020B0503020204020204" pitchFamily="34" charset="-122"/>
              </a:rPr>
              <a:t>外交部发言人赵立坚主持例行记者会</a:t>
            </a:r>
            <a:br>
              <a:rPr lang="en-US" altLang="zh-CN" sz="2800" b="0" i="0" dirty="0">
                <a:effectLst/>
                <a:latin typeface="微软雅黑" panose="020B0503020204020204" pitchFamily="34" charset="-122"/>
                <a:ea typeface="微软雅黑" panose="020B0503020204020204" pitchFamily="34" charset="-122"/>
              </a:rPr>
            </a:br>
            <a:r>
              <a:rPr lang="en-US" altLang="zh-CN" sz="2800" b="0" i="0" dirty="0">
                <a:effectLst/>
                <a:latin typeface="微软雅黑" panose="020B0503020204020204" pitchFamily="34" charset="-122"/>
                <a:ea typeface="微软雅黑" panose="020B0503020204020204" pitchFamily="34" charset="-122"/>
              </a:rPr>
              <a:t>2021</a:t>
            </a:r>
            <a:r>
              <a:rPr lang="zh-CN" altLang="en-US" sz="2800" b="0" i="0" dirty="0">
                <a:effectLst/>
                <a:latin typeface="微软雅黑" panose="020B0503020204020204" pitchFamily="34" charset="-122"/>
                <a:ea typeface="微软雅黑" panose="020B0503020204020204" pitchFamily="34" charset="-122"/>
              </a:rPr>
              <a:t>年</a:t>
            </a:r>
            <a:r>
              <a:rPr lang="en-US" altLang="zh-CN" sz="2800" b="0" i="0" dirty="0">
                <a:effectLst/>
                <a:latin typeface="微软雅黑" panose="020B0503020204020204" pitchFamily="34" charset="-122"/>
                <a:ea typeface="微软雅黑" panose="020B0503020204020204" pitchFamily="34" charset="-122"/>
              </a:rPr>
              <a:t>5</a:t>
            </a:r>
            <a:r>
              <a:rPr lang="zh-CN" altLang="en-US" sz="2800" b="0" i="0" dirty="0">
                <a:effectLst/>
                <a:latin typeface="微软雅黑" panose="020B0503020204020204" pitchFamily="34" charset="-122"/>
                <a:ea typeface="微软雅黑" panose="020B0503020204020204" pitchFamily="34" charset="-122"/>
              </a:rPr>
              <a:t>月</a:t>
            </a:r>
            <a:r>
              <a:rPr lang="en-US" altLang="zh-CN" sz="2800" b="0" i="0" dirty="0">
                <a:effectLst/>
                <a:latin typeface="微软雅黑" panose="020B0503020204020204" pitchFamily="34" charset="-122"/>
                <a:ea typeface="微软雅黑" panose="020B0503020204020204" pitchFamily="34" charset="-122"/>
              </a:rPr>
              <a:t>24</a:t>
            </a:r>
            <a:r>
              <a:rPr lang="zh-CN" altLang="en-US" sz="2800" b="0" i="0" dirty="0">
                <a:effectLst/>
                <a:latin typeface="微软雅黑" panose="020B0503020204020204" pitchFamily="34" charset="-122"/>
                <a:ea typeface="微软雅黑" panose="020B0503020204020204" pitchFamily="34" charset="-122"/>
              </a:rPr>
              <a:t>日</a:t>
            </a:r>
            <a:endParaRPr lang="ko-KR" altLang="en-US" sz="2800" dirty="0"/>
          </a:p>
        </p:txBody>
      </p:sp>
      <p:sp>
        <p:nvSpPr>
          <p:cNvPr id="3" name="내용 개체 틀 2">
            <a:extLst>
              <a:ext uri="{FF2B5EF4-FFF2-40B4-BE49-F238E27FC236}">
                <a16:creationId xmlns:a16="http://schemas.microsoft.com/office/drawing/2014/main" id="{AAB95DC4-78C6-4049-A231-F70B54CCE567}"/>
              </a:ext>
            </a:extLst>
          </p:cNvPr>
          <p:cNvSpPr>
            <a:spLocks noGrp="1"/>
          </p:cNvSpPr>
          <p:nvPr>
            <p:ph idx="1"/>
          </p:nvPr>
        </p:nvSpPr>
        <p:spPr/>
        <p:txBody>
          <a:bodyPr/>
          <a:lstStyle/>
          <a:p>
            <a:pPr algn="just"/>
            <a:r>
              <a:rPr lang="zh-CN" altLang="en-US" sz="1600" b="1" i="0" dirty="0">
                <a:effectLst/>
                <a:latin typeface="微软雅黑" panose="020B0503020204020204" pitchFamily="34" charset="-122"/>
                <a:ea typeface="微软雅黑" panose="020B0503020204020204" pitchFamily="34" charset="-122"/>
              </a:rPr>
              <a:t>韩国</a:t>
            </a:r>
            <a:r>
              <a:rPr lang="en-US" altLang="zh-CN" sz="1600" b="1" i="0" dirty="0">
                <a:effectLst/>
                <a:latin typeface="微软雅黑" panose="020B0503020204020204" pitchFamily="34" charset="-122"/>
                <a:ea typeface="微软雅黑" panose="020B0503020204020204" pitchFamily="34" charset="-122"/>
              </a:rPr>
              <a:t>《</a:t>
            </a:r>
            <a:r>
              <a:rPr lang="zh-CN" altLang="en-US" sz="1600" b="1" i="0" dirty="0">
                <a:effectLst/>
                <a:latin typeface="微软雅黑" panose="020B0503020204020204" pitchFamily="34" charset="-122"/>
                <a:ea typeface="微软雅黑" panose="020B0503020204020204" pitchFamily="34" charset="-122"/>
              </a:rPr>
              <a:t>中央日报</a:t>
            </a:r>
            <a:r>
              <a:rPr lang="en-US" altLang="zh-CN" sz="1600" b="1" i="0" dirty="0">
                <a:effectLst/>
                <a:latin typeface="微软雅黑" panose="020B0503020204020204" pitchFamily="34" charset="-122"/>
                <a:ea typeface="微软雅黑" panose="020B0503020204020204" pitchFamily="34" charset="-122"/>
              </a:rPr>
              <a:t>》</a:t>
            </a:r>
            <a:r>
              <a:rPr lang="zh-CN" altLang="en-US" sz="1600" b="1" i="0" dirty="0">
                <a:effectLst/>
                <a:latin typeface="微软雅黑" panose="020B0503020204020204" pitchFamily="34" charset="-122"/>
                <a:ea typeface="微软雅黑" panose="020B0503020204020204" pitchFamily="34" charset="-122"/>
              </a:rPr>
              <a:t>记者：我有两个问题。第一，</a:t>
            </a:r>
            <a:r>
              <a:rPr lang="en-US" altLang="zh-CN" sz="1600" b="1" i="0" dirty="0">
                <a:effectLst/>
                <a:latin typeface="微软雅黑" panose="020B0503020204020204" pitchFamily="34" charset="-122"/>
                <a:ea typeface="微软雅黑" panose="020B0503020204020204" pitchFamily="34" charset="-122"/>
              </a:rPr>
              <a:t>21</a:t>
            </a:r>
            <a:r>
              <a:rPr lang="zh-CN" altLang="en-US" sz="1600" b="1" i="0" dirty="0">
                <a:effectLst/>
                <a:latin typeface="微软雅黑" panose="020B0503020204020204" pitchFamily="34" charset="-122"/>
                <a:ea typeface="微软雅黑" panose="020B0503020204020204" pitchFamily="34" charset="-122"/>
              </a:rPr>
              <a:t>日</a:t>
            </a:r>
            <a:r>
              <a:rPr lang="en-US" altLang="zh-CN" sz="1600" b="1" i="0" dirty="0">
                <a:effectLst/>
                <a:latin typeface="微软雅黑" panose="020B0503020204020204" pitchFamily="34" charset="-122"/>
                <a:ea typeface="微软雅黑" panose="020B0503020204020204" pitchFamily="34" charset="-122"/>
              </a:rPr>
              <a:t>,</a:t>
            </a:r>
            <a:r>
              <a:rPr lang="zh-CN" altLang="en-US" sz="1600" b="1" i="0" dirty="0">
                <a:effectLst/>
                <a:latin typeface="微软雅黑" panose="020B0503020204020204" pitchFamily="34" charset="-122"/>
                <a:ea typeface="微软雅黑" panose="020B0503020204020204" pitchFamily="34" charset="-122"/>
              </a:rPr>
              <a:t>韩国总统文在寅与美国总统拜登在华盛顿举行了面对面首脑会谈，两国首脑发表了加强韩美同盟的联合声明。中方对此持何立场？第二，中国打算什么时候和哪个国家举行面对面的首脑会谈，现在有相关的计划吗？</a:t>
            </a:r>
            <a:endParaRPr lang="en-US" altLang="zh-CN" sz="1600" b="1" i="0" dirty="0">
              <a:effectLst/>
              <a:latin typeface="微软雅黑" panose="020B0503020204020204" pitchFamily="34" charset="-122"/>
              <a:ea typeface="微软雅黑" panose="020B0503020204020204" pitchFamily="34" charset="-122"/>
            </a:endParaRPr>
          </a:p>
          <a:p>
            <a:pPr algn="just"/>
            <a:endParaRPr lang="zh-CN" altLang="en-US" sz="1600" b="0" i="0" dirty="0">
              <a:effectLst/>
              <a:latin typeface="微软雅黑" panose="020B0503020204020204" pitchFamily="34" charset="-122"/>
              <a:ea typeface="微软雅黑" panose="020B0503020204020204" pitchFamily="34" charset="-122"/>
            </a:endParaRPr>
          </a:p>
          <a:p>
            <a:pPr algn="just"/>
            <a:r>
              <a:rPr lang="zh-CN" altLang="en-US" sz="1600" b="0" i="0" dirty="0">
                <a:effectLst/>
                <a:latin typeface="微软雅黑" panose="020B0503020204020204" pitchFamily="34" charset="-122"/>
                <a:ea typeface="微软雅黑" panose="020B0503020204020204" pitchFamily="34" charset="-122"/>
              </a:rPr>
              <a:t>　　赵立坚：关于第一个问题，中方注意到美韩联合声明有关内容，对此表示关切。我们认为，美韩关系的发展应有利于促进地区和平稳定与发展繁荣，而不是相反，更不应损害包括中国在内的第三方利益。</a:t>
            </a:r>
          </a:p>
          <a:p>
            <a:pPr algn="just"/>
            <a:r>
              <a:rPr lang="zh-CN" altLang="en-US" sz="1600" b="0" i="0" dirty="0">
                <a:effectLst/>
                <a:latin typeface="微软雅黑" panose="020B0503020204020204" pitchFamily="34" charset="-122"/>
                <a:ea typeface="微软雅黑" panose="020B0503020204020204" pitchFamily="34" charset="-122"/>
              </a:rPr>
              <a:t>　　美韩联合声明提及台湾、南海等问题。台湾问题纯属中国内政，事关中国主权和领土完整，不容任何外部势力干涉。我们敦促有关国家在台湾问题上谨言慎行，不要“玩火”。关于南海问题，各国依据国际法在南海享有航行与飞越自由，根本不存在问题，有关国家对此心知肚明。</a:t>
            </a:r>
          </a:p>
          <a:p>
            <a:pPr algn="just"/>
            <a:r>
              <a:rPr lang="zh-CN" altLang="en-US" sz="1600" b="0" i="0" dirty="0">
                <a:effectLst/>
                <a:latin typeface="微软雅黑" panose="020B0503020204020204" pitchFamily="34" charset="-122"/>
                <a:ea typeface="微软雅黑" panose="020B0503020204020204" pitchFamily="34" charset="-122"/>
              </a:rPr>
              <a:t>　　关于国际秩序，我想强调，世界上只有一个体系，就是以联合国为核心的国际体系；只有一套规则，就是以联合国宪章为基础的国际关系基本准则。一个或几个国家没有资格单方面定义国际秩序，更没有资格将自己的标准强加于人。中方一贯反对有关国家搞针对他国的“四边机制”、“印太战略”等“小圈子”。这种做法不得人心，不会得逞，也没有出路。</a:t>
            </a:r>
          </a:p>
          <a:p>
            <a:pPr algn="just"/>
            <a:r>
              <a:rPr lang="zh-CN" altLang="en-US" sz="1600" b="0" i="0" dirty="0">
                <a:effectLst/>
                <a:latin typeface="微软雅黑" panose="020B0503020204020204" pitchFamily="34" charset="-122"/>
                <a:ea typeface="微软雅黑" panose="020B0503020204020204" pitchFamily="34" charset="-122"/>
              </a:rPr>
              <a:t>　　关于第二个问题，我目前没有可向你提供的信息</a:t>
            </a:r>
          </a:p>
          <a:p>
            <a:endParaRPr lang="ko-KR" altLang="en-US" dirty="0"/>
          </a:p>
        </p:txBody>
      </p:sp>
    </p:spTree>
    <p:extLst>
      <p:ext uri="{BB962C8B-B14F-4D97-AF65-F5344CB8AC3E}">
        <p14:creationId xmlns:p14="http://schemas.microsoft.com/office/powerpoint/2010/main" val="4960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CAF84FB-A401-43A7-A50E-9518C567C3A6}"/>
              </a:ext>
            </a:extLst>
          </p:cNvPr>
          <p:cNvSpPr>
            <a:spLocks noGrp="1"/>
          </p:cNvSpPr>
          <p:nvPr>
            <p:ph type="title"/>
          </p:nvPr>
        </p:nvSpPr>
        <p:spPr/>
        <p:txBody>
          <a:bodyPr/>
          <a:lstStyle/>
          <a:p>
            <a:endParaRPr lang="ko-KR" altLang="en-US" dirty="0"/>
          </a:p>
        </p:txBody>
      </p:sp>
      <p:sp>
        <p:nvSpPr>
          <p:cNvPr id="3" name="내용 개체 틀 2">
            <a:extLst>
              <a:ext uri="{FF2B5EF4-FFF2-40B4-BE49-F238E27FC236}">
                <a16:creationId xmlns:a16="http://schemas.microsoft.com/office/drawing/2014/main" id="{C3DA51F2-DC28-48A1-982D-21A7EE101285}"/>
              </a:ext>
            </a:extLst>
          </p:cNvPr>
          <p:cNvSpPr>
            <a:spLocks noGrp="1"/>
          </p:cNvSpPr>
          <p:nvPr>
            <p:ph idx="1"/>
          </p:nvPr>
        </p:nvSpPr>
        <p:spPr/>
        <p:txBody>
          <a:bodyPr/>
          <a:lstStyle/>
          <a:p>
            <a:pPr algn="just"/>
            <a:r>
              <a:rPr lang="zh-CN" altLang="en-US" sz="1600" b="1" i="0" dirty="0">
                <a:effectLst/>
                <a:latin typeface="微软雅黑" panose="020B0503020204020204" pitchFamily="34" charset="-122"/>
                <a:ea typeface="微软雅黑" panose="020B0503020204020204" pitchFamily="34" charset="-122"/>
              </a:rPr>
              <a:t>韩国广播公司记者：对于韩美首脑会晤，中国政府有何评价？特别是对韩国企业对美半导体和电池等领域总价值</a:t>
            </a:r>
            <a:r>
              <a:rPr lang="en-US" altLang="zh-CN" sz="1600" b="1" i="0" dirty="0">
                <a:effectLst/>
                <a:latin typeface="微软雅黑" panose="020B0503020204020204" pitchFamily="34" charset="-122"/>
                <a:ea typeface="微软雅黑" panose="020B0503020204020204" pitchFamily="34" charset="-122"/>
              </a:rPr>
              <a:t>394</a:t>
            </a:r>
            <a:r>
              <a:rPr lang="zh-CN" altLang="en-US" sz="1600" b="1" i="0" dirty="0">
                <a:effectLst/>
                <a:latin typeface="微软雅黑" panose="020B0503020204020204" pitchFamily="34" charset="-122"/>
                <a:ea typeface="微软雅黑" panose="020B0503020204020204" pitchFamily="34" charset="-122"/>
              </a:rPr>
              <a:t>亿美元的投资计划有何评论？美国政府任命金圣镕为国务院对朝政策特别代表，中方对此持何立场？另外，中国国家主席习近平访韩时间备受关注，中方能否介绍一下最新进展？</a:t>
            </a:r>
            <a:endParaRPr lang="zh-CN" altLang="en-US" sz="1600" b="0" i="0" dirty="0">
              <a:effectLst/>
              <a:latin typeface="微软雅黑" panose="020B0503020204020204" pitchFamily="34" charset="-122"/>
              <a:ea typeface="微软雅黑" panose="020B0503020204020204" pitchFamily="34" charset="-122"/>
            </a:endParaRPr>
          </a:p>
          <a:p>
            <a:pPr algn="just"/>
            <a:r>
              <a:rPr lang="zh-CN" altLang="en-US" sz="1600" b="0" i="0" dirty="0">
                <a:effectLst/>
                <a:latin typeface="微软雅黑" panose="020B0503020204020204" pitchFamily="34" charset="-122"/>
                <a:ea typeface="微软雅黑" panose="020B0503020204020204" pitchFamily="34" charset="-122"/>
              </a:rPr>
              <a:t>　　赵立坚：我刚才已经阐述了中方关于美韩联合声明的总体立场。</a:t>
            </a:r>
          </a:p>
          <a:p>
            <a:pPr algn="just"/>
            <a:r>
              <a:rPr lang="zh-CN" altLang="en-US" sz="1600" b="0" i="0" dirty="0">
                <a:effectLst/>
                <a:latin typeface="微软雅黑" panose="020B0503020204020204" pitchFamily="34" charset="-122"/>
                <a:ea typeface="微软雅黑" panose="020B0503020204020204" pitchFamily="34" charset="-122"/>
              </a:rPr>
              <a:t>　　关于你提到的韩国企业承诺在半导体等领域对美投资问题。在全球化时代，各国利益深度交融，你中有我、我中有你。各国都应该尊重市场经济规律和自由贸易规则，多做有利于维护全球产业链供应链稳定畅通、有利于世界繁荣发展的事。你提到的这些韩国企业在中国也有大量投资，同中方合作密切。相信他们会继续为加强中韩经贸合作、推动双边关系发展发挥重要作用。</a:t>
            </a:r>
          </a:p>
          <a:p>
            <a:pPr algn="just"/>
            <a:r>
              <a:rPr lang="zh-CN" altLang="en-US" sz="1600" b="0" i="0" dirty="0">
                <a:effectLst/>
                <a:latin typeface="微软雅黑" panose="020B0503020204020204" pitchFamily="34" charset="-122"/>
                <a:ea typeface="微软雅黑" panose="020B0503020204020204" pitchFamily="34" charset="-122"/>
              </a:rPr>
              <a:t>　　关于你提到的拜登政府任命金圣镕担任国务院对朝政策特别代表。中方支持有关方开展对话接触，支持一切有利于缓和紧张、促进合作的努力。处理半岛问题需要均衡解决各方合理关切，有关各方应按照“双轨并进”思路和分阶段、同步走原则，不断推进半岛问题政治解决进程。</a:t>
            </a:r>
          </a:p>
          <a:p>
            <a:pPr algn="just"/>
            <a:r>
              <a:rPr lang="zh-CN" altLang="en-US" sz="1600" b="0" i="0" dirty="0">
                <a:effectLst/>
                <a:latin typeface="微软雅黑" panose="020B0503020204020204" pitchFamily="34" charset="-122"/>
                <a:ea typeface="微软雅黑" panose="020B0503020204020204" pitchFamily="34" charset="-122"/>
              </a:rPr>
              <a:t>　　关于你提到的习近平主席访韩事宜，目前我没有这方面的消息。</a:t>
            </a:r>
          </a:p>
          <a:p>
            <a:endParaRPr lang="ko-KR" altLang="en-US" dirty="0"/>
          </a:p>
        </p:txBody>
      </p:sp>
    </p:spTree>
    <p:extLst>
      <p:ext uri="{BB962C8B-B14F-4D97-AF65-F5344CB8AC3E}">
        <p14:creationId xmlns:p14="http://schemas.microsoft.com/office/powerpoint/2010/main" val="335454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sz="2800" dirty="0"/>
              <a:t>21</a:t>
            </a:r>
            <a:r>
              <a:rPr lang="ko-KR" altLang="en-US" sz="2800" dirty="0"/>
              <a:t>세기 한국의 그물망매력국가 </a:t>
            </a:r>
          </a:p>
        </p:txBody>
      </p:sp>
    </p:spTree>
    <p:extLst>
      <p:ext uri="{BB962C8B-B14F-4D97-AF65-F5344CB8AC3E}">
        <p14:creationId xmlns:p14="http://schemas.microsoft.com/office/powerpoint/2010/main" val="10253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9B6F43-F326-45B6-AD2A-3AC10F741447}"/>
              </a:ext>
            </a:extLst>
          </p:cNvPr>
          <p:cNvSpPr>
            <a:spLocks noGrp="1"/>
          </p:cNvSpPr>
          <p:nvPr>
            <p:ph type="title"/>
          </p:nvPr>
        </p:nvSpPr>
        <p:spPr/>
        <p:txBody>
          <a:bodyPr/>
          <a:lstStyle/>
          <a:p>
            <a:pPr algn="ctr" fontAlgn="ctr" latinLnBrk="0"/>
            <a:r>
              <a:rPr lang="ko-KR" altLang="en-US" sz="2800" dirty="0"/>
              <a:t>한반도 비핵화문제</a:t>
            </a:r>
            <a:br>
              <a:rPr lang="en-US" altLang="ko-KR" sz="2800" dirty="0"/>
            </a:br>
            <a:r>
              <a:rPr lang="ko-KR" altLang="en-US" sz="1100" b="0" i="0" dirty="0">
                <a:solidFill>
                  <a:srgbClr val="201F2D"/>
                </a:solidFill>
                <a:effectLst/>
                <a:latin typeface="Noto Sans KR"/>
              </a:rPr>
              <a:t>한</a:t>
            </a:r>
            <a:r>
              <a:rPr lang="en-US" altLang="ko-KR" sz="1100" b="0" i="0" dirty="0">
                <a:solidFill>
                  <a:srgbClr val="201F2D"/>
                </a:solidFill>
                <a:effectLst/>
                <a:latin typeface="Noto Sans KR"/>
              </a:rPr>
              <a:t>·</a:t>
            </a:r>
            <a:r>
              <a:rPr lang="ko-KR" altLang="en-US" sz="1100" b="0" i="0" dirty="0">
                <a:solidFill>
                  <a:srgbClr val="201F2D"/>
                </a:solidFill>
                <a:effectLst/>
                <a:latin typeface="Noto Sans KR"/>
              </a:rPr>
              <a:t>미 정상 공동성명</a:t>
            </a:r>
            <a:br>
              <a:rPr lang="ko-KR" altLang="en-US" sz="1100" b="0" i="0" dirty="0">
                <a:solidFill>
                  <a:srgbClr val="201F2D"/>
                </a:solidFill>
                <a:effectLst/>
                <a:latin typeface="Noto Sans KR"/>
              </a:rPr>
            </a:br>
            <a:r>
              <a:rPr lang="ko-KR" altLang="en-US" sz="1600" b="0" i="0" dirty="0">
                <a:effectLst/>
                <a:latin typeface="Noto Sans KR"/>
              </a:rPr>
              <a:t> </a:t>
            </a:r>
            <a:r>
              <a:rPr lang="ko-KR" altLang="en-US" sz="1600" dirty="0">
                <a:latin typeface="Noto Sans KR"/>
              </a:rPr>
              <a:t>한미</a:t>
            </a:r>
            <a:r>
              <a:rPr lang="ko-KR" altLang="en-US" sz="1600" b="0" i="0" dirty="0">
                <a:effectLst/>
                <a:latin typeface="Noto Sans KR"/>
              </a:rPr>
              <a:t>정상 공동성명</a:t>
            </a:r>
            <a:r>
              <a:rPr lang="en-US" altLang="ko-KR" sz="1600" b="0" i="0" dirty="0">
                <a:effectLst/>
                <a:latin typeface="Noto Sans KR"/>
              </a:rPr>
              <a:t>2021.05.22</a:t>
            </a:r>
            <a:endParaRPr lang="ko-KR" altLang="en-US" sz="1600" dirty="0"/>
          </a:p>
        </p:txBody>
      </p:sp>
      <p:sp>
        <p:nvSpPr>
          <p:cNvPr id="3" name="내용 개체 틀 2">
            <a:extLst>
              <a:ext uri="{FF2B5EF4-FFF2-40B4-BE49-F238E27FC236}">
                <a16:creationId xmlns:a16="http://schemas.microsoft.com/office/drawing/2014/main" id="{EC5F7DBA-4716-41C2-9E23-901656303F03}"/>
              </a:ext>
            </a:extLst>
          </p:cNvPr>
          <p:cNvSpPr>
            <a:spLocks noGrp="1"/>
          </p:cNvSpPr>
          <p:nvPr>
            <p:ph idx="1"/>
          </p:nvPr>
        </p:nvSpPr>
        <p:spPr/>
        <p:txBody>
          <a:bodyPr/>
          <a:lstStyle/>
          <a:p>
            <a:r>
              <a:rPr lang="ko-KR" altLang="en-US" sz="1200" b="0" i="0" dirty="0">
                <a:effectLst/>
                <a:latin typeface="Noto Sans KR"/>
              </a:rPr>
              <a:t>문재인 대통령과 바이든 대통령은 한반도의 완전한 비핵화에 대한 공동의 약속과 북한의 핵･탄도미사일 프로그램을 다루어나가고자 하는 양측의 의지를 강조하였다</a:t>
            </a:r>
            <a:r>
              <a:rPr lang="en-US" altLang="ko-KR" sz="1200" b="0" i="0" dirty="0">
                <a:effectLst/>
                <a:latin typeface="Noto Sans KR"/>
              </a:rPr>
              <a:t>. </a:t>
            </a:r>
          </a:p>
          <a:p>
            <a:br>
              <a:rPr lang="ko-KR" altLang="en-US" sz="1200" dirty="0"/>
            </a:br>
            <a:r>
              <a:rPr lang="ko-KR" altLang="en-US" sz="1200" b="0" i="0" dirty="0">
                <a:effectLst/>
                <a:latin typeface="Noto Sans KR"/>
              </a:rPr>
              <a:t>우리는 북한을 포함한 국제사회가 유엔 안보리 관련 결의를 완전히 이행할 것을 촉구하였다</a:t>
            </a:r>
            <a:r>
              <a:rPr lang="en-US" altLang="ko-KR" sz="1200" b="0" i="0" dirty="0">
                <a:effectLst/>
                <a:latin typeface="Noto Sans KR"/>
              </a:rPr>
              <a:t>. </a:t>
            </a:r>
          </a:p>
          <a:p>
            <a:br>
              <a:rPr lang="ko-KR" altLang="en-US" sz="1200" dirty="0"/>
            </a:br>
            <a:r>
              <a:rPr lang="ko-KR" altLang="en-US" sz="1200" b="0" i="0" dirty="0">
                <a:effectLst/>
                <a:latin typeface="Noto Sans KR"/>
              </a:rPr>
              <a:t>문재인 대통령은 한국과 미국의 안보를 향상시키는 실질적 진전을 위해 북한과의 외교에 열려 있고</a:t>
            </a:r>
            <a:r>
              <a:rPr lang="en-US" altLang="ko-KR" sz="1200" b="0" i="0" dirty="0">
                <a:effectLst/>
                <a:latin typeface="Noto Sans KR"/>
              </a:rPr>
              <a:t>, </a:t>
            </a:r>
            <a:r>
              <a:rPr lang="ko-KR" altLang="en-US" sz="1200" b="0" i="0" dirty="0">
                <a:effectLst/>
                <a:latin typeface="Noto Sans KR"/>
              </a:rPr>
              <a:t>이를 모색한다는</a:t>
            </a:r>
            <a:r>
              <a:rPr lang="en-US" altLang="ko-KR" sz="1200" b="0" i="0" dirty="0">
                <a:effectLst/>
                <a:latin typeface="Noto Sans KR"/>
              </a:rPr>
              <a:t>, </a:t>
            </a:r>
            <a:r>
              <a:rPr lang="ko-KR" altLang="en-US" sz="1200" b="0" i="0" dirty="0">
                <a:effectLst/>
                <a:latin typeface="Noto Sans KR"/>
              </a:rPr>
              <a:t>정교하고 실용적인 접근법을 취하는 미국의 대북정책 검토가 완료된 것을 환영하였다</a:t>
            </a:r>
            <a:r>
              <a:rPr lang="en-US" altLang="ko-KR" sz="1200" b="0" i="0" dirty="0">
                <a:effectLst/>
                <a:latin typeface="Noto Sans KR"/>
              </a:rPr>
              <a:t>. </a:t>
            </a:r>
          </a:p>
          <a:p>
            <a:br>
              <a:rPr lang="ko-KR" altLang="en-US" sz="1200" dirty="0"/>
            </a:br>
            <a:r>
              <a:rPr lang="ko-KR" altLang="en-US" sz="1200" b="0" i="0" dirty="0">
                <a:effectLst/>
                <a:latin typeface="Noto Sans KR"/>
              </a:rPr>
              <a:t>우리는 또한 </a:t>
            </a:r>
            <a:r>
              <a:rPr lang="en-US" altLang="ko-KR" sz="1200" b="0" i="0" dirty="0">
                <a:effectLst/>
                <a:latin typeface="Noto Sans KR"/>
              </a:rPr>
              <a:t>2018</a:t>
            </a:r>
            <a:r>
              <a:rPr lang="ko-KR" altLang="en-US" sz="1200" b="0" i="0" dirty="0">
                <a:effectLst/>
                <a:latin typeface="Noto Sans KR"/>
              </a:rPr>
              <a:t>년 판문점 선언과 싱가포르 공동성명 등 기존의 남북 간</a:t>
            </a:r>
            <a:r>
              <a:rPr lang="en-US" altLang="ko-KR" sz="1200" b="0" i="0" dirty="0">
                <a:effectLst/>
                <a:latin typeface="Noto Sans KR"/>
              </a:rPr>
              <a:t>, </a:t>
            </a:r>
            <a:r>
              <a:rPr lang="ko-KR" altLang="en-US" sz="1200" b="0" i="0" dirty="0">
                <a:effectLst/>
                <a:latin typeface="Noto Sans KR"/>
              </a:rPr>
              <a:t>북미 간 약속에 기초한 외교와 대화가 한반도의 완전한 비핵화와 항구적 평화정착을 이루는 데 필수적이라는 공동의 믿음을 재확인하였다</a:t>
            </a:r>
            <a:r>
              <a:rPr lang="en-US" altLang="ko-KR" sz="1200" b="0" i="0" dirty="0">
                <a:effectLst/>
                <a:latin typeface="Noto Sans KR"/>
              </a:rPr>
              <a:t>. </a:t>
            </a:r>
          </a:p>
          <a:p>
            <a:br>
              <a:rPr lang="ko-KR" altLang="en-US" sz="1200" dirty="0"/>
            </a:br>
            <a:r>
              <a:rPr lang="ko-KR" altLang="en-US" sz="1200" b="0" i="0" dirty="0">
                <a:effectLst/>
                <a:latin typeface="Noto Sans KR"/>
              </a:rPr>
              <a:t>바이든 대통령은 또한 남북 대화와 관여</a:t>
            </a:r>
            <a:r>
              <a:rPr lang="en-US" altLang="ko-KR" sz="1200" b="0" i="0" dirty="0">
                <a:effectLst/>
                <a:latin typeface="Noto Sans KR"/>
              </a:rPr>
              <a:t>, </a:t>
            </a:r>
            <a:r>
              <a:rPr lang="ko-KR" altLang="en-US" sz="1200" b="0" i="0" dirty="0">
                <a:effectLst/>
                <a:latin typeface="Noto Sans KR"/>
              </a:rPr>
              <a:t>협력에 대한 지지를 표명하였다</a:t>
            </a:r>
            <a:r>
              <a:rPr lang="en-US" altLang="ko-KR" sz="1200" b="0" i="0" dirty="0">
                <a:effectLst/>
                <a:latin typeface="Noto Sans KR"/>
              </a:rPr>
              <a:t>. </a:t>
            </a:r>
            <a:br>
              <a:rPr lang="ko-KR" altLang="en-US" sz="1200" dirty="0"/>
            </a:br>
            <a:r>
              <a:rPr lang="ko-KR" altLang="en-US" sz="1200" b="0" i="0" dirty="0">
                <a:effectLst/>
                <a:latin typeface="Noto Sans KR"/>
              </a:rPr>
              <a:t>우리는 북한의 인권 상황을 개선하기 위해 협력한다는 데 동의하고</a:t>
            </a:r>
            <a:r>
              <a:rPr lang="en-US" altLang="ko-KR" sz="1200" b="0" i="0" dirty="0">
                <a:effectLst/>
                <a:latin typeface="Noto Sans KR"/>
              </a:rPr>
              <a:t>, </a:t>
            </a:r>
            <a:r>
              <a:rPr lang="ko-KR" altLang="en-US" sz="1200" b="0" i="0" dirty="0">
                <a:effectLst/>
                <a:latin typeface="Noto Sans KR"/>
              </a:rPr>
              <a:t>가장 도움을 필요로 하는 북한 주민들에 대한 인도적 지원 제공을 계속 촉진하기로 약속하였다</a:t>
            </a:r>
            <a:r>
              <a:rPr lang="en-US" altLang="ko-KR" sz="1200" b="0" i="0" dirty="0">
                <a:effectLst/>
                <a:latin typeface="Noto Sans KR"/>
              </a:rPr>
              <a:t>. </a:t>
            </a:r>
            <a:br>
              <a:rPr lang="ko-KR" altLang="en-US" sz="1200" dirty="0"/>
            </a:br>
            <a:r>
              <a:rPr lang="ko-KR" altLang="en-US" sz="1200" b="0" i="0" dirty="0">
                <a:effectLst/>
                <a:latin typeface="Noto Sans KR"/>
              </a:rPr>
              <a:t>우리는 또한 남북 이산가족 상봉 촉진을 지원한다는 양측의 의지를 공유하였다</a:t>
            </a:r>
            <a:r>
              <a:rPr lang="en-US" altLang="ko-KR" sz="1200" b="0" i="0" dirty="0">
                <a:effectLst/>
                <a:latin typeface="Noto Sans KR"/>
              </a:rPr>
              <a:t>. </a:t>
            </a:r>
          </a:p>
          <a:p>
            <a:br>
              <a:rPr lang="ko-KR" altLang="en-US" sz="1200" dirty="0"/>
            </a:br>
            <a:r>
              <a:rPr lang="ko-KR" altLang="en-US" sz="1200" b="0" i="0" dirty="0">
                <a:effectLst/>
                <a:latin typeface="Noto Sans KR"/>
              </a:rPr>
              <a:t>우리는 또한 우리의 대북 접근법이 완전히 일치되도록 조율해나가기로 합의하였다</a:t>
            </a:r>
            <a:r>
              <a:rPr lang="en-US" altLang="ko-KR" sz="1200" b="0" i="0" dirty="0">
                <a:effectLst/>
                <a:latin typeface="Noto Sans KR"/>
              </a:rPr>
              <a:t>. </a:t>
            </a:r>
          </a:p>
          <a:p>
            <a:br>
              <a:rPr lang="ko-KR" altLang="en-US" sz="1200" dirty="0"/>
            </a:br>
            <a:r>
              <a:rPr lang="ko-KR" altLang="en-US" sz="1200" b="0" i="0" dirty="0">
                <a:effectLst/>
                <a:latin typeface="Noto Sans KR"/>
              </a:rPr>
              <a:t>우리는 북한 문제를 다루어 나가고</a:t>
            </a:r>
            <a:r>
              <a:rPr lang="en-US" altLang="ko-KR" sz="1200" b="0" i="0" dirty="0">
                <a:effectLst/>
                <a:latin typeface="Noto Sans KR"/>
              </a:rPr>
              <a:t>, </a:t>
            </a:r>
            <a:r>
              <a:rPr lang="ko-KR" altLang="en-US" sz="1200" b="0" i="0" dirty="0">
                <a:effectLst/>
                <a:latin typeface="Noto Sans KR"/>
              </a:rPr>
              <a:t>우리의 공동 안보와 번영을 수호하며</a:t>
            </a:r>
            <a:r>
              <a:rPr lang="en-US" altLang="ko-KR" sz="1200" b="0" i="0" dirty="0">
                <a:effectLst/>
                <a:latin typeface="Noto Sans KR"/>
              </a:rPr>
              <a:t>, </a:t>
            </a:r>
            <a:r>
              <a:rPr lang="ko-KR" altLang="en-US" sz="1200" b="0" i="0" dirty="0">
                <a:effectLst/>
                <a:latin typeface="Noto Sans KR"/>
              </a:rPr>
              <a:t>공동의 가치를 지지하고</a:t>
            </a:r>
            <a:r>
              <a:rPr lang="en-US" altLang="ko-KR" sz="1200" b="0" i="0" dirty="0">
                <a:effectLst/>
                <a:latin typeface="Noto Sans KR"/>
              </a:rPr>
              <a:t>, </a:t>
            </a:r>
            <a:r>
              <a:rPr lang="ko-KR" altLang="en-US" sz="1200" b="0" i="0" dirty="0">
                <a:effectLst/>
                <a:latin typeface="Noto Sans KR"/>
              </a:rPr>
              <a:t>규범에 기반한 질서를 강화하기 위한 한미일 </a:t>
            </a:r>
            <a:r>
              <a:rPr lang="en-US" altLang="ko-KR" sz="1200" b="0" i="0" dirty="0">
                <a:effectLst/>
                <a:latin typeface="Noto Sans KR"/>
              </a:rPr>
              <a:t>3</a:t>
            </a:r>
            <a:r>
              <a:rPr lang="ko-KR" altLang="en-US" sz="1200" b="0" i="0" dirty="0">
                <a:effectLst/>
                <a:latin typeface="Noto Sans KR"/>
              </a:rPr>
              <a:t>국 협력의 근본적인 중요성을 강조하였다</a:t>
            </a:r>
            <a:r>
              <a:rPr lang="en-US" altLang="ko-KR" sz="1200" b="0" i="0" dirty="0">
                <a:effectLst/>
                <a:latin typeface="Noto Sans KR"/>
              </a:rPr>
              <a:t>.</a:t>
            </a:r>
            <a:endParaRPr lang="ko-KR" altLang="en-US" sz="1200" dirty="0"/>
          </a:p>
        </p:txBody>
      </p:sp>
    </p:spTree>
    <p:extLst>
      <p:ext uri="{BB962C8B-B14F-4D97-AF65-F5344CB8AC3E}">
        <p14:creationId xmlns:p14="http://schemas.microsoft.com/office/powerpoint/2010/main" val="2609554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688F51-6525-4CFD-BB25-965BB196777C}"/>
              </a:ext>
            </a:extLst>
          </p:cNvPr>
          <p:cNvSpPr>
            <a:spLocks noGrp="1"/>
          </p:cNvSpPr>
          <p:nvPr>
            <p:ph type="title"/>
          </p:nvPr>
        </p:nvSpPr>
        <p:spPr/>
        <p:txBody>
          <a:bodyPr/>
          <a:lstStyle/>
          <a:p>
            <a:r>
              <a:rPr lang="ko-KR" altLang="en-US" sz="2400" b="1" i="0" u="none" strike="noStrike" dirty="0">
                <a:effectLst/>
                <a:latin typeface="굴림" panose="020B0600000101010101" pitchFamily="50" charset="-127"/>
                <a:ea typeface="맑은 고딕" panose="020B0503020000020004" pitchFamily="50" charset="-127"/>
              </a:rPr>
              <a:t>북미 스톡홀름 실무협상 北김명길 순회대사 결렬 성명</a:t>
            </a:r>
            <a:br>
              <a:rPr lang="en-US" altLang="ko-KR" sz="2400" b="1" i="0" u="none" strike="noStrike" dirty="0">
                <a:effectLst/>
                <a:latin typeface="굴림" panose="020B0600000101010101" pitchFamily="50" charset="-127"/>
                <a:ea typeface="맑은 고딕" panose="020B0503020000020004" pitchFamily="50" charset="-127"/>
              </a:rPr>
            </a:br>
            <a:r>
              <a:rPr lang="en-US" altLang="ko-KR" sz="2400" b="1" i="0" u="none" strike="noStrike" dirty="0">
                <a:effectLst/>
                <a:latin typeface="굴림" panose="020B0600000101010101" pitchFamily="50" charset="-127"/>
                <a:ea typeface="맑은 고딕" panose="020B0503020000020004" pitchFamily="50" charset="-127"/>
              </a:rPr>
              <a:t>2019.10.5</a:t>
            </a:r>
            <a:br>
              <a:rPr lang="ko-KR" altLang="en-US" sz="2400" b="0" i="0" u="none" strike="noStrike" dirty="0">
                <a:effectLst/>
                <a:latin typeface="맑은 고딕" panose="020B0503020000020004" pitchFamily="50" charset="-127"/>
                <a:ea typeface="맑은 고딕" panose="020B0503020000020004" pitchFamily="50" charset="-127"/>
              </a:rPr>
            </a:br>
            <a:endParaRPr lang="ko-KR" altLang="en-US" sz="2400" dirty="0"/>
          </a:p>
        </p:txBody>
      </p:sp>
      <p:sp>
        <p:nvSpPr>
          <p:cNvPr id="3" name="내용 개체 틀 2">
            <a:extLst>
              <a:ext uri="{FF2B5EF4-FFF2-40B4-BE49-F238E27FC236}">
                <a16:creationId xmlns:a16="http://schemas.microsoft.com/office/drawing/2014/main" id="{FA590893-876D-4B45-9C13-04916FC13D86}"/>
              </a:ext>
            </a:extLst>
          </p:cNvPr>
          <p:cNvSpPr>
            <a:spLocks noGrp="1"/>
          </p:cNvSpPr>
          <p:nvPr>
            <p:ph idx="1"/>
          </p:nvPr>
        </p:nvSpPr>
        <p:spPr/>
        <p:txBody>
          <a:bodyPr/>
          <a:lstStyle/>
          <a:p>
            <a:pPr marL="0" marR="0" indent="0" algn="just" fontAlgn="base">
              <a:spcBef>
                <a:spcPts val="0"/>
              </a:spcBef>
              <a:spcAft>
                <a:spcPts val="800"/>
              </a:spcAft>
            </a:pPr>
            <a:r>
              <a:rPr lang="ko-KR" altLang="en-US" sz="1800" b="0" i="0" u="none" strike="noStrike" dirty="0">
                <a:effectLst/>
                <a:latin typeface="맑은 고딕" panose="020B0503020000020004" pitchFamily="50" charset="-127"/>
                <a:ea typeface="맑은 고딕" panose="020B0503020000020004" pitchFamily="50" charset="-127"/>
              </a:rPr>
              <a:t>    북한</a:t>
            </a:r>
            <a:r>
              <a:rPr lang="en-US" altLang="ko-KR" sz="1800" b="0" i="0" u="none" strike="noStrike" dirty="0">
                <a:effectLst/>
                <a:latin typeface="맑은 고딕" panose="020B0503020000020004" pitchFamily="50" charset="-127"/>
                <a:ea typeface="맑은 고딕" panose="020B0503020000020004" pitchFamily="50" charset="-127"/>
              </a:rPr>
              <a:t>:  </a:t>
            </a:r>
            <a:r>
              <a:rPr lang="ko-KR" altLang="en-US" sz="1800" b="0" i="0" u="none" strike="noStrike" dirty="0">
                <a:effectLst/>
                <a:latin typeface="맑은 고딕" panose="020B0503020000020004" pitchFamily="50" charset="-127"/>
                <a:ea typeface="맑은 고딕" panose="020B0503020000020004" pitchFamily="50" charset="-127"/>
              </a:rPr>
              <a:t>선제적 비핵화 조치와 신뢰구축조치 </a:t>
            </a:r>
          </a:p>
          <a:p>
            <a:pPr marL="0" marR="0" indent="381000" algn="just" fontAlgn="base">
              <a:spcBef>
                <a:spcPts val="0"/>
              </a:spcBef>
              <a:spcAft>
                <a:spcPts val="800"/>
              </a:spcAft>
            </a:pPr>
            <a:r>
              <a:rPr lang="ko-KR" altLang="en-US" sz="1800" b="0" i="0" u="none" strike="noStrike" dirty="0">
                <a:effectLst/>
                <a:latin typeface="맑은 고딕" panose="020B0503020000020004" pitchFamily="50" charset="-127"/>
                <a:ea typeface="맑은 고딕" panose="020B0503020000020004" pitchFamily="50" charset="-127"/>
              </a:rPr>
              <a:t>핵시험과 대륙간 탄도 로케트 시험 발사 중지</a:t>
            </a:r>
            <a:r>
              <a:rPr lang="en-US" altLang="ko-KR" sz="1800" b="0" i="0" u="none" strike="noStrike" dirty="0">
                <a:effectLst/>
                <a:latin typeface="맑은 고딕" panose="020B0503020000020004" pitchFamily="50" charset="-127"/>
                <a:ea typeface="맑은 고딕" panose="020B0503020000020004" pitchFamily="50" charset="-127"/>
              </a:rPr>
              <a:t>, </a:t>
            </a:r>
            <a:r>
              <a:rPr lang="ko-KR" altLang="en-US" sz="1800" b="0" i="0" u="none" strike="noStrike" dirty="0">
                <a:effectLst/>
                <a:latin typeface="맑은 고딕" panose="020B0503020000020004" pitchFamily="50" charset="-127"/>
                <a:ea typeface="맑은 고딕" panose="020B0503020000020004" pitchFamily="50" charset="-127"/>
              </a:rPr>
              <a:t>북부 핵 시험장의 폐기</a:t>
            </a:r>
            <a:r>
              <a:rPr lang="en-US" altLang="ko-KR" sz="1800" b="0" i="0" u="none" strike="noStrike" dirty="0">
                <a:effectLst/>
                <a:latin typeface="맑은 고딕" panose="020B0503020000020004" pitchFamily="50" charset="-127"/>
                <a:ea typeface="맑은 고딕" panose="020B0503020000020004" pitchFamily="50" charset="-127"/>
              </a:rPr>
              <a:t>, </a:t>
            </a:r>
            <a:r>
              <a:rPr lang="ko-KR" altLang="en-US" sz="1800" b="0" i="0" u="none" strike="noStrike" dirty="0">
                <a:effectLst/>
                <a:latin typeface="맑은 고딕" panose="020B0503020000020004" pitchFamily="50" charset="-127"/>
                <a:ea typeface="맑은 고딕" panose="020B0503020000020004" pitchFamily="50" charset="-127"/>
              </a:rPr>
              <a:t>미               </a:t>
            </a:r>
            <a:endParaRPr lang="en-US" altLang="ko-KR" sz="1800" b="0" i="0" u="none" strike="noStrike" dirty="0">
              <a:effectLst/>
              <a:latin typeface="맑은 고딕" panose="020B0503020000020004" pitchFamily="50" charset="-127"/>
              <a:ea typeface="맑은 고딕" panose="020B0503020000020004" pitchFamily="50" charset="-127"/>
            </a:endParaRPr>
          </a:p>
          <a:p>
            <a:pPr marL="0" marR="0" indent="381000" algn="just" fontAlgn="base">
              <a:spcBef>
                <a:spcPts val="0"/>
              </a:spcBef>
              <a:spcAft>
                <a:spcPts val="800"/>
              </a:spcAft>
            </a:pPr>
            <a:r>
              <a:rPr lang="ko-KR" altLang="en-US" sz="1800" dirty="0">
                <a:latin typeface="맑은 고딕" panose="020B0503020000020004" pitchFamily="50" charset="-127"/>
                <a:ea typeface="맑은 고딕" panose="020B0503020000020004" pitchFamily="50" charset="-127"/>
              </a:rPr>
              <a:t>군 유골 상환</a:t>
            </a:r>
            <a:endParaRPr lang="ko-KR" altLang="en-US" sz="1800" b="0" i="0" u="none" strike="noStrike" dirty="0">
              <a:effectLst/>
              <a:latin typeface="맑은 고딕" panose="020B0503020000020004" pitchFamily="50" charset="-127"/>
              <a:ea typeface="맑은 고딕" panose="020B0503020000020004" pitchFamily="50" charset="-127"/>
            </a:endParaRPr>
          </a:p>
          <a:p>
            <a:pPr marL="381000" marR="0" indent="-381000" algn="just" fontAlgn="base">
              <a:spcBef>
                <a:spcPts val="0"/>
              </a:spcBef>
              <a:spcAft>
                <a:spcPts val="800"/>
              </a:spcAft>
            </a:pPr>
            <a:r>
              <a:rPr lang="ko-KR" altLang="en-US" sz="1800" b="0" i="0" u="none" strike="noStrike" dirty="0">
                <a:effectLst/>
                <a:latin typeface="맑은 고딕" panose="020B0503020000020004" pitchFamily="50" charset="-127"/>
                <a:ea typeface="맑은 고딕" panose="020B0503020000020004" pitchFamily="50" charset="-127"/>
              </a:rPr>
              <a:t>미국</a:t>
            </a:r>
            <a:r>
              <a:rPr lang="en-US" altLang="ko-KR" sz="1800" b="0" i="0" u="none" strike="noStrike" dirty="0">
                <a:effectLst/>
                <a:latin typeface="맑은 고딕" panose="020B0503020000020004" pitchFamily="50" charset="-127"/>
                <a:ea typeface="맑은 고딕" panose="020B0503020000020004" pitchFamily="50" charset="-127"/>
              </a:rPr>
              <a:t>:  15</a:t>
            </a:r>
            <a:r>
              <a:rPr lang="ko-KR" altLang="en-US" sz="1800" b="0" i="0" u="none" strike="noStrike" dirty="0">
                <a:effectLst/>
                <a:latin typeface="맑은 고딕" panose="020B0503020000020004" pitchFamily="50" charset="-127"/>
                <a:ea typeface="맑은 고딕" panose="020B0503020000020004" pitchFamily="50" charset="-127"/>
              </a:rPr>
              <a:t>차의 경제 제재 발동</a:t>
            </a:r>
            <a:r>
              <a:rPr lang="en-US" altLang="ko-KR" sz="1800" b="0" i="0" u="none" strike="noStrike" dirty="0">
                <a:effectLst/>
                <a:latin typeface="맑은 고딕" panose="020B0503020000020004" pitchFamily="50" charset="-127"/>
                <a:ea typeface="맑은 고딕" panose="020B0503020000020004" pitchFamily="50" charset="-127"/>
              </a:rPr>
              <a:t>, </a:t>
            </a:r>
            <a:r>
              <a:rPr lang="ko-KR" altLang="en-US" sz="1800" b="0" i="0" u="none" strike="noStrike" dirty="0">
                <a:effectLst/>
                <a:latin typeface="맑은 고딕" panose="020B0503020000020004" pitchFamily="50" charset="-127"/>
                <a:ea typeface="맑은 고딕" panose="020B0503020000020004" pitchFamily="50" charset="-127"/>
              </a:rPr>
              <a:t>합동군사훈련의 재개</a:t>
            </a:r>
            <a:r>
              <a:rPr lang="en-US" altLang="ko-KR" sz="1800" b="0" i="0" u="none" strike="noStrike" dirty="0">
                <a:effectLst/>
                <a:latin typeface="맑은 고딕" panose="020B0503020000020004" pitchFamily="50" charset="-127"/>
                <a:ea typeface="맑은 고딕" panose="020B0503020000020004" pitchFamily="50" charset="-127"/>
              </a:rPr>
              <a:t>, </a:t>
            </a:r>
            <a:r>
              <a:rPr lang="ko-KR" altLang="en-US" sz="1800" b="0" i="0" u="none" strike="noStrike" dirty="0">
                <a:effectLst/>
                <a:latin typeface="맑은 고딕" panose="020B0503020000020004" pitchFamily="50" charset="-127"/>
                <a:ea typeface="맑은 고딕" panose="020B0503020000020004" pitchFamily="50" charset="-127"/>
              </a:rPr>
              <a:t>조선 반도 주변에 첨        단 장비 배치하여 생존관과 발전권을 위협</a:t>
            </a:r>
          </a:p>
          <a:p>
            <a:pPr marL="381000" marR="0" indent="-381000" algn="just" fontAlgn="base">
              <a:spcBef>
                <a:spcPts val="0"/>
              </a:spcBef>
              <a:spcAft>
                <a:spcPts val="800"/>
              </a:spcAft>
            </a:pPr>
            <a:r>
              <a:rPr lang="ko-KR" altLang="en-US" sz="1800" b="0" i="0" u="none" strike="noStrike" dirty="0">
                <a:effectLst/>
                <a:latin typeface="맑은 고딕" panose="020B0503020000020004" pitchFamily="50" charset="-127"/>
                <a:ea typeface="맑은 고딕" panose="020B0503020000020004" pitchFamily="50" charset="-127"/>
              </a:rPr>
              <a:t> </a:t>
            </a:r>
          </a:p>
          <a:p>
            <a:pPr marL="381000" marR="0" indent="-381000" algn="just" fontAlgn="base">
              <a:spcBef>
                <a:spcPts val="0"/>
              </a:spcBef>
              <a:spcAft>
                <a:spcPts val="800"/>
              </a:spcAft>
            </a:pPr>
            <a:r>
              <a:rPr lang="ko-KR" altLang="en-US" sz="1800" b="0" i="0" u="none" strike="noStrike" dirty="0">
                <a:effectLst/>
                <a:latin typeface="맑은 고딕" panose="020B0503020000020004" pitchFamily="50" charset="-127"/>
                <a:ea typeface="맑은 고딕" panose="020B0503020000020004" pitchFamily="50" charset="-127"/>
              </a:rPr>
              <a:t>북한</a:t>
            </a:r>
            <a:r>
              <a:rPr lang="en-US" altLang="ko-KR" sz="1800" b="0" i="0" u="none" strike="noStrike" dirty="0">
                <a:effectLst/>
                <a:latin typeface="맑은 고딕" panose="020B0503020000020004" pitchFamily="50" charset="-127"/>
                <a:ea typeface="맑은 고딕" panose="020B0503020000020004" pitchFamily="50" charset="-127"/>
              </a:rPr>
              <a:t>: </a:t>
            </a:r>
            <a:r>
              <a:rPr lang="ko-KR" altLang="en-US" sz="1800" b="0" i="0" u="none" strike="noStrike" dirty="0">
                <a:effectLst/>
                <a:latin typeface="맑은 고딕" panose="020B0503020000020004" pitchFamily="50" charset="-127"/>
                <a:ea typeface="맑은 고딕" panose="020B0503020000020004" pitchFamily="50" charset="-127"/>
              </a:rPr>
              <a:t>조선반도의 완전한 비핵화는 우리의 안전을 위협하고 발전을 저해하    는 모든 장애물들이 깨끗하고 의심없이 제거될 때라야 가능</a:t>
            </a:r>
          </a:p>
          <a:p>
            <a:pPr marL="381000" marR="0" indent="-381000" algn="just" fontAlgn="base">
              <a:spcBef>
                <a:spcPts val="0"/>
              </a:spcBef>
              <a:spcAft>
                <a:spcPts val="800"/>
              </a:spcAft>
            </a:pPr>
            <a:r>
              <a:rPr lang="ko-KR" altLang="en-US" sz="1800" b="0" i="0" u="none" strike="noStrike" dirty="0">
                <a:effectLst/>
                <a:latin typeface="맑은 고딕" panose="020B0503020000020004" pitchFamily="50" charset="-127"/>
                <a:ea typeface="맑은 고딕" panose="020B0503020000020004" pitchFamily="50" charset="-127"/>
              </a:rPr>
              <a:t>미국의 위협을 그대로 두고 우리가 먼저 핵 억제력을 포기해야 생존권과 발전권이 보장된다는 주장은 말 앞에 수레를 놓아야 한다는 소리와 마찬가지</a:t>
            </a:r>
          </a:p>
          <a:p>
            <a:endParaRPr lang="ko-KR" altLang="en-US" dirty="0"/>
          </a:p>
        </p:txBody>
      </p:sp>
    </p:spTree>
    <p:extLst>
      <p:ext uri="{BB962C8B-B14F-4D97-AF65-F5344CB8AC3E}">
        <p14:creationId xmlns:p14="http://schemas.microsoft.com/office/powerpoint/2010/main" val="3689963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82664D9-682C-4F9E-800B-055017D1C2D2}"/>
              </a:ext>
            </a:extLst>
          </p:cNvPr>
          <p:cNvSpPr>
            <a:spLocks noGrp="1"/>
          </p:cNvSpPr>
          <p:nvPr>
            <p:ph type="title"/>
          </p:nvPr>
        </p:nvSpPr>
        <p:spPr/>
        <p:txBody>
          <a:bodyPr/>
          <a:lstStyle/>
          <a:p>
            <a:r>
              <a:rPr lang="ko-KR" altLang="en-US" sz="2800" dirty="0"/>
              <a:t>한국의 아태전략</a:t>
            </a:r>
            <a:br>
              <a:rPr lang="en-US" altLang="ko-KR" sz="2800" dirty="0"/>
            </a:br>
            <a:r>
              <a:rPr lang="ko-KR" altLang="en-US" sz="1600" dirty="0">
                <a:latin typeface="Noto Sans KR"/>
              </a:rPr>
              <a:t>한미</a:t>
            </a:r>
            <a:r>
              <a:rPr lang="ko-KR" altLang="en-US" sz="1600" b="0" i="0" dirty="0">
                <a:effectLst/>
                <a:latin typeface="Noto Sans KR"/>
              </a:rPr>
              <a:t>정상 공동성명</a:t>
            </a:r>
            <a:r>
              <a:rPr lang="en-US" altLang="ko-KR" sz="1600" b="0" i="0" dirty="0">
                <a:effectLst/>
                <a:latin typeface="Noto Sans KR"/>
              </a:rPr>
              <a:t>2021.5.22</a:t>
            </a:r>
            <a:endParaRPr lang="ko-KR" altLang="en-US" sz="1600" dirty="0"/>
          </a:p>
        </p:txBody>
      </p:sp>
      <p:sp>
        <p:nvSpPr>
          <p:cNvPr id="3" name="내용 개체 틀 2">
            <a:extLst>
              <a:ext uri="{FF2B5EF4-FFF2-40B4-BE49-F238E27FC236}">
                <a16:creationId xmlns:a16="http://schemas.microsoft.com/office/drawing/2014/main" id="{FE5B24C6-0FC6-441F-8654-6521685CAB04}"/>
              </a:ext>
            </a:extLst>
          </p:cNvPr>
          <p:cNvSpPr>
            <a:spLocks noGrp="1"/>
          </p:cNvSpPr>
          <p:nvPr>
            <p:ph idx="1"/>
          </p:nvPr>
        </p:nvSpPr>
        <p:spPr/>
        <p:txBody>
          <a:bodyPr/>
          <a:lstStyle/>
          <a:p>
            <a:r>
              <a:rPr lang="ko-KR" altLang="en-US" sz="1400" b="0" i="0" dirty="0">
                <a:effectLst/>
                <a:latin typeface="Noto Sans KR"/>
              </a:rPr>
              <a:t>한미 관계의 중요성은 한반도를 훨씬 넘어서는 것으로서</a:t>
            </a:r>
            <a:r>
              <a:rPr lang="en-US" altLang="ko-KR" sz="1400" b="0" i="0" dirty="0">
                <a:effectLst/>
                <a:latin typeface="Noto Sans KR"/>
              </a:rPr>
              <a:t>, </a:t>
            </a:r>
            <a:r>
              <a:rPr lang="ko-KR" altLang="en-US" sz="1400" b="0" i="0" dirty="0">
                <a:effectLst/>
                <a:latin typeface="Noto Sans KR"/>
              </a:rPr>
              <a:t>우리의 공동 가치에 기초하고 있고</a:t>
            </a:r>
            <a:r>
              <a:rPr lang="en-US" altLang="ko-KR" sz="1400" b="0" i="0" dirty="0">
                <a:effectLst/>
                <a:latin typeface="Noto Sans KR"/>
              </a:rPr>
              <a:t>, </a:t>
            </a:r>
            <a:r>
              <a:rPr lang="ko-KR" altLang="en-US" sz="1400" b="0" i="0" dirty="0">
                <a:effectLst/>
                <a:latin typeface="Noto Sans KR"/>
              </a:rPr>
              <a:t>인도</a:t>
            </a:r>
            <a:r>
              <a:rPr lang="en-US" altLang="ko-KR" sz="1400" b="0" i="0" dirty="0">
                <a:effectLst/>
                <a:latin typeface="Noto Sans KR"/>
              </a:rPr>
              <a:t>-</a:t>
            </a:r>
            <a:r>
              <a:rPr lang="ko-KR" altLang="en-US" sz="1400" b="0" i="0" dirty="0">
                <a:effectLst/>
                <a:latin typeface="Noto Sans KR"/>
              </a:rPr>
              <a:t>태평양 지역에 대한 우리 각자의 접근법에 기반을 두고 있다</a:t>
            </a:r>
            <a:r>
              <a:rPr lang="en-US" altLang="ko-KR" sz="1400" b="0" i="0" dirty="0">
                <a:effectLst/>
                <a:latin typeface="Noto Sans KR"/>
              </a:rPr>
              <a:t>. </a:t>
            </a:r>
          </a:p>
          <a:p>
            <a:br>
              <a:rPr lang="ko-KR" altLang="en-US" sz="1400" dirty="0"/>
            </a:br>
            <a:r>
              <a:rPr lang="ko-KR" altLang="en-US" sz="1400" b="0" i="0" dirty="0">
                <a:effectLst/>
                <a:latin typeface="Noto Sans KR"/>
              </a:rPr>
              <a:t>우리는 한국의 말 앞에 미국의 자유롭고 개방적인 인도</a:t>
            </a:r>
            <a:r>
              <a:rPr lang="en-US" altLang="ko-KR" sz="1400" b="0" i="0" dirty="0">
                <a:effectLst/>
                <a:latin typeface="Noto Sans KR"/>
              </a:rPr>
              <a:t>-</a:t>
            </a:r>
            <a:r>
              <a:rPr lang="ko-KR" altLang="en-US" sz="1400" b="0" i="0" dirty="0">
                <a:effectLst/>
                <a:latin typeface="Noto Sans KR"/>
              </a:rPr>
              <a:t>태평양 구상을 연계하기 위해 협력하고</a:t>
            </a:r>
            <a:r>
              <a:rPr lang="en-US" altLang="ko-KR" sz="1400" b="0" i="0" dirty="0">
                <a:effectLst/>
                <a:latin typeface="Noto Sans KR"/>
              </a:rPr>
              <a:t>, </a:t>
            </a:r>
            <a:r>
              <a:rPr lang="ko-KR" altLang="en-US" sz="1400" b="0" i="0" dirty="0">
                <a:effectLst/>
                <a:latin typeface="Noto Sans KR"/>
              </a:rPr>
              <a:t>양국이 안전하고 번영하며 역동적인 지역을 조성하기 위해 협력하기로 하였다</a:t>
            </a:r>
            <a:r>
              <a:rPr lang="en-US" altLang="ko-KR" sz="1400" b="0" i="0" dirty="0">
                <a:effectLst/>
                <a:latin typeface="Noto Sans KR"/>
              </a:rPr>
              <a:t>. </a:t>
            </a:r>
            <a:br>
              <a:rPr lang="ko-KR" altLang="en-US" sz="1400" dirty="0"/>
            </a:br>
            <a:r>
              <a:rPr lang="ko-KR" altLang="en-US" sz="1400" b="0" i="0" dirty="0">
                <a:effectLst/>
                <a:latin typeface="Noto Sans KR"/>
              </a:rPr>
              <a:t>한국과 미국은 아세안 중심성과 아세안 주도 지역 구조에 대한 지지를 재확인하였다</a:t>
            </a:r>
            <a:r>
              <a:rPr lang="en-US" altLang="ko-KR" sz="1400" b="0" i="0" dirty="0">
                <a:effectLst/>
                <a:latin typeface="Noto Sans KR"/>
              </a:rPr>
              <a:t>. </a:t>
            </a:r>
            <a:br>
              <a:rPr lang="ko-KR" altLang="en-US" sz="1400" dirty="0"/>
            </a:br>
            <a:r>
              <a:rPr lang="ko-KR" altLang="en-US" sz="1400" b="0" i="0" dirty="0">
                <a:effectLst/>
                <a:latin typeface="Noto Sans KR"/>
              </a:rPr>
              <a:t>우리는 법 집행</a:t>
            </a:r>
            <a:r>
              <a:rPr lang="en-US" altLang="ko-KR" sz="1400" b="0" i="0" dirty="0">
                <a:effectLst/>
                <a:latin typeface="Noto Sans KR"/>
              </a:rPr>
              <a:t>, </a:t>
            </a:r>
            <a:r>
              <a:rPr lang="ko-KR" altLang="en-US" sz="1400" b="0" i="0" dirty="0">
                <a:effectLst/>
                <a:latin typeface="Noto Sans KR"/>
              </a:rPr>
              <a:t>사이버 안보</a:t>
            </a:r>
            <a:r>
              <a:rPr lang="en-US" altLang="ko-KR" sz="1400" b="0" i="0" dirty="0">
                <a:effectLst/>
                <a:latin typeface="Noto Sans KR"/>
              </a:rPr>
              <a:t>, </a:t>
            </a:r>
            <a:r>
              <a:rPr lang="ko-KR" altLang="en-US" sz="1400" b="0" i="0" dirty="0">
                <a:effectLst/>
                <a:latin typeface="Noto Sans KR"/>
              </a:rPr>
              <a:t>공중보건</a:t>
            </a:r>
            <a:r>
              <a:rPr lang="en-US" altLang="ko-KR" sz="1400" b="0" i="0" dirty="0">
                <a:effectLst/>
                <a:latin typeface="Noto Sans KR"/>
              </a:rPr>
              <a:t>, </a:t>
            </a:r>
            <a:r>
              <a:rPr lang="ko-KR" altLang="en-US" sz="1400" b="0" i="0" dirty="0">
                <a:effectLst/>
                <a:latin typeface="Noto Sans KR"/>
              </a:rPr>
              <a:t>녹색 회복 증진과 관련한 역내 공조를 확대하기로 하였다</a:t>
            </a:r>
            <a:r>
              <a:rPr lang="en-US" altLang="ko-KR" sz="1400" b="0" i="0" dirty="0">
                <a:effectLst/>
                <a:latin typeface="Noto Sans KR"/>
              </a:rPr>
              <a:t>. </a:t>
            </a:r>
            <a:br>
              <a:rPr lang="ko-KR" altLang="en-US" sz="1400" dirty="0"/>
            </a:br>
            <a:r>
              <a:rPr lang="ko-KR" altLang="en-US" sz="1400" b="0" i="0" dirty="0">
                <a:effectLst/>
                <a:latin typeface="Noto Sans KR"/>
              </a:rPr>
              <a:t>우리는 한국</a:t>
            </a:r>
            <a:r>
              <a:rPr lang="en-US" altLang="ko-KR" sz="1400" b="0" i="0" dirty="0">
                <a:effectLst/>
                <a:latin typeface="Noto Sans KR"/>
              </a:rPr>
              <a:t>, </a:t>
            </a:r>
            <a:r>
              <a:rPr lang="ko-KR" altLang="en-US" sz="1400" b="0" i="0" dirty="0">
                <a:effectLst/>
                <a:latin typeface="Noto Sans KR"/>
              </a:rPr>
              <a:t>미국 및 동남아 지역 국민 간 더욱 심화된 인적 유대를 발전시키는 한편</a:t>
            </a:r>
            <a:r>
              <a:rPr lang="en-US" altLang="ko-KR" sz="1400" b="0" i="0" dirty="0">
                <a:effectLst/>
                <a:latin typeface="Noto Sans KR"/>
              </a:rPr>
              <a:t>, </a:t>
            </a:r>
            <a:r>
              <a:rPr lang="ko-KR" altLang="en-US" sz="1400" b="0" i="0" dirty="0">
                <a:effectLst/>
                <a:latin typeface="Noto Sans KR"/>
              </a:rPr>
              <a:t>아세안 내 연계성 증진과  디지털 혁신을 촉진하기 위해 긴밀히 협력하기로 하였다</a:t>
            </a:r>
            <a:r>
              <a:rPr lang="en-US" altLang="ko-KR" sz="1400" b="0" i="0" dirty="0">
                <a:effectLst/>
                <a:latin typeface="Noto Sans KR"/>
              </a:rPr>
              <a:t>. </a:t>
            </a:r>
            <a:br>
              <a:rPr lang="ko-KR" altLang="en-US" sz="1400" dirty="0"/>
            </a:br>
            <a:r>
              <a:rPr lang="ko-KR" altLang="en-US" sz="1400" b="0" i="0" dirty="0">
                <a:effectLst/>
                <a:latin typeface="Noto Sans KR"/>
              </a:rPr>
              <a:t>우리는 또한 메콩 지역의 지속가능한 개발</a:t>
            </a:r>
            <a:r>
              <a:rPr lang="en-US" altLang="ko-KR" sz="1400" b="0" i="0" dirty="0">
                <a:effectLst/>
                <a:latin typeface="Noto Sans KR"/>
              </a:rPr>
              <a:t>, </a:t>
            </a:r>
            <a:r>
              <a:rPr lang="ko-KR" altLang="en-US" sz="1400" b="0" i="0" dirty="0">
                <a:effectLst/>
                <a:latin typeface="Noto Sans KR"/>
              </a:rPr>
              <a:t>에너지 안보 및 책임 있는 수자원 관리를 증진하기 위해 함께 노력해 나갈 수 있는 방안을 모색할 것이다</a:t>
            </a:r>
            <a:r>
              <a:rPr lang="en-US" altLang="ko-KR" sz="1400" b="0" i="0" dirty="0">
                <a:effectLst/>
                <a:latin typeface="Noto Sans KR"/>
              </a:rPr>
              <a:t>. </a:t>
            </a:r>
            <a:br>
              <a:rPr lang="ko-KR" altLang="en-US" sz="1400" dirty="0"/>
            </a:br>
            <a:r>
              <a:rPr lang="ko-KR" altLang="en-US" sz="1400" b="0" i="0" dirty="0">
                <a:effectLst/>
                <a:latin typeface="Noto Sans KR"/>
              </a:rPr>
              <a:t>한국과 미국은 또한 태평양도서국들과의 협력 강화에 대한 지지를 재확인하고</a:t>
            </a:r>
            <a:r>
              <a:rPr lang="en-US" altLang="ko-KR" sz="1400" b="0" i="0" dirty="0">
                <a:effectLst/>
                <a:latin typeface="Noto Sans KR"/>
              </a:rPr>
              <a:t>, </a:t>
            </a:r>
            <a:r>
              <a:rPr lang="ko-KR" altLang="en-US" sz="1400" b="0" i="0" dirty="0">
                <a:effectLst/>
                <a:latin typeface="Noto Sans KR"/>
              </a:rPr>
              <a:t>쿼드 등 개방적이고</a:t>
            </a:r>
            <a:r>
              <a:rPr lang="en-US" altLang="ko-KR" sz="1400" b="0" i="0" dirty="0">
                <a:effectLst/>
                <a:latin typeface="Noto Sans KR"/>
              </a:rPr>
              <a:t>, </a:t>
            </a:r>
            <a:r>
              <a:rPr lang="ko-KR" altLang="en-US" sz="1400" b="0" i="0" dirty="0">
                <a:effectLst/>
                <a:latin typeface="Noto Sans KR"/>
              </a:rPr>
              <a:t>투명하며</a:t>
            </a:r>
            <a:r>
              <a:rPr lang="en-US" altLang="ko-KR" sz="1400" b="0" i="0" dirty="0">
                <a:effectLst/>
                <a:latin typeface="Noto Sans KR"/>
              </a:rPr>
              <a:t>, </a:t>
            </a:r>
            <a:r>
              <a:rPr lang="ko-KR" altLang="en-US" sz="1400" b="0" i="0" dirty="0">
                <a:effectLst/>
                <a:latin typeface="Noto Sans KR"/>
              </a:rPr>
              <a:t>포용적인 지역 다자주의의 중요성을 인식하였다</a:t>
            </a:r>
            <a:r>
              <a:rPr lang="en-US" altLang="ko-KR" sz="1400" b="0" i="0" dirty="0">
                <a:effectLst/>
                <a:latin typeface="Noto Sans KR"/>
              </a:rPr>
              <a:t>.</a:t>
            </a:r>
            <a:br>
              <a:rPr lang="ko-KR" altLang="en-US" sz="1400" dirty="0"/>
            </a:br>
            <a:br>
              <a:rPr lang="ko-KR" altLang="en-US" sz="1400" dirty="0"/>
            </a:br>
            <a:r>
              <a:rPr lang="ko-KR" altLang="en-US" sz="1400" b="0" i="0" dirty="0">
                <a:effectLst/>
                <a:latin typeface="Noto Sans KR"/>
              </a:rPr>
              <a:t>한국과 미국은 규범에 기반한 국제 질서를 저해</a:t>
            </a:r>
            <a:r>
              <a:rPr lang="en-US" altLang="ko-KR" sz="1400" b="0" i="0" dirty="0">
                <a:effectLst/>
                <a:latin typeface="Noto Sans KR"/>
              </a:rPr>
              <a:t>, </a:t>
            </a:r>
            <a:r>
              <a:rPr lang="ko-KR" altLang="en-US" sz="1400" b="0" i="0" dirty="0">
                <a:effectLst/>
                <a:latin typeface="Noto Sans KR"/>
              </a:rPr>
              <a:t>불안정 또는 위협하는 모든 행위를 반대하며</a:t>
            </a:r>
            <a:r>
              <a:rPr lang="en-US" altLang="ko-KR" sz="1400" b="0" i="0" dirty="0">
                <a:effectLst/>
                <a:latin typeface="Noto Sans KR"/>
              </a:rPr>
              <a:t>, </a:t>
            </a:r>
            <a:r>
              <a:rPr lang="ko-KR" altLang="en-US" sz="1400" b="0" i="0" dirty="0">
                <a:effectLst/>
                <a:latin typeface="Noto Sans KR"/>
              </a:rPr>
              <a:t>포용적이고 자유롭고 개방적인 인도</a:t>
            </a:r>
            <a:r>
              <a:rPr lang="en-US" altLang="ko-KR" sz="1400" b="0" i="0" dirty="0">
                <a:effectLst/>
                <a:latin typeface="Noto Sans KR"/>
              </a:rPr>
              <a:t>-</a:t>
            </a:r>
            <a:r>
              <a:rPr lang="ko-KR" altLang="en-US" sz="1400" b="0" i="0" dirty="0">
                <a:effectLst/>
                <a:latin typeface="Noto Sans KR"/>
              </a:rPr>
              <a:t>태평양 지역을 유지할 것을 약속하였다</a:t>
            </a:r>
            <a:r>
              <a:rPr lang="en-US" altLang="ko-KR" sz="1400" b="0" i="0" dirty="0">
                <a:effectLst/>
                <a:latin typeface="Noto Sans KR"/>
              </a:rPr>
              <a:t>. </a:t>
            </a:r>
            <a:br>
              <a:rPr lang="ko-KR" altLang="en-US" sz="1400" dirty="0"/>
            </a:br>
            <a:r>
              <a:rPr lang="ko-KR" altLang="en-US" sz="1400" b="0" i="0" dirty="0">
                <a:effectLst/>
                <a:latin typeface="Noto Sans KR"/>
              </a:rPr>
              <a:t>우리는 남중국해 및 여타 지역에서 평화와 안정</a:t>
            </a:r>
            <a:r>
              <a:rPr lang="en-US" altLang="ko-KR" sz="1400" b="0" i="0" dirty="0">
                <a:effectLst/>
                <a:latin typeface="Noto Sans KR"/>
              </a:rPr>
              <a:t>, </a:t>
            </a:r>
            <a:r>
              <a:rPr lang="ko-KR" altLang="en-US" sz="1400" b="0" i="0" dirty="0">
                <a:effectLst/>
                <a:latin typeface="Noto Sans KR"/>
              </a:rPr>
              <a:t>합법적이고 방해받지 않는 상업 및 항행･상공비행의 자유를 포함한 국제법 존중을 유지하기로 약속하였다</a:t>
            </a:r>
            <a:r>
              <a:rPr lang="en-US" altLang="ko-KR" sz="1400" b="0" i="0" dirty="0">
                <a:effectLst/>
                <a:latin typeface="Noto Sans KR"/>
              </a:rPr>
              <a:t>. </a:t>
            </a:r>
            <a:br>
              <a:rPr lang="ko-KR" altLang="en-US" sz="1400" dirty="0"/>
            </a:br>
            <a:r>
              <a:rPr lang="ko-KR" altLang="en-US" sz="1400" b="0" i="0" dirty="0">
                <a:effectLst/>
                <a:latin typeface="Noto Sans KR"/>
              </a:rPr>
              <a:t>바이든 대통령과 문재인 대통령은 대만 해협에서의 평화와 안정 유지의 중요성을 강조하였다</a:t>
            </a:r>
            <a:r>
              <a:rPr lang="en-US" altLang="ko-KR" sz="1400" b="0" i="0" dirty="0">
                <a:effectLst/>
                <a:latin typeface="Noto Sans KR"/>
              </a:rPr>
              <a:t>. </a:t>
            </a:r>
            <a:br>
              <a:rPr lang="ko-KR" altLang="en-US" sz="1400" dirty="0"/>
            </a:br>
            <a:r>
              <a:rPr lang="ko-KR" altLang="en-US" sz="1400" b="0" i="0" dirty="0">
                <a:effectLst/>
                <a:latin typeface="Noto Sans KR"/>
              </a:rPr>
              <a:t>다원주의와 개인의 자유를 중시하는 민주주의 국가로서</a:t>
            </a:r>
            <a:r>
              <a:rPr lang="en-US" altLang="ko-KR" sz="1400" b="0" i="0" dirty="0">
                <a:effectLst/>
                <a:latin typeface="Noto Sans KR"/>
              </a:rPr>
              <a:t>, </a:t>
            </a:r>
            <a:r>
              <a:rPr lang="ko-KR" altLang="en-US" sz="1400" b="0" i="0" dirty="0">
                <a:effectLst/>
                <a:latin typeface="Noto Sans KR"/>
              </a:rPr>
              <a:t>우리는 국내외에서 인권 및 법치를 증진할 의지를 공유하였다</a:t>
            </a:r>
            <a:r>
              <a:rPr lang="en-US" altLang="ko-KR" sz="1400" b="0" i="0" dirty="0">
                <a:effectLst/>
                <a:latin typeface="Noto Sans KR"/>
              </a:rPr>
              <a:t>.</a:t>
            </a:r>
            <a:br>
              <a:rPr lang="ko-KR" altLang="en-US" sz="1400" dirty="0"/>
            </a:br>
            <a:br>
              <a:rPr lang="ko-KR" altLang="en-US" sz="1400" dirty="0"/>
            </a:br>
            <a:endParaRPr lang="ko-KR" altLang="en-US" sz="1400" dirty="0"/>
          </a:p>
        </p:txBody>
      </p:sp>
    </p:spTree>
    <p:extLst>
      <p:ext uri="{BB962C8B-B14F-4D97-AF65-F5344CB8AC3E}">
        <p14:creationId xmlns:p14="http://schemas.microsoft.com/office/powerpoint/2010/main" val="312470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2400" dirty="0"/>
              <a:t>아태문명질서의 역사적 변환</a:t>
            </a:r>
          </a:p>
        </p:txBody>
      </p:sp>
      <p:sp>
        <p:nvSpPr>
          <p:cNvPr id="3" name="내용 개체 틀 2"/>
          <p:cNvSpPr>
            <a:spLocks noGrp="1"/>
          </p:cNvSpPr>
          <p:nvPr>
            <p:ph idx="1"/>
          </p:nvPr>
        </p:nvSpPr>
        <p:spPr/>
        <p:txBody>
          <a:bodyPr/>
          <a:lstStyle/>
          <a:p>
            <a:pPr>
              <a:buNone/>
            </a:pPr>
            <a:r>
              <a:rPr lang="en-US" altLang="ko-KR" sz="1800" dirty="0"/>
              <a:t>    1. </a:t>
            </a:r>
            <a:r>
              <a:rPr lang="ko-KR" altLang="en-US" sz="1800" dirty="0"/>
              <a:t>천하질서</a:t>
            </a:r>
            <a:endParaRPr lang="en-US" altLang="ko-KR" sz="1800" dirty="0"/>
          </a:p>
          <a:p>
            <a:pPr>
              <a:buNone/>
            </a:pPr>
            <a:r>
              <a:rPr lang="en-US" altLang="ko-KR" sz="1800" dirty="0"/>
              <a:t>       1.1 </a:t>
            </a:r>
            <a:r>
              <a:rPr lang="ko-KR" altLang="en-US" sz="1800" dirty="0"/>
              <a:t>원형기</a:t>
            </a:r>
            <a:r>
              <a:rPr lang="en-US" altLang="ko-KR" sz="1800" dirty="0"/>
              <a:t>: </a:t>
            </a:r>
            <a:r>
              <a:rPr lang="ko-KR" altLang="en-US" sz="1800" dirty="0"/>
              <a:t>先秦</a:t>
            </a:r>
            <a:endParaRPr lang="en-US" altLang="ko-KR" sz="1800" dirty="0"/>
          </a:p>
          <a:p>
            <a:pPr>
              <a:buNone/>
            </a:pPr>
            <a:r>
              <a:rPr lang="en-US" altLang="ko-KR" sz="1800" dirty="0"/>
              <a:t>       1.2 </a:t>
            </a:r>
            <a:r>
              <a:rPr lang="ko-KR" altLang="en-US" sz="1800" dirty="0"/>
              <a:t>형성기</a:t>
            </a:r>
            <a:r>
              <a:rPr lang="en-US" altLang="ko-KR" sz="1800" dirty="0"/>
              <a:t>: </a:t>
            </a:r>
            <a:r>
              <a:rPr lang="ko-KR" altLang="en-US" sz="1800" dirty="0"/>
              <a:t>秦</a:t>
            </a:r>
            <a:r>
              <a:rPr lang="en-US" altLang="ko-KR" sz="1800" dirty="0"/>
              <a:t>/</a:t>
            </a:r>
            <a:r>
              <a:rPr lang="ko-KR" altLang="en-US" sz="1800" dirty="0"/>
              <a:t>漢</a:t>
            </a:r>
            <a:r>
              <a:rPr lang="en-US" altLang="ko-KR" sz="1800" dirty="0"/>
              <a:t>-</a:t>
            </a:r>
            <a:r>
              <a:rPr lang="ko-KR" altLang="en-US" sz="1800" dirty="0"/>
              <a:t>隋</a:t>
            </a:r>
            <a:r>
              <a:rPr lang="en-US" altLang="ko-KR" sz="1800" dirty="0"/>
              <a:t>/</a:t>
            </a:r>
            <a:r>
              <a:rPr lang="ko-KR" altLang="en-US" sz="1800" dirty="0"/>
              <a:t>唐</a:t>
            </a:r>
            <a:endParaRPr lang="en-US" altLang="ko-KR" sz="1800" dirty="0"/>
          </a:p>
          <a:p>
            <a:pPr>
              <a:buNone/>
            </a:pPr>
            <a:r>
              <a:rPr lang="en-US" altLang="ko-KR" sz="1800" dirty="0"/>
              <a:t>       1.3 </a:t>
            </a:r>
            <a:r>
              <a:rPr lang="ko-KR" altLang="en-US" sz="1800" dirty="0"/>
              <a:t>변환기</a:t>
            </a:r>
            <a:r>
              <a:rPr lang="en-US" altLang="ko-KR" sz="1800" dirty="0"/>
              <a:t>: </a:t>
            </a:r>
            <a:r>
              <a:rPr lang="ko-KR" altLang="en-US" sz="1800" dirty="0"/>
              <a:t>北宋</a:t>
            </a:r>
            <a:r>
              <a:rPr lang="en-US" altLang="ko-KR" sz="1800" dirty="0"/>
              <a:t>/</a:t>
            </a:r>
            <a:r>
              <a:rPr lang="ko-KR" altLang="en-US" sz="1800" dirty="0"/>
              <a:t>南宋 </a:t>
            </a:r>
            <a:r>
              <a:rPr lang="en-US" altLang="ko-KR" sz="1800" dirty="0"/>
              <a:t>: </a:t>
            </a:r>
            <a:r>
              <a:rPr lang="ko-KR" altLang="en-US" sz="1800" dirty="0"/>
              <a:t>遼</a:t>
            </a:r>
            <a:r>
              <a:rPr lang="en-US" altLang="ko-KR" sz="1800" dirty="0"/>
              <a:t>/</a:t>
            </a:r>
            <a:r>
              <a:rPr lang="ko-KR" altLang="en-US" sz="1800" dirty="0"/>
              <a:t>金</a:t>
            </a:r>
            <a:r>
              <a:rPr lang="en-US" altLang="ko-KR" sz="1800" dirty="0"/>
              <a:t>/</a:t>
            </a:r>
            <a:r>
              <a:rPr lang="ko-KR" altLang="en-US" sz="1800" dirty="0"/>
              <a:t>元</a:t>
            </a:r>
            <a:endParaRPr lang="en-US" altLang="ko-KR" sz="1800" dirty="0"/>
          </a:p>
          <a:p>
            <a:pPr>
              <a:buNone/>
            </a:pPr>
            <a:r>
              <a:rPr lang="en-US" altLang="ko-KR" sz="1800" dirty="0"/>
              <a:t>       1.4 </a:t>
            </a:r>
            <a:r>
              <a:rPr lang="ko-KR" altLang="en-US" sz="1800" dirty="0"/>
              <a:t>전개기</a:t>
            </a:r>
            <a:r>
              <a:rPr lang="en-US" altLang="ko-KR" sz="1800" dirty="0"/>
              <a:t>: </a:t>
            </a:r>
            <a:r>
              <a:rPr lang="ko-KR" altLang="en-US" sz="1800" dirty="0"/>
              <a:t>明</a:t>
            </a:r>
            <a:r>
              <a:rPr lang="en-US" altLang="ko-KR" sz="1800" dirty="0"/>
              <a:t>/</a:t>
            </a:r>
            <a:r>
              <a:rPr lang="ko-KR" altLang="en-US" sz="1800" dirty="0"/>
              <a:t>淸</a:t>
            </a:r>
            <a:endParaRPr lang="en-US" altLang="ko-KR" sz="1800" dirty="0"/>
          </a:p>
          <a:p>
            <a:pPr>
              <a:buNone/>
            </a:pPr>
            <a:r>
              <a:rPr lang="en-US" altLang="ko-KR" sz="1800" dirty="0"/>
              <a:t>    2. </a:t>
            </a:r>
            <a:r>
              <a:rPr lang="ko-KR" altLang="en-US" sz="1800" dirty="0"/>
              <a:t>국제질서</a:t>
            </a:r>
            <a:endParaRPr lang="en-US" altLang="ko-KR" sz="1800" dirty="0"/>
          </a:p>
          <a:p>
            <a:pPr>
              <a:buNone/>
            </a:pPr>
            <a:r>
              <a:rPr lang="en-US" altLang="ko-KR" sz="1800" dirty="0"/>
              <a:t>       2.1 </a:t>
            </a:r>
            <a:r>
              <a:rPr lang="ko-KR" altLang="en-US" sz="1800" dirty="0"/>
              <a:t>형성기</a:t>
            </a:r>
            <a:r>
              <a:rPr lang="en-US" altLang="ko-KR" sz="1800" dirty="0"/>
              <a:t>: </a:t>
            </a:r>
            <a:r>
              <a:rPr lang="ko-KR" altLang="en-US" sz="1800" dirty="0"/>
              <a:t>천하질서와 국제질서의 만남</a:t>
            </a:r>
            <a:endParaRPr lang="en-US" altLang="ko-KR" sz="1800" dirty="0"/>
          </a:p>
          <a:p>
            <a:pPr>
              <a:buNone/>
            </a:pPr>
            <a:r>
              <a:rPr lang="en-US" altLang="ko-KR" sz="1800" dirty="0"/>
              <a:t>       2.2 </a:t>
            </a:r>
            <a:r>
              <a:rPr lang="ko-KR" altLang="en-US" sz="1800" dirty="0"/>
              <a:t>전개기</a:t>
            </a:r>
            <a:r>
              <a:rPr lang="en-US" altLang="ko-KR" sz="1800" dirty="0"/>
              <a:t>: ‘</a:t>
            </a:r>
            <a:r>
              <a:rPr lang="ko-KR" altLang="en-US" sz="1800" dirty="0"/>
              <a:t>동아신질서</a:t>
            </a:r>
            <a:r>
              <a:rPr lang="en-US" altLang="ko-KR" sz="1800" dirty="0"/>
              <a:t>’</a:t>
            </a:r>
            <a:r>
              <a:rPr lang="ko-KR" altLang="en-US" sz="1800" dirty="0"/>
              <a:t>의 신화와 현실</a:t>
            </a:r>
            <a:endParaRPr lang="en-US" altLang="ko-KR" sz="1800" dirty="0"/>
          </a:p>
          <a:p>
            <a:pPr>
              <a:buNone/>
            </a:pPr>
            <a:r>
              <a:rPr lang="en-US" altLang="ko-KR" sz="1800" dirty="0"/>
              <a:t>    3. </a:t>
            </a:r>
            <a:r>
              <a:rPr lang="ko-KR" altLang="en-US" sz="1800" dirty="0"/>
              <a:t>냉전질서</a:t>
            </a:r>
            <a:endParaRPr lang="en-US" altLang="ko-KR" sz="1800" dirty="0"/>
          </a:p>
          <a:p>
            <a:pPr>
              <a:buNone/>
            </a:pPr>
            <a:r>
              <a:rPr lang="en-US" altLang="ko-KR" sz="1800" dirty="0"/>
              <a:t>       3.1 </a:t>
            </a:r>
            <a:r>
              <a:rPr lang="ko-KR" altLang="en-US" sz="1800" dirty="0"/>
              <a:t>형성기</a:t>
            </a:r>
            <a:r>
              <a:rPr lang="en-US" altLang="ko-KR" sz="1800" dirty="0"/>
              <a:t>: </a:t>
            </a:r>
            <a:r>
              <a:rPr lang="ko-KR" altLang="en-US" sz="1800" dirty="0"/>
              <a:t>냉전질서의 형성과 한국전쟁</a:t>
            </a:r>
            <a:endParaRPr lang="en-US" altLang="ko-KR" sz="1800" dirty="0"/>
          </a:p>
          <a:p>
            <a:pPr>
              <a:buNone/>
            </a:pPr>
            <a:r>
              <a:rPr lang="en-US" altLang="ko-KR" sz="1800" dirty="0"/>
              <a:t>       3.2 </a:t>
            </a:r>
            <a:r>
              <a:rPr lang="ko-KR" altLang="en-US" sz="1800" dirty="0"/>
              <a:t>완화기</a:t>
            </a:r>
            <a:r>
              <a:rPr lang="en-US" altLang="ko-KR" sz="1800" dirty="0"/>
              <a:t>: </a:t>
            </a:r>
            <a:r>
              <a:rPr lang="ko-KR" altLang="en-US" sz="1800" dirty="0"/>
              <a:t>미중 데탕트와 </a:t>
            </a:r>
            <a:r>
              <a:rPr lang="en-US" altLang="ko-KR" sz="1800" dirty="0"/>
              <a:t>7.4</a:t>
            </a:r>
            <a:r>
              <a:rPr lang="ko-KR" altLang="en-US" sz="1800" dirty="0"/>
              <a:t>공동성명의 좌절</a:t>
            </a:r>
            <a:endParaRPr lang="en-US" altLang="ko-KR" sz="1800" dirty="0"/>
          </a:p>
          <a:p>
            <a:pPr>
              <a:buNone/>
            </a:pPr>
            <a:r>
              <a:rPr lang="en-US" altLang="ko-KR" sz="1800" dirty="0"/>
              <a:t>    4. </a:t>
            </a:r>
            <a:r>
              <a:rPr lang="ko-KR" altLang="en-US" sz="1800" dirty="0"/>
              <a:t>복합질서</a:t>
            </a:r>
            <a:endParaRPr lang="en-US" altLang="ko-KR" sz="1800" dirty="0"/>
          </a:p>
          <a:p>
            <a:pPr>
              <a:buNone/>
            </a:pPr>
            <a:r>
              <a:rPr lang="en-US" altLang="ko-KR" sz="1800" dirty="0"/>
              <a:t>       4.1 </a:t>
            </a:r>
            <a:r>
              <a:rPr lang="ko-KR" altLang="en-US" sz="1800" dirty="0"/>
              <a:t>형성기</a:t>
            </a:r>
            <a:r>
              <a:rPr lang="en-US" altLang="ko-KR" sz="1800" dirty="0"/>
              <a:t>: </a:t>
            </a:r>
            <a:r>
              <a:rPr lang="ko-KR" altLang="en-US" sz="1800" dirty="0"/>
              <a:t>미국의 아시아 재균형정책과 중국의 신형국제관계</a:t>
            </a:r>
            <a:endParaRPr lang="en-US" altLang="ko-KR" sz="1800" dirty="0"/>
          </a:p>
          <a:p>
            <a:pPr>
              <a:buNone/>
            </a:pPr>
            <a:r>
              <a:rPr lang="en-US" altLang="ko-KR" sz="1800" dirty="0"/>
              <a:t>       4.2 </a:t>
            </a:r>
            <a:r>
              <a:rPr lang="ko-KR" altLang="en-US" sz="1800" dirty="0"/>
              <a:t>전개기</a:t>
            </a:r>
            <a:r>
              <a:rPr lang="en-US" altLang="ko-KR" sz="1800" dirty="0"/>
              <a:t>: </a:t>
            </a:r>
            <a:r>
              <a:rPr lang="ko-KR" altLang="en-US" sz="1800" dirty="0"/>
              <a:t>아태 </a:t>
            </a:r>
            <a:r>
              <a:rPr lang="ko-KR" altLang="en-US" sz="1800" dirty="0" err="1"/>
              <a:t>신질서</a:t>
            </a:r>
            <a:r>
              <a:rPr lang="ko-KR" altLang="en-US" sz="1800" dirty="0"/>
              <a:t> 재건축</a:t>
            </a:r>
            <a:r>
              <a:rPr lang="en-US" altLang="ko-KR" sz="1800" dirty="0"/>
              <a:t> </a:t>
            </a:r>
          </a:p>
          <a:p>
            <a:endParaRPr lang="ko-K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600" dirty="0"/>
              <a:t>21</a:t>
            </a:r>
            <a:r>
              <a:rPr lang="ko-KR" altLang="en-US" sz="3600" dirty="0"/>
              <a:t>세기 한국의 </a:t>
            </a:r>
            <a:r>
              <a:rPr lang="en-US" altLang="ko-KR" sz="3600" dirty="0"/>
              <a:t>5</a:t>
            </a:r>
            <a:r>
              <a:rPr lang="ko-KR" altLang="en-US" sz="3600" dirty="0"/>
              <a:t>중 그물망 국가 </a:t>
            </a:r>
          </a:p>
        </p:txBody>
      </p:sp>
      <p:pic>
        <p:nvPicPr>
          <p:cNvPr id="4" name="내용 개체 틀 3" descr="C:\Users\Young Sun Ha\Desktop\사본 -복합네트워크_국문.jpg"/>
          <p:cNvPicPr>
            <a:picLocks noGrp="1"/>
          </p:cNvPicPr>
          <p:nvPr>
            <p:ph idx="1"/>
          </p:nvPr>
        </p:nvPicPr>
        <p:blipFill>
          <a:blip r:embed="rId2" cstate="print"/>
          <a:srcRect/>
          <a:stretch>
            <a:fillRect/>
          </a:stretch>
        </p:blipFill>
        <p:spPr bwMode="auto">
          <a:xfrm>
            <a:off x="971600" y="1600200"/>
            <a:ext cx="7416824" cy="50691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600" dirty="0">
                <a:solidFill>
                  <a:schemeClr val="bg1"/>
                </a:solidFill>
              </a:rPr>
              <a:t>21</a:t>
            </a:r>
            <a:r>
              <a:rPr lang="ko-KR" altLang="en-US" sz="3600" dirty="0">
                <a:solidFill>
                  <a:schemeClr val="bg1"/>
                </a:solidFill>
              </a:rPr>
              <a:t>세기 한국의 복합 매력 무대</a:t>
            </a:r>
          </a:p>
        </p:txBody>
      </p:sp>
      <p:pic>
        <p:nvPicPr>
          <p:cNvPr id="20" name="내용 개체 틀 1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0516" y="1600200"/>
            <a:ext cx="3593967" cy="4525963"/>
          </a:xfrm>
        </p:spPr>
      </p:pic>
      <p:pic>
        <p:nvPicPr>
          <p:cNvPr id="41" name="내용 개체 틀 4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47885" y="1600200"/>
            <a:ext cx="3257229"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600" dirty="0">
                <a:solidFill>
                  <a:schemeClr val="bg1"/>
                </a:solidFill>
              </a:rPr>
              <a:t>21</a:t>
            </a:r>
            <a:r>
              <a:rPr lang="ko-KR" altLang="en-US" sz="3600" dirty="0">
                <a:solidFill>
                  <a:schemeClr val="bg1"/>
                </a:solidFill>
              </a:rPr>
              <a:t>세기 한국의 복합 연기</a:t>
            </a:r>
          </a:p>
        </p:txBody>
      </p:sp>
      <p:sp>
        <p:nvSpPr>
          <p:cNvPr id="3" name="텍스트 개체 틀 2"/>
          <p:cNvSpPr>
            <a:spLocks noGrp="1"/>
          </p:cNvSpPr>
          <p:nvPr>
            <p:ph type="body" idx="1"/>
          </p:nvPr>
        </p:nvSpPr>
        <p:spPr/>
        <p:txBody>
          <a:bodyPr/>
          <a:lstStyle/>
          <a:p>
            <a:r>
              <a:rPr lang="en-US" altLang="ko-KR" dirty="0">
                <a:solidFill>
                  <a:schemeClr val="bg1"/>
                </a:solidFill>
              </a:rPr>
              <a:t>Homo homini lupus+ </a:t>
            </a:r>
          </a:p>
          <a:p>
            <a:r>
              <a:rPr lang="ko-KR" altLang="en-US" dirty="0">
                <a:solidFill>
                  <a:schemeClr val="bg1"/>
                </a:solidFill>
              </a:rPr>
              <a:t>늑대 거미</a:t>
            </a:r>
          </a:p>
        </p:txBody>
      </p:sp>
      <p:pic>
        <p:nvPicPr>
          <p:cNvPr id="7" name="내용 개체 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294" y="2292350"/>
            <a:ext cx="3810000" cy="1784722"/>
          </a:xfrm>
        </p:spPr>
      </p:pic>
      <p:sp>
        <p:nvSpPr>
          <p:cNvPr id="5" name="텍스트 개체 틀 4"/>
          <p:cNvSpPr>
            <a:spLocks noGrp="1"/>
          </p:cNvSpPr>
          <p:nvPr>
            <p:ph type="body" sz="quarter" idx="3"/>
          </p:nvPr>
        </p:nvSpPr>
        <p:spPr/>
        <p:txBody>
          <a:bodyPr/>
          <a:lstStyle/>
          <a:p>
            <a:r>
              <a:rPr lang="ko-KR" altLang="en-US" dirty="0">
                <a:solidFill>
                  <a:schemeClr val="bg1"/>
                </a:solidFill>
              </a:rPr>
              <a:t>벌새</a:t>
            </a:r>
            <a:r>
              <a:rPr lang="en-US" altLang="ko-KR" dirty="0">
                <a:solidFill>
                  <a:schemeClr val="bg1"/>
                </a:solidFill>
              </a:rPr>
              <a:t>(hummingbird)+ </a:t>
            </a:r>
            <a:r>
              <a:rPr lang="ko-KR" altLang="en-US" dirty="0">
                <a:solidFill>
                  <a:schemeClr val="bg1"/>
                </a:solidFill>
              </a:rPr>
              <a:t>꽃</a:t>
            </a:r>
          </a:p>
        </p:txBody>
      </p:sp>
      <p:pic>
        <p:nvPicPr>
          <p:cNvPr id="4" name="내용 개체 틀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2295" y="4509120"/>
            <a:ext cx="3809999" cy="1872208"/>
          </a:xfrm>
        </p:spPr>
      </p:pic>
      <p:pic>
        <p:nvPicPr>
          <p:cNvPr id="8" name="그림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025" y="3501008"/>
            <a:ext cx="4041775" cy="1944216"/>
          </a:xfrm>
          <a:prstGeom prst="rect">
            <a:avLst/>
          </a:prstGeom>
        </p:spPr>
      </p:pic>
    </p:spTree>
    <p:extLst>
      <p:ext uri="{BB962C8B-B14F-4D97-AF65-F5344CB8AC3E}">
        <p14:creationId xmlns:p14="http://schemas.microsoft.com/office/powerpoint/2010/main" val="869205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z="2400" dirty="0">
                <a:latin typeface="Yoon 윤고딕 540_TT"/>
              </a:rPr>
              <a:t> </a:t>
            </a:r>
            <a:r>
              <a:rPr lang="en-US" altLang="ko-KR" sz="3200" b="1" dirty="0">
                <a:latin typeface="+mn-ea"/>
              </a:rPr>
              <a:t>21</a:t>
            </a:r>
            <a:r>
              <a:rPr lang="ko-KR" altLang="en-US" sz="3200" b="1" dirty="0">
                <a:latin typeface="+mn-ea"/>
              </a:rPr>
              <a:t>세기 한국의 그물망매력국가 건설하기</a:t>
            </a:r>
            <a:endParaRPr lang="ko-KR" altLang="en-US" sz="3200" dirty="0"/>
          </a:p>
        </p:txBody>
      </p:sp>
      <p:sp>
        <p:nvSpPr>
          <p:cNvPr id="3" name="내용 개체 틀 2"/>
          <p:cNvSpPr>
            <a:spLocks noGrp="1"/>
          </p:cNvSpPr>
          <p:nvPr>
            <p:ph idx="1"/>
          </p:nvPr>
        </p:nvSpPr>
        <p:spPr/>
        <p:txBody>
          <a:bodyPr/>
          <a:lstStyle/>
          <a:p>
            <a:pPr>
              <a:buNone/>
            </a:pPr>
            <a:r>
              <a:rPr lang="ko-KR" altLang="en-US" sz="2400" dirty="0">
                <a:latin typeface="Yoon 윤고딕 540_TT"/>
              </a:rPr>
              <a:t>      </a:t>
            </a:r>
            <a:r>
              <a:rPr lang="en-US" altLang="ko-KR" sz="2400" dirty="0">
                <a:latin typeface="+mn-ea"/>
              </a:rPr>
              <a:t> </a:t>
            </a:r>
            <a:r>
              <a:rPr lang="ko-KR" altLang="en-US" sz="2000" dirty="0">
                <a:latin typeface="+mn-ea"/>
              </a:rPr>
              <a:t>주인공</a:t>
            </a:r>
            <a:r>
              <a:rPr lang="en-US" altLang="ko-KR" sz="2000" dirty="0">
                <a:latin typeface="+mn-ea"/>
              </a:rPr>
              <a:t>: </a:t>
            </a:r>
            <a:r>
              <a:rPr lang="ko-KR" altLang="en-US" sz="2000" dirty="0">
                <a:latin typeface="+mn-ea"/>
              </a:rPr>
              <a:t>국가</a:t>
            </a:r>
            <a:r>
              <a:rPr lang="en-US" altLang="ko-KR" sz="2000" dirty="0">
                <a:latin typeface="+mn-ea"/>
              </a:rPr>
              <a:t>+</a:t>
            </a:r>
            <a:r>
              <a:rPr lang="ko-KR" altLang="en-US" sz="2000" dirty="0">
                <a:latin typeface="+mn-ea"/>
              </a:rPr>
              <a:t>초국가네트워크</a:t>
            </a:r>
            <a:r>
              <a:rPr lang="en-US" altLang="ja-JP" sz="2000" dirty="0">
                <a:latin typeface="+mn-ea"/>
              </a:rPr>
              <a:t>(</a:t>
            </a:r>
            <a:r>
              <a:rPr lang="ko-KR" altLang="en-US" sz="2000" dirty="0">
                <a:latin typeface="+mn-ea"/>
              </a:rPr>
              <a:t>지역</a:t>
            </a:r>
            <a:r>
              <a:rPr lang="en-US" altLang="ko-KR" sz="2000" dirty="0">
                <a:latin typeface="+mn-ea"/>
              </a:rPr>
              <a:t>/</a:t>
            </a:r>
            <a:r>
              <a:rPr lang="ko-KR" altLang="en-US" sz="2000" dirty="0">
                <a:latin typeface="+mn-ea"/>
              </a:rPr>
              <a:t>지구</a:t>
            </a:r>
            <a:r>
              <a:rPr lang="en-US" altLang="ko-KR" sz="2000" dirty="0">
                <a:latin typeface="+mn-ea"/>
              </a:rPr>
              <a:t>)</a:t>
            </a:r>
            <a:r>
              <a:rPr lang="en-US" altLang="ja-JP" sz="2000" dirty="0">
                <a:latin typeface="+mn-ea"/>
              </a:rPr>
              <a:t>+</a:t>
            </a:r>
          </a:p>
          <a:p>
            <a:pPr>
              <a:buNone/>
            </a:pPr>
            <a:r>
              <a:rPr lang="en-US" altLang="ko-KR" sz="2000" b="1" dirty="0">
                <a:latin typeface="+mn-ea"/>
              </a:rPr>
              <a:t>              </a:t>
            </a:r>
            <a:r>
              <a:rPr lang="ko-KR" altLang="en-US" sz="2000" dirty="0">
                <a:latin typeface="+mn-ea"/>
              </a:rPr>
              <a:t>하위국가네트워크</a:t>
            </a:r>
            <a:r>
              <a:rPr lang="en-US" altLang="ja-JP" sz="2000" dirty="0">
                <a:latin typeface="+mn-ea"/>
              </a:rPr>
              <a:t>(</a:t>
            </a:r>
            <a:r>
              <a:rPr lang="ko-KR" altLang="en-US" sz="2000" dirty="0">
                <a:latin typeface="+mn-ea"/>
              </a:rPr>
              <a:t>비정부조직</a:t>
            </a:r>
            <a:r>
              <a:rPr lang="en-US" altLang="ko-KR" sz="2000" dirty="0">
                <a:latin typeface="+mn-ea"/>
              </a:rPr>
              <a:t>/</a:t>
            </a:r>
            <a:r>
              <a:rPr lang="ko-KR" altLang="en-US" sz="2000" dirty="0">
                <a:latin typeface="+mn-ea"/>
              </a:rPr>
              <a:t>개인</a:t>
            </a:r>
            <a:r>
              <a:rPr lang="en-US" altLang="ko-KR" sz="2000" dirty="0">
                <a:latin typeface="+mn-ea"/>
              </a:rPr>
              <a:t>)</a:t>
            </a:r>
          </a:p>
          <a:p>
            <a:pPr>
              <a:buNone/>
            </a:pPr>
            <a:endParaRPr lang="en-US" altLang="ko-KR" sz="2000" dirty="0">
              <a:latin typeface="+mn-ea"/>
            </a:endParaRPr>
          </a:p>
          <a:p>
            <a:pPr>
              <a:buNone/>
            </a:pPr>
            <a:r>
              <a:rPr lang="en-US" altLang="ko-KR" sz="2000" dirty="0">
                <a:latin typeface="+mn-ea"/>
              </a:rPr>
              <a:t>      </a:t>
            </a:r>
            <a:r>
              <a:rPr lang="ko-KR" altLang="en-US" sz="2000" dirty="0">
                <a:latin typeface="+mn-ea"/>
              </a:rPr>
              <a:t>무대</a:t>
            </a:r>
            <a:r>
              <a:rPr lang="en-US" altLang="ko-KR" sz="2000" b="1" dirty="0">
                <a:latin typeface="+mn-ea"/>
              </a:rPr>
              <a:t>: </a:t>
            </a:r>
            <a:r>
              <a:rPr lang="en-US" altLang="ko-KR" sz="2000" dirty="0">
                <a:latin typeface="+mn-ea"/>
              </a:rPr>
              <a:t>{[(</a:t>
            </a:r>
            <a:r>
              <a:rPr lang="ko-KR" altLang="en-US" sz="2000" dirty="0">
                <a:latin typeface="+mn-ea"/>
              </a:rPr>
              <a:t>안보</a:t>
            </a:r>
            <a:r>
              <a:rPr lang="en-US" altLang="ko-KR" sz="2000" dirty="0">
                <a:latin typeface="+mn-ea"/>
              </a:rPr>
              <a:t>/</a:t>
            </a:r>
            <a:r>
              <a:rPr lang="ko-KR" altLang="en-US" sz="2000" dirty="0">
                <a:latin typeface="+mn-ea"/>
              </a:rPr>
              <a:t>번영</a:t>
            </a:r>
            <a:r>
              <a:rPr lang="en-US" altLang="ko-KR" sz="2000" dirty="0">
                <a:latin typeface="+mn-ea"/>
              </a:rPr>
              <a:t>)+</a:t>
            </a:r>
            <a:r>
              <a:rPr lang="ko-KR" altLang="en-US" sz="2000" dirty="0">
                <a:latin typeface="+mn-ea"/>
              </a:rPr>
              <a:t>문화</a:t>
            </a:r>
            <a:r>
              <a:rPr lang="en-US" altLang="ko-KR" sz="2000" dirty="0">
                <a:latin typeface="+mn-ea"/>
              </a:rPr>
              <a:t>/</a:t>
            </a:r>
            <a:r>
              <a:rPr lang="ko-KR" altLang="en-US" sz="2000" dirty="0">
                <a:latin typeface="+mn-ea"/>
              </a:rPr>
              <a:t>생태균형</a:t>
            </a:r>
            <a:r>
              <a:rPr lang="en-US" altLang="ko-KR" sz="2000" dirty="0">
                <a:latin typeface="+mn-ea"/>
              </a:rPr>
              <a:t>)∈</a:t>
            </a:r>
            <a:r>
              <a:rPr lang="ko-KR" altLang="en-US" sz="2000" dirty="0">
                <a:latin typeface="+mn-ea"/>
              </a:rPr>
              <a:t>지식</a:t>
            </a:r>
            <a:r>
              <a:rPr lang="en-US" altLang="ko-KR" sz="2000" dirty="0">
                <a:latin typeface="+mn-ea"/>
              </a:rPr>
              <a:t>]∈</a:t>
            </a:r>
            <a:r>
              <a:rPr lang="ko-KR" altLang="en-US" sz="2000" dirty="0">
                <a:latin typeface="+mn-ea"/>
              </a:rPr>
              <a:t>공치</a:t>
            </a:r>
            <a:r>
              <a:rPr lang="en-US" altLang="ko-KR" sz="2000" dirty="0">
                <a:latin typeface="+mn-ea"/>
              </a:rPr>
              <a:t>}</a:t>
            </a:r>
          </a:p>
          <a:p>
            <a:pPr>
              <a:buNone/>
            </a:pPr>
            <a:r>
              <a:rPr lang="en-US" altLang="ko-KR" sz="2000" dirty="0">
                <a:latin typeface="+mn-ea"/>
              </a:rPr>
              <a:t>                 </a:t>
            </a:r>
            <a:r>
              <a:rPr lang="ko-KR" altLang="en-US" sz="2000" dirty="0">
                <a:latin typeface="+mn-ea"/>
              </a:rPr>
              <a:t>중앙무대</a:t>
            </a:r>
            <a:r>
              <a:rPr lang="en-US" altLang="ko-KR" sz="2000" dirty="0">
                <a:latin typeface="+mn-ea"/>
              </a:rPr>
              <a:t>I</a:t>
            </a:r>
            <a:r>
              <a:rPr lang="ko-KR" altLang="en-US" sz="2000" b="1" dirty="0">
                <a:latin typeface="+mn-ea"/>
              </a:rPr>
              <a:t> </a:t>
            </a:r>
            <a:r>
              <a:rPr lang="en-US" altLang="ko-KR" sz="2000" dirty="0">
                <a:latin typeface="+mn-ea"/>
              </a:rPr>
              <a:t>: </a:t>
            </a:r>
            <a:r>
              <a:rPr lang="ko-KR" altLang="en-US" sz="2000" dirty="0">
                <a:latin typeface="+mn-ea"/>
              </a:rPr>
              <a:t>안보</a:t>
            </a:r>
            <a:r>
              <a:rPr lang="en-US" altLang="ko-KR" sz="2000" dirty="0">
                <a:latin typeface="+mn-ea"/>
              </a:rPr>
              <a:t>/</a:t>
            </a:r>
            <a:r>
              <a:rPr lang="ko-KR" altLang="en-US" sz="2000" dirty="0">
                <a:latin typeface="+mn-ea"/>
              </a:rPr>
              <a:t>번영</a:t>
            </a:r>
            <a:endParaRPr lang="en-US" altLang="ko-KR" sz="2000" dirty="0">
              <a:latin typeface="+mn-ea"/>
            </a:endParaRPr>
          </a:p>
          <a:p>
            <a:pPr>
              <a:buNone/>
            </a:pPr>
            <a:r>
              <a:rPr lang="en-US" altLang="ko-KR" sz="2000" dirty="0">
                <a:latin typeface="+mn-ea"/>
              </a:rPr>
              <a:t>                 </a:t>
            </a:r>
            <a:r>
              <a:rPr lang="ko-KR" altLang="en-US" sz="2000" dirty="0">
                <a:latin typeface="+mn-ea"/>
              </a:rPr>
              <a:t>중앙무대</a:t>
            </a:r>
            <a:r>
              <a:rPr lang="en-US" altLang="ko-KR" sz="2000" dirty="0">
                <a:latin typeface="+mn-ea"/>
              </a:rPr>
              <a:t>II</a:t>
            </a:r>
            <a:r>
              <a:rPr lang="ko-KR" altLang="en-US" sz="2000" b="1" dirty="0">
                <a:latin typeface="+mn-ea"/>
              </a:rPr>
              <a:t> </a:t>
            </a:r>
            <a:r>
              <a:rPr lang="en-US" altLang="ko-KR" sz="2000" dirty="0">
                <a:latin typeface="+mn-ea"/>
              </a:rPr>
              <a:t>:</a:t>
            </a:r>
            <a:r>
              <a:rPr lang="ko-KR" altLang="en-US" sz="2000" dirty="0">
                <a:latin typeface="+mn-ea"/>
              </a:rPr>
              <a:t> 문화</a:t>
            </a:r>
            <a:r>
              <a:rPr lang="en-US" altLang="ko-KR" sz="2000" dirty="0">
                <a:latin typeface="+mn-ea"/>
              </a:rPr>
              <a:t>/</a:t>
            </a:r>
            <a:r>
              <a:rPr lang="ko-KR" altLang="en-US" sz="2000" dirty="0">
                <a:latin typeface="+mn-ea"/>
              </a:rPr>
              <a:t>생태</a:t>
            </a:r>
            <a:endParaRPr lang="en-US" altLang="ko-KR" sz="2000" dirty="0">
              <a:latin typeface="+mn-ea"/>
            </a:endParaRPr>
          </a:p>
          <a:p>
            <a:pPr>
              <a:buNone/>
            </a:pPr>
            <a:r>
              <a:rPr lang="en-US" altLang="ko-KR" sz="2000" dirty="0">
                <a:latin typeface="+mn-ea"/>
              </a:rPr>
              <a:t>                 </a:t>
            </a:r>
            <a:r>
              <a:rPr lang="ko-KR" altLang="en-US" sz="2000" dirty="0">
                <a:latin typeface="+mn-ea"/>
              </a:rPr>
              <a:t>기층무대</a:t>
            </a:r>
            <a:r>
              <a:rPr lang="ko-KR" altLang="en-US" sz="2000" b="1" dirty="0">
                <a:latin typeface="+mn-ea"/>
              </a:rPr>
              <a:t> </a:t>
            </a:r>
            <a:r>
              <a:rPr lang="en-US" altLang="ko-KR" sz="2000" dirty="0">
                <a:latin typeface="+mn-ea"/>
              </a:rPr>
              <a:t>:</a:t>
            </a:r>
            <a:r>
              <a:rPr lang="ko-KR" altLang="en-US" sz="2000" dirty="0">
                <a:latin typeface="+mn-ea"/>
              </a:rPr>
              <a:t> 기술</a:t>
            </a:r>
            <a:r>
              <a:rPr lang="en-US" altLang="ko-KR" sz="2000" dirty="0">
                <a:latin typeface="+mn-ea"/>
              </a:rPr>
              <a:t>-</a:t>
            </a:r>
            <a:r>
              <a:rPr lang="ko-KR" altLang="en-US" sz="2000" dirty="0">
                <a:latin typeface="+mn-ea"/>
              </a:rPr>
              <a:t>정보</a:t>
            </a:r>
            <a:r>
              <a:rPr lang="en-US" altLang="ko-KR" sz="2000" dirty="0">
                <a:latin typeface="+mn-ea"/>
              </a:rPr>
              <a:t>-</a:t>
            </a:r>
            <a:r>
              <a:rPr lang="ko-KR" altLang="en-US" sz="2000" dirty="0">
                <a:latin typeface="+mn-ea"/>
              </a:rPr>
              <a:t>지식</a:t>
            </a:r>
            <a:endParaRPr lang="en-US" altLang="ko-KR" sz="2000" dirty="0">
              <a:latin typeface="+mn-ea"/>
            </a:endParaRPr>
          </a:p>
          <a:p>
            <a:pPr>
              <a:buNone/>
            </a:pPr>
            <a:r>
              <a:rPr lang="en-US" altLang="ko-KR" sz="2000" dirty="0">
                <a:latin typeface="+mn-ea"/>
              </a:rPr>
              <a:t>                 </a:t>
            </a:r>
            <a:r>
              <a:rPr lang="ko-KR" altLang="en-US" sz="2000" dirty="0">
                <a:latin typeface="+mn-ea"/>
              </a:rPr>
              <a:t>상층무대</a:t>
            </a:r>
            <a:r>
              <a:rPr lang="ko-KR" altLang="en-US" sz="2000" b="1" dirty="0">
                <a:latin typeface="+mn-ea"/>
              </a:rPr>
              <a:t> </a:t>
            </a:r>
            <a:r>
              <a:rPr lang="en-US" altLang="ko-KR" sz="2000" dirty="0">
                <a:latin typeface="+mn-ea"/>
              </a:rPr>
              <a:t>: </a:t>
            </a:r>
            <a:r>
              <a:rPr lang="ko-KR" altLang="en-US" sz="2000" dirty="0">
                <a:latin typeface="+mn-ea"/>
              </a:rPr>
              <a:t>공치</a:t>
            </a:r>
            <a:r>
              <a:rPr lang="en-US" altLang="ko-KR" sz="2000" dirty="0">
                <a:latin typeface="+mn-ea"/>
              </a:rPr>
              <a:t>(</a:t>
            </a:r>
            <a:r>
              <a:rPr lang="ko-KR" altLang="en-US" sz="2000" dirty="0">
                <a:latin typeface="+mn-ea"/>
              </a:rPr>
              <a:t>共治</a:t>
            </a:r>
            <a:r>
              <a:rPr lang="en-US" altLang="ko-KR" sz="2000" dirty="0">
                <a:latin typeface="+mn-ea"/>
              </a:rPr>
              <a:t>)</a:t>
            </a:r>
          </a:p>
          <a:p>
            <a:pPr>
              <a:buNone/>
            </a:pPr>
            <a:endParaRPr lang="en-US" altLang="ko-KR" sz="2000" dirty="0">
              <a:latin typeface="+mn-ea"/>
            </a:endParaRPr>
          </a:p>
          <a:p>
            <a:pPr>
              <a:buNone/>
            </a:pPr>
            <a:r>
              <a:rPr lang="en-US" altLang="ko-KR" sz="2000" dirty="0">
                <a:latin typeface="+mn-ea"/>
              </a:rPr>
              <a:t>      </a:t>
            </a:r>
            <a:r>
              <a:rPr lang="ko-KR" altLang="en-US" sz="2000" spc="-150" dirty="0">
                <a:latin typeface="+mn-ea"/>
              </a:rPr>
              <a:t>연기</a:t>
            </a:r>
            <a:r>
              <a:rPr lang="en-US" altLang="ko-KR" sz="2000" spc="-150" dirty="0">
                <a:latin typeface="+mn-ea"/>
              </a:rPr>
              <a:t>:  </a:t>
            </a:r>
            <a:r>
              <a:rPr lang="ko-KR" altLang="en-US" sz="2000" spc="-150" dirty="0">
                <a:latin typeface="+mn-ea"/>
              </a:rPr>
              <a:t>자기조직화</a:t>
            </a:r>
            <a:r>
              <a:rPr lang="en-US" altLang="ko-KR" sz="2000" spc="-150" dirty="0">
                <a:latin typeface="+mn-ea"/>
              </a:rPr>
              <a:t>(self-organization)</a:t>
            </a:r>
            <a:r>
              <a:rPr lang="ko-KR" altLang="en-US" sz="2000" spc="-150" dirty="0">
                <a:latin typeface="+mn-ea"/>
              </a:rPr>
              <a:t>와 </a:t>
            </a:r>
            <a:r>
              <a:rPr lang="ko-KR" altLang="en-US" sz="2000" dirty="0">
                <a:latin typeface="+mn-ea"/>
              </a:rPr>
              <a:t>공동진화</a:t>
            </a:r>
            <a:endParaRPr lang="en-US" altLang="ko-KR" sz="2000" dirty="0">
              <a:latin typeface="+mn-ea"/>
            </a:endParaRPr>
          </a:p>
          <a:p>
            <a:pPr>
              <a:buNone/>
            </a:pPr>
            <a:r>
              <a:rPr lang="en-US" altLang="ko-KR" sz="2000" dirty="0">
                <a:latin typeface="+mn-ea"/>
              </a:rPr>
              <a:t>             (coevolution)= </a:t>
            </a:r>
            <a:r>
              <a:rPr lang="ko-KR" altLang="en-US" sz="2000" dirty="0">
                <a:latin typeface="+mn-ea"/>
              </a:rPr>
              <a:t>공생</a:t>
            </a:r>
            <a:r>
              <a:rPr lang="en-US" altLang="ko-KR" sz="2000" dirty="0">
                <a:latin typeface="+mn-ea"/>
              </a:rPr>
              <a:t>(symbiosis)</a:t>
            </a:r>
            <a:r>
              <a:rPr lang="ko-KR" altLang="en-US" sz="2000" dirty="0">
                <a:latin typeface="+mn-ea"/>
              </a:rPr>
              <a:t>               </a:t>
            </a:r>
            <a:endParaRPr lang="ko-KR" altLang="en-US" sz="2000" spc="-150" dirty="0">
              <a:latin typeface="+mn-ea"/>
            </a:endParaRPr>
          </a:p>
          <a:p>
            <a:endParaRPr lang="ko-K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400" y="363538"/>
            <a:ext cx="6908800" cy="474662"/>
          </a:xfrm>
          <a:prstGeom prst="rect">
            <a:avLst/>
          </a:prstGeom>
          <a:noFill/>
          <a:ln w="9525">
            <a:noFill/>
            <a:miter lim="800000"/>
            <a:headEnd/>
            <a:tailEnd/>
          </a:ln>
          <a:effectLst/>
        </p:spPr>
        <p:txBody>
          <a:bodyPr anchor="ctr"/>
          <a:lstStyle/>
          <a:p>
            <a:pPr eaLnBrk="1" hangingPunct="1">
              <a:spcBef>
                <a:spcPct val="20000"/>
              </a:spcBef>
              <a:buClr>
                <a:schemeClr val="tx1"/>
              </a:buClr>
              <a:buFont typeface="Wingdings" pitchFamily="2" charset="2"/>
              <a:buNone/>
            </a:pPr>
            <a:r>
              <a:rPr lang="en-US" altLang="ko-KR" sz="3600" dirty="0">
                <a:solidFill>
                  <a:schemeClr val="bg1"/>
                </a:solidFill>
                <a:latin typeface="휴먼둥근헤드라인" pitchFamily="18" charset="-127"/>
                <a:ea typeface="휴먼둥근헤드라인" pitchFamily="18" charset="-127"/>
              </a:rPr>
              <a:t>1</a:t>
            </a:r>
            <a:r>
              <a:rPr lang="en-US" altLang="ko-KR" sz="3600" b="1" dirty="0">
                <a:solidFill>
                  <a:schemeClr val="bg1"/>
                </a:solidFill>
                <a:latin typeface="HY헤드라인M" pitchFamily="18" charset="-127"/>
                <a:ea typeface="HY헤드라인M" pitchFamily="18" charset="-127"/>
              </a:rPr>
              <a:t>. </a:t>
            </a:r>
            <a:r>
              <a:rPr lang="ko-KR" altLang="en-US" sz="3600" b="1" dirty="0">
                <a:solidFill>
                  <a:schemeClr val="bg1"/>
                </a:solidFill>
                <a:latin typeface="HY헤드라인M" pitchFamily="18" charset="-127"/>
                <a:ea typeface="HY헤드라인M" pitchFamily="18" charset="-127"/>
              </a:rPr>
              <a:t>역사적 변환</a:t>
            </a:r>
            <a:endParaRPr lang="en-US" altLang="ko-KR" sz="3600" b="1" dirty="0">
              <a:solidFill>
                <a:schemeClr val="bg1"/>
              </a:solidFill>
              <a:latin typeface="HY헤드라인M" pitchFamily="18" charset="-127"/>
              <a:ea typeface="HY헤드라인M" pitchFamily="18" charset="-127"/>
            </a:endParaRPr>
          </a:p>
        </p:txBody>
      </p:sp>
      <p:graphicFrame>
        <p:nvGraphicFramePr>
          <p:cNvPr id="4" name="Group 3"/>
          <p:cNvGraphicFramePr>
            <a:graphicFrameLocks noGrp="1"/>
          </p:cNvGraphicFramePr>
          <p:nvPr>
            <p:ph idx="4294967295"/>
            <p:extLst>
              <p:ext uri="{D42A27DB-BD31-4B8C-83A1-F6EECF244321}">
                <p14:modId xmlns:p14="http://schemas.microsoft.com/office/powerpoint/2010/main" val="2335313230"/>
              </p:ext>
            </p:extLst>
          </p:nvPr>
        </p:nvGraphicFramePr>
        <p:xfrm>
          <a:off x="405036" y="1578620"/>
          <a:ext cx="8421465" cy="4834881"/>
        </p:xfrm>
        <a:graphic>
          <a:graphicData uri="http://schemas.openxmlformats.org/drawingml/2006/table">
            <a:tbl>
              <a:tblPr>
                <a:tableStyleId>{69CF1AB2-1976-4502-BF36-3FF5EA218861}</a:tableStyleId>
              </a:tblPr>
              <a:tblGrid>
                <a:gridCol w="1474564">
                  <a:extLst>
                    <a:ext uri="{9D8B030D-6E8A-4147-A177-3AD203B41FA5}">
                      <a16:colId xmlns:a16="http://schemas.microsoft.com/office/drawing/2014/main" val="20000"/>
                    </a:ext>
                  </a:extLst>
                </a:gridCol>
                <a:gridCol w="146826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421904">
                  <a:extLst>
                    <a:ext uri="{9D8B030D-6E8A-4147-A177-3AD203B41FA5}">
                      <a16:colId xmlns:a16="http://schemas.microsoft.com/office/drawing/2014/main" val="20003"/>
                    </a:ext>
                  </a:extLst>
                </a:gridCol>
                <a:gridCol w="1968501">
                  <a:extLst>
                    <a:ext uri="{9D8B030D-6E8A-4147-A177-3AD203B41FA5}">
                      <a16:colId xmlns:a16="http://schemas.microsoft.com/office/drawing/2014/main" val="20004"/>
                    </a:ext>
                  </a:extLst>
                </a:gridCol>
              </a:tblGrid>
              <a:tr h="120764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ko-KR" altLang="en-US" sz="2100" b="1" i="0" u="none" strike="noStrike" cap="none" normalizeH="0" baseline="0" dirty="0">
                        <a:ln>
                          <a:noFill/>
                        </a:ln>
                        <a:solidFill>
                          <a:schemeClr val="bg1"/>
                        </a:solidFill>
                        <a:effectLst/>
                        <a:latin typeface="HY헤드라인M" pitchFamily="18" charset="-127"/>
                        <a:ea typeface="HY헤드라인M" pitchFamily="18" charset="-127"/>
                      </a:endParaRPr>
                    </a:p>
                  </a:txBody>
                  <a:tcPr anchor="ctr" horzOverflow="overflow">
                    <a:solidFill>
                      <a:schemeClr val="accent1">
                        <a:tint val="20000"/>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주 인 공</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무    대</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연    기 </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제   도</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extLst>
                  <a:ext uri="{0D108BD9-81ED-4DB2-BD59-A6C34878D82A}">
                    <a16:rowId xmlns:a16="http://schemas.microsoft.com/office/drawing/2014/main" val="10000"/>
                  </a:ext>
                </a:extLst>
              </a:tr>
              <a:tr h="120764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전    통</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천하국가</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예</a:t>
                      </a: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禮</a:t>
                      </a:r>
                      <a:r>
                        <a:rPr kumimoji="0" lang="en-US" altLang="ko-KR" sz="2100" b="1" u="none" strike="noStrike" cap="none" normalizeH="0" baseline="0" dirty="0">
                          <a:ln>
                            <a:noFill/>
                          </a:ln>
                          <a:effectLst/>
                          <a:latin typeface="HY헤드라인M" pitchFamily="18" charset="-127"/>
                          <a:ea typeface="HY헤드라인M" pitchFamily="18" charset="-127"/>
                        </a:rPr>
                        <a:t>) </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사대자소</a:t>
                      </a:r>
                      <a:endParaRPr kumimoji="0" lang="en-US" altLang="ko-KR" sz="2100" b="1" u="none" strike="noStrike" cap="none" normalizeH="0" baseline="0" dirty="0">
                        <a:ln>
                          <a:noFill/>
                        </a:ln>
                        <a:effectLst/>
                        <a:latin typeface="HY헤드라인M" pitchFamily="18" charset="-127"/>
                        <a:ea typeface="HY헤드라인M" pitchFamily="18" charset="-127"/>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事大字小</a:t>
                      </a:r>
                      <a:r>
                        <a:rPr kumimoji="0" lang="en-US" altLang="ko-KR" sz="2100" b="1" u="none" strike="noStrike" cap="none" normalizeH="0" baseline="0" dirty="0">
                          <a:ln>
                            <a:noFill/>
                          </a:ln>
                          <a:effectLst/>
                          <a:latin typeface="HY헤드라인M" pitchFamily="18" charset="-127"/>
                          <a:ea typeface="HY헤드라인M" pitchFamily="18" charset="-127"/>
                        </a:rPr>
                        <a:t>)</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책봉조공</a:t>
                      </a:r>
                      <a:endParaRPr kumimoji="0" lang="ko-KR" altLang="en-US"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extLst>
                  <a:ext uri="{0D108BD9-81ED-4DB2-BD59-A6C34878D82A}">
                    <a16:rowId xmlns:a16="http://schemas.microsoft.com/office/drawing/2014/main" val="10001"/>
                  </a:ext>
                </a:extLst>
              </a:tr>
              <a:tr h="120764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근    대</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국민국가</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부국강병</a:t>
                      </a:r>
                      <a:endParaRPr kumimoji="0" lang="ko-KR" altLang="en-US"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자강균세</a:t>
                      </a:r>
                      <a:endParaRPr kumimoji="0" lang="en-US" altLang="ko-KR" sz="2100" b="1" u="none" strike="noStrike" cap="none" normalizeH="0" baseline="0" dirty="0">
                        <a:ln>
                          <a:noFill/>
                        </a:ln>
                        <a:effectLst/>
                        <a:latin typeface="HY헤드라인M" pitchFamily="18" charset="-127"/>
                        <a:ea typeface="HY헤드라인M" pitchFamily="18" charset="-127"/>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自强均勢</a:t>
                      </a:r>
                      <a:r>
                        <a:rPr kumimoji="0" lang="en-US" altLang="ko-KR" sz="2100" b="1" u="none" strike="noStrike" cap="none" normalizeH="0" baseline="0" dirty="0">
                          <a:ln>
                            <a:noFill/>
                          </a:ln>
                          <a:effectLst/>
                          <a:latin typeface="HY헤드라인M" pitchFamily="18" charset="-127"/>
                          <a:ea typeface="HY헤드라인M" pitchFamily="18" charset="-127"/>
                        </a:rPr>
                        <a:t>)</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상주외교관 조약체계</a:t>
                      </a:r>
                      <a:endParaRPr kumimoji="0" lang="ko-KR" altLang="en-US"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extLst>
                  <a:ext uri="{0D108BD9-81ED-4DB2-BD59-A6C34878D82A}">
                    <a16:rowId xmlns:a16="http://schemas.microsoft.com/office/drawing/2014/main" val="10002"/>
                  </a:ext>
                </a:extLst>
              </a:tr>
              <a:tr h="121194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복    합</a:t>
                      </a:r>
                      <a:endParaRPr kumimoji="0" lang="en-US" altLang="ko-KR" sz="2100" b="1" i="0" u="none" strike="noStrike" cap="none" normalizeH="0" baseline="0" dirty="0">
                        <a:ln>
                          <a:noFill/>
                        </a:ln>
                        <a:solidFill>
                          <a:schemeClr val="tx2"/>
                        </a:solidFill>
                        <a:effectLst/>
                        <a:latin typeface="HY헤드라인M" pitchFamily="18" charset="-127"/>
                        <a:ea typeface="HY헤드라인M" pitchFamily="18" charset="-127"/>
                      </a:endParaRPr>
                    </a:p>
                  </a:txBody>
                  <a:tcPr anchor="ctr" horzOverflow="overflow">
                    <a:solidFill>
                      <a:schemeClr val="accent1">
                        <a:tint val="20000"/>
                        <a:alpha val="32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그물망국가</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공치</a:t>
                      </a:r>
                      <a:endParaRPr kumimoji="0" lang="en-US" altLang="ko-KR" sz="2100" b="1" u="none" strike="noStrike" cap="none" normalizeH="0" baseline="0" dirty="0">
                        <a:ln>
                          <a:noFill/>
                        </a:ln>
                        <a:effectLst/>
                        <a:latin typeface="HY헤드라인M" pitchFamily="18" charset="-127"/>
                        <a:ea typeface="HY헤드라인M" pitchFamily="18" charset="-127"/>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부</a:t>
                      </a: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강</a:t>
                      </a: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문화</a:t>
                      </a: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생태</a:t>
                      </a:r>
                      <a:endParaRPr kumimoji="0" lang="en-US" altLang="ko-KR" sz="2100" b="1" u="none" strike="noStrike" cap="none" normalizeH="0" baseline="0" dirty="0">
                        <a:ln>
                          <a:noFill/>
                        </a:ln>
                        <a:effectLst/>
                        <a:latin typeface="HY헤드라인M" pitchFamily="18" charset="-127"/>
                        <a:ea typeface="HY헤드라인M" pitchFamily="18" charset="-127"/>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i="0" u="none" strike="noStrike" cap="none" normalizeH="0" baseline="0" dirty="0">
                          <a:ln>
                            <a:noFill/>
                          </a:ln>
                          <a:solidFill>
                            <a:schemeClr val="dk1"/>
                          </a:solidFill>
                          <a:effectLst/>
                          <a:latin typeface="HY헤드라인M" pitchFamily="18" charset="-127"/>
                          <a:ea typeface="HY헤드라인M" pitchFamily="18" charset="-127"/>
                        </a:rPr>
                        <a:t>지식</a:t>
                      </a:r>
                      <a:endParaRPr kumimoji="0" lang="ko-KR" altLang="en-US"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normalizeH="0" baseline="0" dirty="0">
                          <a:ln>
                            <a:noFill/>
                          </a:ln>
                          <a:effectLst/>
                          <a:latin typeface="HY헤드라인M" pitchFamily="18" charset="-127"/>
                          <a:ea typeface="HY헤드라인M" pitchFamily="18" charset="-127"/>
                        </a:rPr>
                        <a:t>경쟁공진</a:t>
                      </a:r>
                      <a:endParaRPr kumimoji="0" lang="en-US" altLang="ko-KR" sz="2100" b="1" u="none" strike="noStrike" cap="none" normalizeH="0" baseline="0" dirty="0">
                        <a:ln>
                          <a:noFill/>
                        </a:ln>
                        <a:effectLst/>
                        <a:latin typeface="HY헤드라인M" pitchFamily="18" charset="-127"/>
                        <a:ea typeface="HY헤드라인M" pitchFamily="18" charset="-127"/>
                      </a:endParaRPr>
                    </a:p>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ko-KR" sz="2100" b="1" u="none" strike="noStrike" cap="none" normalizeH="0" baseline="0" dirty="0">
                          <a:ln>
                            <a:noFill/>
                          </a:ln>
                          <a:effectLst/>
                          <a:latin typeface="HY헤드라인M" pitchFamily="18" charset="-127"/>
                          <a:ea typeface="HY헤드라인M" pitchFamily="18" charset="-127"/>
                        </a:rPr>
                        <a:t>(</a:t>
                      </a:r>
                      <a:r>
                        <a:rPr kumimoji="0" lang="ko-KR" altLang="en-US" sz="2100" b="1" u="none" strike="noStrike" cap="none" normalizeH="0" baseline="0" dirty="0">
                          <a:ln>
                            <a:noFill/>
                          </a:ln>
                          <a:effectLst/>
                          <a:latin typeface="HY헤드라인M" pitchFamily="18" charset="-127"/>
                          <a:ea typeface="HY헤드라인M" pitchFamily="18" charset="-127"/>
                        </a:rPr>
                        <a:t>競爭共進</a:t>
                      </a:r>
                      <a:r>
                        <a:rPr kumimoji="0" lang="en-US" altLang="ko-KR" sz="2100" b="1" u="none" strike="noStrike" cap="none" normalizeH="0" baseline="0" dirty="0">
                          <a:ln>
                            <a:noFill/>
                          </a:ln>
                          <a:effectLst/>
                          <a:latin typeface="HY헤드라인M" pitchFamily="18" charset="-127"/>
                          <a:ea typeface="HY헤드라인M" pitchFamily="18" charset="-127"/>
                        </a:rPr>
                        <a:t>)</a:t>
                      </a:r>
                      <a:endParaRPr kumimoji="0" lang="en-US" altLang="ko-KR" sz="2100" b="1" i="0" u="none" strike="noStrike" cap="none" normalizeH="0" baseline="0" dirty="0">
                        <a:ln>
                          <a:noFill/>
                        </a:ln>
                        <a:solidFill>
                          <a:schemeClr val="tx1"/>
                        </a:solidFill>
                        <a:effectLst/>
                        <a:latin typeface="HY헤드라인M" pitchFamily="18" charset="-127"/>
                        <a:ea typeface="HY헤드라인M" pitchFamily="18" charset="-127"/>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ko-KR" altLang="en-US" sz="2100" b="1" u="none" strike="noStrike" cap="none" spc="-100" normalizeH="0" baseline="0" dirty="0">
                          <a:ln>
                            <a:noFill/>
                          </a:ln>
                          <a:effectLst/>
                          <a:latin typeface="HY헤드라인M" pitchFamily="18" charset="-127"/>
                          <a:ea typeface="HY헤드라인M" pitchFamily="18" charset="-127"/>
                        </a:rPr>
                        <a:t>그물망외교</a:t>
                      </a:r>
                      <a:endParaRPr kumimoji="0" lang="ko-KR" altLang="en-US" sz="2100" b="1" i="0" u="none" strike="noStrike" cap="none" spc="-100" normalizeH="0" baseline="0" dirty="0">
                        <a:ln>
                          <a:noFill/>
                        </a:ln>
                        <a:solidFill>
                          <a:schemeClr val="tx1"/>
                        </a:solidFill>
                        <a:effectLst/>
                        <a:latin typeface="HY헤드라인M" pitchFamily="18" charset="-127"/>
                        <a:ea typeface="HY헤드라인M" pitchFamily="18" charset="-127"/>
                      </a:endParaRPr>
                    </a:p>
                  </a:txBody>
                  <a:tcPr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9397021"/>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E0A704-3A15-4DDD-9BA8-4B5765CEAE1B}"/>
              </a:ext>
            </a:extLst>
          </p:cNvPr>
          <p:cNvSpPr>
            <a:spLocks noGrp="1"/>
          </p:cNvSpPr>
          <p:nvPr>
            <p:ph type="title"/>
          </p:nvPr>
        </p:nvSpPr>
        <p:spPr/>
        <p:txBody>
          <a:bodyPr/>
          <a:lstStyle/>
          <a:p>
            <a:r>
              <a:rPr lang="en-US" altLang="ko-KR" sz="3600" dirty="0"/>
              <a:t>Long</a:t>
            </a:r>
            <a:r>
              <a:rPr lang="ko-KR" altLang="en-US" sz="3600" dirty="0"/>
              <a:t> </a:t>
            </a:r>
            <a:r>
              <a:rPr lang="en-US" altLang="ko-KR" sz="3600" dirty="0"/>
              <a:t>Cycles of Global Power</a:t>
            </a:r>
            <a:endParaRPr lang="ko-KR" altLang="en-US" sz="3600" dirty="0"/>
          </a:p>
        </p:txBody>
      </p:sp>
      <p:pic>
        <p:nvPicPr>
          <p:cNvPr id="1026" name="Picture 2">
            <a:extLst>
              <a:ext uri="{FF2B5EF4-FFF2-40B4-BE49-F238E27FC236}">
                <a16:creationId xmlns:a16="http://schemas.microsoft.com/office/drawing/2014/main" id="{1B151B63-2EEB-4ADE-9BBB-6946F33184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6449" y="1600200"/>
            <a:ext cx="675110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2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B8CF7B9-C395-4224-BE4F-352F298C11DB}"/>
              </a:ext>
            </a:extLst>
          </p:cNvPr>
          <p:cNvSpPr>
            <a:spLocks noGrp="1"/>
          </p:cNvSpPr>
          <p:nvPr>
            <p:ph type="title"/>
          </p:nvPr>
        </p:nvSpPr>
        <p:spPr/>
        <p:txBody>
          <a:bodyPr/>
          <a:lstStyle/>
          <a:p>
            <a:r>
              <a:rPr lang="en-US" altLang="ko-KR" sz="3600" dirty="0"/>
              <a:t>4 Phases</a:t>
            </a:r>
            <a:r>
              <a:rPr lang="ko-KR" altLang="en-US" sz="3600" dirty="0"/>
              <a:t> </a:t>
            </a:r>
            <a:r>
              <a:rPr lang="en-US" altLang="ko-KR" sz="3600" dirty="0"/>
              <a:t>of Long Cycle</a:t>
            </a:r>
            <a:endParaRPr lang="ko-KR" altLang="en-US" sz="3600" dirty="0"/>
          </a:p>
        </p:txBody>
      </p:sp>
      <p:pic>
        <p:nvPicPr>
          <p:cNvPr id="5" name="내용 개체 틀 4">
            <a:extLst>
              <a:ext uri="{FF2B5EF4-FFF2-40B4-BE49-F238E27FC236}">
                <a16:creationId xmlns:a16="http://schemas.microsoft.com/office/drawing/2014/main" id="{9674B4E3-D24C-4521-85C1-2F4BDA98C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6273" y="2046723"/>
            <a:ext cx="5071453" cy="3632916"/>
          </a:xfrm>
        </p:spPr>
      </p:pic>
    </p:spTree>
    <p:extLst>
      <p:ext uri="{BB962C8B-B14F-4D97-AF65-F5344CB8AC3E}">
        <p14:creationId xmlns:p14="http://schemas.microsoft.com/office/powerpoint/2010/main" val="161371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B33138-C299-4A4B-B92E-AD544A0A6404}"/>
              </a:ext>
            </a:extLst>
          </p:cNvPr>
          <p:cNvSpPr>
            <a:spLocks noGrp="1"/>
          </p:cNvSpPr>
          <p:nvPr>
            <p:ph type="title"/>
          </p:nvPr>
        </p:nvSpPr>
        <p:spPr/>
        <p:txBody>
          <a:bodyPr/>
          <a:lstStyle/>
          <a:p>
            <a:r>
              <a:rPr lang="en-US" altLang="ko-KR" sz="3600" dirty="0"/>
              <a:t>Global</a:t>
            </a:r>
            <a:r>
              <a:rPr lang="ko-KR" altLang="en-US" sz="3600" dirty="0"/>
              <a:t> </a:t>
            </a:r>
            <a:r>
              <a:rPr lang="en-US" altLang="ko-KR" sz="3600" dirty="0"/>
              <a:t>GDP 2021</a:t>
            </a:r>
            <a:endParaRPr lang="ko-KR" altLang="en-US" sz="3600" dirty="0"/>
          </a:p>
        </p:txBody>
      </p:sp>
      <p:pic>
        <p:nvPicPr>
          <p:cNvPr id="5" name="내용 개체 틀 4">
            <a:extLst>
              <a:ext uri="{FF2B5EF4-FFF2-40B4-BE49-F238E27FC236}">
                <a16:creationId xmlns:a16="http://schemas.microsoft.com/office/drawing/2014/main" id="{1ECB7053-6F3A-48C1-AE17-CA4A05F85D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1" y="1628800"/>
            <a:ext cx="6696744" cy="3424857"/>
          </a:xfrm>
        </p:spPr>
      </p:pic>
    </p:spTree>
    <p:extLst>
      <p:ext uri="{BB962C8B-B14F-4D97-AF65-F5344CB8AC3E}">
        <p14:creationId xmlns:p14="http://schemas.microsoft.com/office/powerpoint/2010/main" val="363850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C09384-1704-46C0-B42B-54BE71CA2F4E}"/>
              </a:ext>
            </a:extLst>
          </p:cNvPr>
          <p:cNvSpPr>
            <a:spLocks noGrp="1"/>
          </p:cNvSpPr>
          <p:nvPr>
            <p:ph type="title"/>
          </p:nvPr>
        </p:nvSpPr>
        <p:spPr/>
        <p:txBody>
          <a:bodyPr/>
          <a:lstStyle/>
          <a:p>
            <a:r>
              <a:rPr lang="en-US" altLang="ko-KR" sz="3600" dirty="0"/>
              <a:t>Global GDP 2000-2060</a:t>
            </a:r>
            <a:endParaRPr lang="ko-KR" altLang="en-US" sz="3600" dirty="0"/>
          </a:p>
        </p:txBody>
      </p:sp>
      <p:pic>
        <p:nvPicPr>
          <p:cNvPr id="5" name="내용 개체 틀 4">
            <a:extLst>
              <a:ext uri="{FF2B5EF4-FFF2-40B4-BE49-F238E27FC236}">
                <a16:creationId xmlns:a16="http://schemas.microsoft.com/office/drawing/2014/main" id="{D4C9B2B2-73E6-4B95-9CB6-04834A7165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204864"/>
            <a:ext cx="6840760" cy="3456384"/>
          </a:xfrm>
        </p:spPr>
      </p:pic>
    </p:spTree>
    <p:extLst>
      <p:ext uri="{BB962C8B-B14F-4D97-AF65-F5344CB8AC3E}">
        <p14:creationId xmlns:p14="http://schemas.microsoft.com/office/powerpoint/2010/main" val="370416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E12AE42-1D5D-4668-A374-E19E2DFC3A27}"/>
              </a:ext>
            </a:extLst>
          </p:cNvPr>
          <p:cNvSpPr>
            <a:spLocks noGrp="1"/>
          </p:cNvSpPr>
          <p:nvPr>
            <p:ph type="title"/>
          </p:nvPr>
        </p:nvSpPr>
        <p:spPr/>
        <p:txBody>
          <a:bodyPr/>
          <a:lstStyle/>
          <a:p>
            <a:r>
              <a:rPr lang="en-US" altLang="ko-KR" sz="3600" dirty="0"/>
              <a:t>The Top 10 Military Spenders,       2019</a:t>
            </a:r>
            <a:endParaRPr lang="ko-KR" altLang="en-US" sz="3600" dirty="0"/>
          </a:p>
        </p:txBody>
      </p:sp>
      <p:pic>
        <p:nvPicPr>
          <p:cNvPr id="1026" name="Picture 2" descr="Mapped: The Countries With the Most Military Spending">
            <a:extLst>
              <a:ext uri="{FF2B5EF4-FFF2-40B4-BE49-F238E27FC236}">
                <a16:creationId xmlns:a16="http://schemas.microsoft.com/office/drawing/2014/main" id="{1C3BD8D5-40E5-41CF-BA47-DD5DB8DCAD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364" y="1772816"/>
            <a:ext cx="758806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1324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9365</TotalTime>
  <Words>3947</Words>
  <Application>Microsoft Office PowerPoint</Application>
  <PresentationFormat>화면 슬라이드 쇼(4:3)</PresentationFormat>
  <Paragraphs>236</Paragraphs>
  <Slides>33</Slides>
  <Notes>2</Notes>
  <HiddenSlides>0</HiddenSlides>
  <MMClips>0</MMClips>
  <ScaleCrop>false</ScaleCrop>
  <HeadingPairs>
    <vt:vector size="6" baseType="variant">
      <vt:variant>
        <vt:lpstr>사용한 글꼴</vt:lpstr>
      </vt:variant>
      <vt:variant>
        <vt:i4>19</vt:i4>
      </vt:variant>
      <vt:variant>
        <vt:lpstr>테마</vt:lpstr>
      </vt:variant>
      <vt:variant>
        <vt:i4>1</vt:i4>
      </vt:variant>
      <vt:variant>
        <vt:lpstr>슬라이드 제목</vt:lpstr>
      </vt:variant>
      <vt:variant>
        <vt:i4>33</vt:i4>
      </vt:variant>
    </vt:vector>
  </HeadingPairs>
  <TitlesOfParts>
    <vt:vector size="53" baseType="lpstr">
      <vt:lpstr>HY헤드라인M</vt:lpstr>
      <vt:lpstr>Linux Libertine</vt:lpstr>
      <vt:lpstr>MD아트체</vt:lpstr>
      <vt:lpstr>微软雅黑</vt:lpstr>
      <vt:lpstr>ＭＳ Ｐゴシック</vt:lpstr>
      <vt:lpstr>Myriad Pro Light</vt:lpstr>
      <vt:lpstr>Noto Sans KR</vt:lpstr>
      <vt:lpstr>SimSun</vt:lpstr>
      <vt:lpstr>Yoon 윤고딕 540_TT</vt:lpstr>
      <vt:lpstr>Yoon 윤고딕 550_TT</vt:lpstr>
      <vt:lpstr>굴림</vt:lpstr>
      <vt:lpstr>맑은 고딕</vt:lpstr>
      <vt:lpstr>함초롬바탕</vt:lpstr>
      <vt:lpstr>휴먼둥근헤드라인</vt:lpstr>
      <vt:lpstr>휴먼옛체</vt:lpstr>
      <vt:lpstr>Arial</vt:lpstr>
      <vt:lpstr>Castellar</vt:lpstr>
      <vt:lpstr>Times New Roman</vt:lpstr>
      <vt:lpstr>Wingdings</vt:lpstr>
      <vt:lpstr>Office 테마</vt:lpstr>
      <vt:lpstr>PowerPoint 프레젠테이션</vt:lpstr>
      <vt:lpstr>아태문명의 역사적 변환</vt:lpstr>
      <vt:lpstr>아태문명질서의 역사적 변환</vt:lpstr>
      <vt:lpstr>PowerPoint 프레젠테이션</vt:lpstr>
      <vt:lpstr>Long Cycles of Global Power</vt:lpstr>
      <vt:lpstr>4 Phases of Long Cycle</vt:lpstr>
      <vt:lpstr>Global GDP 2021</vt:lpstr>
      <vt:lpstr>Global GDP 2000-2060</vt:lpstr>
      <vt:lpstr>The Top 10 Military Spenders,       2019</vt:lpstr>
      <vt:lpstr>세계20대 싱크탱크 2018</vt:lpstr>
      <vt:lpstr>아태 신문명 재건축: 미국과 중국</vt:lpstr>
      <vt:lpstr>미국의 인태전략</vt:lpstr>
      <vt:lpstr> </vt:lpstr>
      <vt:lpstr>PowerPoint 프레젠테이션</vt:lpstr>
      <vt:lpstr>Interim National Security Strategy Guidance 2021</vt:lpstr>
      <vt:lpstr>United States–China talks in Alaska  March 18-19. 2021 </vt:lpstr>
      <vt:lpstr>Quad Leaders’ Joint Statement: “The Spirit of the Quad” MARCH 12, 2021  </vt:lpstr>
      <vt:lpstr>North Korea Policy Review (White House April 30,2021/ Press briefing)</vt:lpstr>
      <vt:lpstr>중국의 아태전략</vt:lpstr>
      <vt:lpstr>PowerPoint 프레젠테이션</vt:lpstr>
      <vt:lpstr>PowerPoint 프레젠테이션</vt:lpstr>
      <vt:lpstr>동아시아 주요갈등지역 </vt:lpstr>
      <vt:lpstr>朝鲜半岛核问题 （最近更新时间：2020年9月/ 中华人民共和国外交部）</vt:lpstr>
      <vt:lpstr>外交部发言人赵立坚主持例行记者会 2021年5月24日</vt:lpstr>
      <vt:lpstr>PowerPoint 프레젠테이션</vt:lpstr>
      <vt:lpstr>21세기 한국의 그물망매력국가 </vt:lpstr>
      <vt:lpstr>한반도 비핵화문제 한·미 정상 공동성명  한미정상 공동성명2021.05.22</vt:lpstr>
      <vt:lpstr>북미 스톡홀름 실무협상 北김명길 순회대사 결렬 성명 2019.10.5 </vt:lpstr>
      <vt:lpstr>한국의 아태전략 한미정상 공동성명2021.5.22</vt:lpstr>
      <vt:lpstr>21세기 한국의 5중 그물망 국가 </vt:lpstr>
      <vt:lpstr>21세기 한국의 복합 매력 무대</vt:lpstr>
      <vt:lpstr>21세기 한국의 복합 연기</vt:lpstr>
      <vt:lpstr> 21세기 한국의 그물망매력국가 건설하기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디자인 시안</dc:title>
  <dc:creator>eai</dc:creator>
  <cp:lastModifiedBy>East Asia Institute 동아시아연구원</cp:lastModifiedBy>
  <cp:revision>1148</cp:revision>
  <dcterms:created xsi:type="dcterms:W3CDTF">2012-09-18T06:36:45Z</dcterms:created>
  <dcterms:modified xsi:type="dcterms:W3CDTF">2021-05-25T00:50:55Z</dcterms:modified>
</cp:coreProperties>
</file>