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9" r:id="rId2"/>
    <p:sldMasterId id="2147483752" r:id="rId3"/>
  </p:sldMasterIdLst>
  <p:notesMasterIdLst>
    <p:notesMasterId r:id="rId36"/>
  </p:notesMasterIdLst>
  <p:handoutMasterIdLst>
    <p:handoutMasterId r:id="rId37"/>
  </p:handoutMasterIdLst>
  <p:sldIdLst>
    <p:sldId id="342" r:id="rId4"/>
    <p:sldId id="804" r:id="rId5"/>
    <p:sldId id="745" r:id="rId6"/>
    <p:sldId id="744" r:id="rId7"/>
    <p:sldId id="747" r:id="rId8"/>
    <p:sldId id="746" r:id="rId9"/>
    <p:sldId id="806" r:id="rId10"/>
    <p:sldId id="716" r:id="rId11"/>
    <p:sldId id="748" r:id="rId12"/>
    <p:sldId id="749" r:id="rId13"/>
    <p:sldId id="750" r:id="rId14"/>
    <p:sldId id="751" r:id="rId15"/>
    <p:sldId id="752" r:id="rId16"/>
    <p:sldId id="753" r:id="rId17"/>
    <p:sldId id="754" r:id="rId18"/>
    <p:sldId id="755" r:id="rId19"/>
    <p:sldId id="756" r:id="rId20"/>
    <p:sldId id="757" r:id="rId21"/>
    <p:sldId id="766" r:id="rId22"/>
    <p:sldId id="767" r:id="rId23"/>
    <p:sldId id="768" r:id="rId24"/>
    <p:sldId id="769" r:id="rId25"/>
    <p:sldId id="772" r:id="rId26"/>
    <p:sldId id="773" r:id="rId27"/>
    <p:sldId id="774" r:id="rId28"/>
    <p:sldId id="799" r:id="rId29"/>
    <p:sldId id="797" r:id="rId30"/>
    <p:sldId id="800" r:id="rId31"/>
    <p:sldId id="801" r:id="rId32"/>
    <p:sldId id="802" r:id="rId33"/>
    <p:sldId id="803" r:id="rId34"/>
    <p:sldId id="439" r:id="rId35"/>
  </p:sldIdLst>
  <p:sldSz cx="9144000" cy="6858000" type="screen4x3"/>
  <p:notesSz cx="6797675" cy="9928225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Tw Cen MT" panose="020B0602020104020603" pitchFamily="34" charset="0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orient="horz" pos="3974">
          <p15:clr>
            <a:srgbClr val="A4A3A4"/>
          </p15:clr>
        </p15:guide>
        <p15:guide id="6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A8A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보통 스타일 1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8032" autoAdjust="0"/>
  </p:normalViewPr>
  <p:slideViewPr>
    <p:cSldViewPr showGuides="1">
      <p:cViewPr varScale="1">
        <p:scale>
          <a:sx n="144" d="100"/>
          <a:sy n="144" d="100"/>
        </p:scale>
        <p:origin x="2224" y="-484"/>
      </p:cViewPr>
      <p:guideLst>
        <p:guide orient="horz" pos="2160"/>
        <p:guide pos="2880"/>
        <p:guide pos="5511"/>
        <p:guide orient="horz" pos="346"/>
        <p:guide orient="horz" pos="3974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2342" y="-8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dae4f92f0f91a28" providerId="LiveId" clId="{7E9A4C77-A4C6-4E0C-9EB6-134589E7B02D}"/>
    <pc:docChg chg="custSel addSld delSld modSld sldOrd">
      <pc:chgData name="" userId="5dae4f92f0f91a28" providerId="LiveId" clId="{7E9A4C77-A4C6-4E0C-9EB6-134589E7B02D}" dt="2023-11-17T01:55:25.420" v="783" actId="20577"/>
      <pc:docMkLst>
        <pc:docMk/>
      </pc:docMkLst>
      <pc:sldChg chg="modSp">
        <pc:chgData name="" userId="5dae4f92f0f91a28" providerId="LiveId" clId="{7E9A4C77-A4C6-4E0C-9EB6-134589E7B02D}" dt="2023-11-17T01:50:15.235" v="470" actId="20577"/>
        <pc:sldMkLst>
          <pc:docMk/>
          <pc:sldMk cId="793661795" sldId="744"/>
        </pc:sldMkLst>
        <pc:spChg chg="mod">
          <ac:chgData name="" userId="5dae4f92f0f91a28" providerId="LiveId" clId="{7E9A4C77-A4C6-4E0C-9EB6-134589E7B02D}" dt="2023-11-17T01:50:15.235" v="470" actId="20577"/>
          <ac:spMkLst>
            <pc:docMk/>
            <pc:sldMk cId="793661795" sldId="744"/>
            <ac:spMk id="9" creationId="{CA53A00E-77E7-48F3-9F6D-CF0DBD8E0198}"/>
          </ac:spMkLst>
        </pc:spChg>
      </pc:sldChg>
      <pc:sldChg chg="modSp">
        <pc:chgData name="" userId="5dae4f92f0f91a28" providerId="LiveId" clId="{7E9A4C77-A4C6-4E0C-9EB6-134589E7B02D}" dt="2023-11-17T01:49:25.280" v="445" actId="20577"/>
        <pc:sldMkLst>
          <pc:docMk/>
          <pc:sldMk cId="918143457" sldId="745"/>
        </pc:sldMkLst>
        <pc:spChg chg="mod">
          <ac:chgData name="" userId="5dae4f92f0f91a28" providerId="LiveId" clId="{7E9A4C77-A4C6-4E0C-9EB6-134589E7B02D}" dt="2023-11-17T01:49:25.280" v="445" actId="20577"/>
          <ac:spMkLst>
            <pc:docMk/>
            <pc:sldMk cId="918143457" sldId="745"/>
            <ac:spMk id="9" creationId="{FECFAA43-03F7-40BE-8924-D628CD44582F}"/>
          </ac:spMkLst>
        </pc:spChg>
      </pc:sldChg>
      <pc:sldChg chg="delSp modSp">
        <pc:chgData name="" userId="5dae4f92f0f91a28" providerId="LiveId" clId="{7E9A4C77-A4C6-4E0C-9EB6-134589E7B02D}" dt="2023-11-17T01:55:25.420" v="783" actId="20577"/>
        <pc:sldMkLst>
          <pc:docMk/>
          <pc:sldMk cId="3278269051" sldId="746"/>
        </pc:sldMkLst>
        <pc:spChg chg="mod">
          <ac:chgData name="" userId="5dae4f92f0f91a28" providerId="LiveId" clId="{7E9A4C77-A4C6-4E0C-9EB6-134589E7B02D}" dt="2023-11-17T01:55:04.885" v="720" actId="6549"/>
          <ac:spMkLst>
            <pc:docMk/>
            <pc:sldMk cId="3278269051" sldId="746"/>
            <ac:spMk id="9" creationId="{CA53A00E-77E7-48F3-9F6D-CF0DBD8E0198}"/>
          </ac:spMkLst>
        </pc:spChg>
        <pc:spChg chg="mod">
          <ac:chgData name="" userId="5dae4f92f0f91a28" providerId="LiveId" clId="{7E9A4C77-A4C6-4E0C-9EB6-134589E7B02D}" dt="2023-11-17T01:55:25.420" v="783" actId="20577"/>
          <ac:spMkLst>
            <pc:docMk/>
            <pc:sldMk cId="3278269051" sldId="746"/>
            <ac:spMk id="10" creationId="{FE2A6781-A814-4556-B339-73F0902AFA83}"/>
          </ac:spMkLst>
        </pc:spChg>
        <pc:spChg chg="del mod">
          <ac:chgData name="" userId="5dae4f92f0f91a28" providerId="LiveId" clId="{7E9A4C77-A4C6-4E0C-9EB6-134589E7B02D}" dt="2023-11-17T01:54:49.371" v="668" actId="478"/>
          <ac:spMkLst>
            <pc:docMk/>
            <pc:sldMk cId="3278269051" sldId="746"/>
            <ac:spMk id="13" creationId="{4F5BDC12-7FF7-4EE3-B97D-FB5F5E1469DA}"/>
          </ac:spMkLst>
        </pc:spChg>
      </pc:sldChg>
      <pc:sldChg chg="addSp delSp modSp">
        <pc:chgData name="" userId="5dae4f92f0f91a28" providerId="LiveId" clId="{7E9A4C77-A4C6-4E0C-9EB6-134589E7B02D}" dt="2023-11-17T01:52:06.496" v="477" actId="478"/>
        <pc:sldMkLst>
          <pc:docMk/>
          <pc:sldMk cId="4288680373" sldId="753"/>
        </pc:sldMkLst>
        <pc:spChg chg="del">
          <ac:chgData name="" userId="5dae4f92f0f91a28" providerId="LiveId" clId="{7E9A4C77-A4C6-4E0C-9EB6-134589E7B02D}" dt="2023-11-17T01:52:04.265" v="475" actId="478"/>
          <ac:spMkLst>
            <pc:docMk/>
            <pc:sldMk cId="4288680373" sldId="753"/>
            <ac:spMk id="9" creationId="{CA53A00E-77E7-48F3-9F6D-CF0DBD8E0198}"/>
          </ac:spMkLst>
        </pc:spChg>
        <pc:spChg chg="del">
          <ac:chgData name="" userId="5dae4f92f0f91a28" providerId="LiveId" clId="{7E9A4C77-A4C6-4E0C-9EB6-134589E7B02D}" dt="2023-11-17T01:52:06.496" v="477" actId="478"/>
          <ac:spMkLst>
            <pc:docMk/>
            <pc:sldMk cId="4288680373" sldId="753"/>
            <ac:spMk id="10" creationId="{FE2A6781-A814-4556-B339-73F0902AFA83}"/>
          </ac:spMkLst>
        </pc:spChg>
        <pc:picChg chg="del">
          <ac:chgData name="" userId="5dae4f92f0f91a28" providerId="LiveId" clId="{7E9A4C77-A4C6-4E0C-9EB6-134589E7B02D}" dt="2023-11-17T01:51:47.334" v="472" actId="478"/>
          <ac:picMkLst>
            <pc:docMk/>
            <pc:sldMk cId="4288680373" sldId="753"/>
            <ac:picMk id="2" creationId="{7BDCE5FC-65C3-4DBA-A9F7-EB69C4CE8CFD}"/>
          </ac:picMkLst>
        </pc:picChg>
        <pc:picChg chg="add mod">
          <ac:chgData name="" userId="5dae4f92f0f91a28" providerId="LiveId" clId="{7E9A4C77-A4C6-4E0C-9EB6-134589E7B02D}" dt="2023-11-17T01:52:02.160" v="474" actId="14100"/>
          <ac:picMkLst>
            <pc:docMk/>
            <pc:sldMk cId="4288680373" sldId="753"/>
            <ac:picMk id="3" creationId="{3D7658D1-9FB8-4D12-B8AE-B529B90AB933}"/>
          </ac:picMkLst>
        </pc:picChg>
        <pc:cxnChg chg="del">
          <ac:chgData name="" userId="5dae4f92f0f91a28" providerId="LiveId" clId="{7E9A4C77-A4C6-4E0C-9EB6-134589E7B02D}" dt="2023-11-17T01:52:04.915" v="476" actId="478"/>
          <ac:cxnSpMkLst>
            <pc:docMk/>
            <pc:sldMk cId="4288680373" sldId="753"/>
            <ac:cxnSpMk id="15" creationId="{9BE3CBAA-0A97-4694-A41E-2120997AB6A6}"/>
          </ac:cxnSpMkLst>
        </pc:cxnChg>
      </pc:sldChg>
      <pc:sldChg chg="modSp add ord">
        <pc:chgData name="" userId="5dae4f92f0f91a28" providerId="LiveId" clId="{7E9A4C77-A4C6-4E0C-9EB6-134589E7B02D}" dt="2023-11-17T01:49:58.234" v="446" actId="20577"/>
        <pc:sldMkLst>
          <pc:docMk/>
          <pc:sldMk cId="2998354668" sldId="804"/>
        </pc:sldMkLst>
        <pc:spChg chg="mod">
          <ac:chgData name="" userId="5dae4f92f0f91a28" providerId="LiveId" clId="{7E9A4C77-A4C6-4E0C-9EB6-134589E7B02D}" dt="2023-11-17T01:49:58.234" v="446" actId="20577"/>
          <ac:spMkLst>
            <pc:docMk/>
            <pc:sldMk cId="2998354668" sldId="804"/>
            <ac:spMk id="9" creationId="{FECFAA43-03F7-40BE-8924-D628CD44582F}"/>
          </ac:spMkLst>
        </pc:spChg>
      </pc:sldChg>
      <pc:sldChg chg="add del">
        <pc:chgData name="" userId="5dae4f92f0f91a28" providerId="LiveId" clId="{7E9A4C77-A4C6-4E0C-9EB6-134589E7B02D}" dt="2023-11-17T01:53:57.029" v="480" actId="2696"/>
        <pc:sldMkLst>
          <pc:docMk/>
          <pc:sldMk cId="2853908939" sldId="805"/>
        </pc:sldMkLst>
      </pc:sldChg>
      <pc:sldChg chg="add">
        <pc:chgData name="" userId="5dae4f92f0f91a28" providerId="LiveId" clId="{7E9A4C77-A4C6-4E0C-9EB6-134589E7B02D}" dt="2023-11-17T01:53:55.211" v="479"/>
        <pc:sldMkLst>
          <pc:docMk/>
          <pc:sldMk cId="861919861" sldId="80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F97F72E-6BF9-4B14-B49C-94D95A7B1961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89C0B486-A4FC-42EC-9897-4D805ADB213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F148A62-0D26-4925-96AC-4310594B87C4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6C90889F-1594-49AF-A8E5-75AC6B30ED8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74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83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43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6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09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42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02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94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63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9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834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30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9925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48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8090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05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03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42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871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02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81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96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26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1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02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17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647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62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24A3B7F-7837-42AE-9DB7-E6791D2D4746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B9209E65-EF2A-462C-80D8-1EFC1A71E0D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49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BC4C025-3FBB-435D-A721-6DF20028E453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AF1FF8B-CF71-4F04-BB40-96E4A647E01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400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29D044B-1A23-47CF-A69B-CB9079233052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74E1F33C-757F-49D3-A62F-1AE4355592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32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42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3F2E0CA-8586-4D9A-AB2A-1F2DC625FF71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9AEEEBDE-005D-4E4C-B865-ECD33AF5E61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6291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8472B5-F8C0-47C4-82FC-1B62F1CB39A4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EC84C317-B4D8-4AC7-A3D7-796022F9C29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635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673C5AC-3EE2-466D-B455-43842A993601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8B9C1BD-FD2A-40A5-A61E-6B11A3B3D3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4460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36E6478-7641-4615-8B0D-203CD1F2AFDA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2C6D536D-CFC6-41BE-B7D2-CCA8CB603D2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72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1B96D1D-5A07-4E3B-AEA7-A520728710DD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655D451-DF06-4784-A4D6-11CBBEB895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08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24F8FCD-3BD8-4079-9096-9C27C4D86045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1CC887C-01F1-4018-A5F0-AA33D01D81E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781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1A885FA-444B-46EE-8D16-4523133EBBD6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0289C28E-7F65-47B0-83D3-2F83F2B0BD7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198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6F5171E-8EC4-4B1C-BC32-67C248833F0F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91C81526-76F4-4E9A-BD28-AE39608C8E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75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A7DB78-3E99-4159-B311-0C5A5B1E09C0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1C9BE6E7-E797-427E-B568-4889908F499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96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A8D6EE3-FCF1-48F5-AB14-8B027B2076B7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D67A8184-9E44-4608-8748-5486650ED0D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247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565339-3CAE-4A77-B53B-DB2A0150AA52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3F32D02-60BD-47D3-AC8A-21350D77D09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599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0CAAAB8-2B75-4A5B-9796-D03A428509FD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0E58BB7-6EEB-4845-9376-12F1405801C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710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806585C-589E-4EBD-AB84-ED6BA4DF39B8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9C0C7613-5D5C-4FFF-9908-94ACCCE3740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140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41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F96FAFC-2C5E-454D-9A01-D2114C241A07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94B0C22C-5F95-4B64-AFBA-1E21385D8D3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40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6D7738B-8CAF-4C34-90BD-5C8D9185ED4B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2BA6D601-5292-4571-A0D0-E37451BCC93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003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3D22EA5-35DD-4924-974B-809D3F2AD697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2A7C1E3D-D3F2-4003-B632-39B3770CA7A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409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BA2833-5F43-4442-8054-649588AE4152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173DC93E-0A5A-41C3-98E4-5AF3A593A9F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053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CF5FEED-ABA8-4D78-9343-50DABA2A9E99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EE531DA7-FDA5-4E3D-ABC3-89C9B812E65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87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C2D23B8-E8E8-4E81-8DBA-3743B9112C0A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D6EE86F5-F634-4B95-8B83-ED5FEA67B2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65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A8CAC4-2364-4080-8A45-4FA24E0BA77D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B759ED28-E3ED-471C-AC1C-A7C19DBE731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82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3A57BAD-E978-4446-B006-65B465C23AE6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101530DF-7AA0-4EA4-821D-7A200B55C50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818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8124228-3A89-479C-A524-EA6C07EEBA24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6343B8CB-7CD0-4DCF-93CD-99751FC8828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93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906D50-8529-4519-AFFF-BDEBD7D0ABCC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F6EEBFC7-8E4C-40B1-B591-78D496BC4D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6474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A1CF3-A712-4F08-80EF-8CBA4836FE99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26ED131-5ACF-457F-9EBD-80A5175D1E7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618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F0DD8F6-C827-4AC8-9830-9D5B09A0704F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25954A2-7684-4D87-8850-4851EDAA749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2477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C38CDAA-D7D2-48BE-A892-73F47119A1FC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E31E2BD-45EB-4070-AF26-CFCAC406700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2165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1" y="274641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B743000-DA0D-4200-87FB-222FA9656AB1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32F7DCEF-2004-4F68-B508-0785FE9BE2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456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2384CE-DC41-4D86-9B62-29B7871ED940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FF627EA9-901E-4992-B94D-B2D0DE0AEED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03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2EBB9F-CE59-456C-BA46-CCCFD37AB44A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8BD0940-58C5-4723-A1FE-98800EFCBFE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2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DE3488-516B-418E-8B09-8F8A5229E8B3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39A49DB0-C201-4B21-A12D-B7206BB9143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757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453666F-1956-4357-B0C1-D63286679071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6DC34FA0-8BE3-45A2-89F4-E9FECD59069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48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2500DA6-DB9E-401F-8A48-0FAE4B6540EE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08CD9838-79DF-4949-8214-E15B9B0BCDF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691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5E8E885-C3A5-40EE-8E3D-CDD0081A789B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5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820EA0E-239E-43C5-A5D1-BF438655ED4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32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2B981D-0AD8-4230-93B3-31A60FF878A1}" type="datetimeFigureOut">
              <a:rPr lang="ko-KR" altLang="en-US"/>
              <a:pPr>
                <a:defRPr/>
              </a:pPr>
              <a:t>2023-11-17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0B2D973D-806B-4940-8496-6C60CD89D37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32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0" r:id="rId1"/>
    <p:sldLayoutId id="2147486551" r:id="rId2"/>
    <p:sldLayoutId id="2147486552" r:id="rId3"/>
    <p:sldLayoutId id="2147486553" r:id="rId4"/>
    <p:sldLayoutId id="2147486554" r:id="rId5"/>
    <p:sldLayoutId id="2147486555" r:id="rId6"/>
    <p:sldLayoutId id="2147486556" r:id="rId7"/>
    <p:sldLayoutId id="2147486557" r:id="rId8"/>
    <p:sldLayoutId id="2147486558" r:id="rId9"/>
    <p:sldLayoutId id="2147486559" r:id="rId10"/>
    <p:sldLayoutId id="2147486560" r:id="rId11"/>
    <p:sldLayoutId id="2147486561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2" r:id="rId1"/>
    <p:sldLayoutId id="2147486563" r:id="rId2"/>
    <p:sldLayoutId id="2147486564" r:id="rId3"/>
    <p:sldLayoutId id="2147486565" r:id="rId4"/>
    <p:sldLayoutId id="2147486566" r:id="rId5"/>
    <p:sldLayoutId id="2147486567" r:id="rId6"/>
    <p:sldLayoutId id="2147486568" r:id="rId7"/>
    <p:sldLayoutId id="2147486569" r:id="rId8"/>
    <p:sldLayoutId id="2147486570" r:id="rId9"/>
    <p:sldLayoutId id="2147486571" r:id="rId10"/>
    <p:sldLayoutId id="2147486572" r:id="rId11"/>
    <p:sldLayoutId id="2147486573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4" r:id="rId1"/>
    <p:sldLayoutId id="2147486575" r:id="rId2"/>
    <p:sldLayoutId id="2147486576" r:id="rId3"/>
    <p:sldLayoutId id="2147486577" r:id="rId4"/>
    <p:sldLayoutId id="2147486578" r:id="rId5"/>
    <p:sldLayoutId id="2147486579" r:id="rId6"/>
    <p:sldLayoutId id="2147486580" r:id="rId7"/>
    <p:sldLayoutId id="2147486581" r:id="rId8"/>
    <p:sldLayoutId id="2147486582" r:id="rId9"/>
    <p:sldLayoutId id="2147486583" r:id="rId10"/>
    <p:sldLayoutId id="2147486584" r:id="rId11"/>
    <p:sldLayoutId id="2147486585" r:id="rId12"/>
    <p:sldLayoutId id="2147486586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8785CDD-4199-4CE9-B434-4DB40F0BC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" t="-126" r="4361" b="1"/>
          <a:stretch/>
        </p:blipFill>
        <p:spPr>
          <a:xfrm>
            <a:off x="0" y="1"/>
            <a:ext cx="9144000" cy="683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ap Of Eurasia With Countries And Major Cities Marked Stock Illustration -  Download Image Now - iStock">
            <a:extLst>
              <a:ext uri="{FF2B5EF4-FFF2-40B4-BE49-F238E27FC236}">
                <a16:creationId xmlns:a16="http://schemas.microsoft.com/office/drawing/2014/main" id="{E465023E-E049-4FE7-BAC0-DC27436DF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/>
          <a:stretch/>
        </p:blipFill>
        <p:spPr bwMode="auto">
          <a:xfrm>
            <a:off x="741949" y="1107595"/>
            <a:ext cx="7660101" cy="42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DB34F36-B7C3-4DE0-8B45-1144EC481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031" y="5441713"/>
            <a:ext cx="5679938" cy="110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필요성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</a:t>
            </a:r>
            <a:r>
              <a:rPr lang="en-US" altLang="ko-KR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통합</a:t>
            </a:r>
            <a:r>
              <a:rPr lang="en-US" altLang="ko-KR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소통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3EEA69-6FBF-4CC1-8D97-A872E453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7" name="모서리가 둥근 직사각형 45">
            <a:extLst>
              <a:ext uri="{FF2B5EF4-FFF2-40B4-BE49-F238E27FC236}">
                <a16:creationId xmlns:a16="http://schemas.microsoft.com/office/drawing/2014/main" id="{70021D4E-A37F-496A-A829-D91C30B0E293}"/>
              </a:ext>
            </a:extLst>
          </p:cNvPr>
          <p:cNvSpPr/>
          <p:nvPr/>
        </p:nvSpPr>
        <p:spPr>
          <a:xfrm>
            <a:off x="725488" y="1988840"/>
            <a:ext cx="7878960" cy="3384376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 통일의 문제는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비단 남과 북의 문제일 뿐만 아니라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가깝게는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한반도를 위요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圍繞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)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 </a:t>
            </a:r>
            <a:endParaRPr lang="en-US" altLang="ko-KR" sz="24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주변 열강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들과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멀리는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대륙의 북방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에 걸쳐 있는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동북아와 대륙의 모든 행위자들에게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영향을 미칠 수밖에 없는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세계사적 의미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를 갖는다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.</a:t>
            </a:r>
            <a:endParaRPr lang="ko-KR" altLang="en-US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11" name="Picture 2" descr="Map Of Eurasia With Countries And Major Cities Marked Stock Illustration -  Download Image Now - iStock">
            <a:extLst>
              <a:ext uri="{FF2B5EF4-FFF2-40B4-BE49-F238E27FC236}">
                <a16:creationId xmlns:a16="http://schemas.microsoft.com/office/drawing/2014/main" id="{2BBC2E0D-E6B7-4466-AA60-C47582A48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25866" r="15913" b="19256"/>
          <a:stretch/>
        </p:blipFill>
        <p:spPr bwMode="auto">
          <a:xfrm>
            <a:off x="5611882" y="2060841"/>
            <a:ext cx="2935390" cy="1584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55227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필요성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</a:t>
            </a:r>
            <a:r>
              <a:rPr lang="en-US" altLang="ko-KR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통합</a:t>
            </a:r>
            <a:r>
              <a:rPr lang="en-US" altLang="ko-KR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소통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3EEA69-6FBF-4CC1-8D97-A872E453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7" name="모서리가 둥근 직사각형 45">
            <a:extLst>
              <a:ext uri="{FF2B5EF4-FFF2-40B4-BE49-F238E27FC236}">
                <a16:creationId xmlns:a16="http://schemas.microsoft.com/office/drawing/2014/main" id="{70021D4E-A37F-496A-A829-D91C30B0E293}"/>
              </a:ext>
            </a:extLst>
          </p:cNvPr>
          <p:cNvSpPr/>
          <p:nvPr/>
        </p:nvSpPr>
        <p:spPr>
          <a:xfrm>
            <a:off x="725488" y="1988840"/>
            <a:ext cx="7878960" cy="3528398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더불어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 내부의 다양한 구성원들인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국가행위자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와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비국가행위자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심지어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비인간 행위자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에 이르기까지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u="sng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이들 모든 구성원들의 </a:t>
            </a:r>
            <a:endParaRPr lang="en-US" altLang="ko-KR" sz="2400" b="1" u="sng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2400" b="1" u="sng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통합</a:t>
            </a:r>
            <a:r>
              <a:rPr lang="ko-KR" altLang="en-US" sz="2400" b="1" u="sng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과 </a:t>
            </a:r>
            <a:r>
              <a:rPr lang="ko-KR" altLang="en-US" sz="2400" b="1" u="sng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소통</a:t>
            </a:r>
            <a:r>
              <a:rPr lang="ko-KR" altLang="en-US" sz="2400" b="1" u="sng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을 요구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한다</a:t>
            </a:r>
          </a:p>
        </p:txBody>
      </p:sp>
      <p:pic>
        <p:nvPicPr>
          <p:cNvPr id="11" name="내용 개체 틀 3">
            <a:extLst>
              <a:ext uri="{FF2B5EF4-FFF2-40B4-BE49-F238E27FC236}">
                <a16:creationId xmlns:a16="http://schemas.microsoft.com/office/drawing/2014/main" id="{D3D396A4-B0E3-4F9D-9850-9F0EECC47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137" y="1988840"/>
            <a:ext cx="2787311" cy="352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969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2CBF025-AFE7-4160-AB00-0DB76ADA6277}"/>
              </a:ext>
            </a:extLst>
          </p:cNvPr>
          <p:cNvSpPr/>
          <p:nvPr/>
        </p:nvSpPr>
        <p:spPr>
          <a:xfrm>
            <a:off x="323528" y="1990250"/>
            <a:ext cx="8084710" cy="381121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필요성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 목표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5AC37E8-DDEA-4034-BE57-3355663F7BB4}"/>
              </a:ext>
            </a:extLst>
          </p:cNvPr>
          <p:cNvGrpSpPr/>
          <p:nvPr/>
        </p:nvGrpSpPr>
        <p:grpSpPr>
          <a:xfrm>
            <a:off x="467974" y="1966243"/>
            <a:ext cx="8280400" cy="3983037"/>
            <a:chOff x="259798" y="1519238"/>
            <a:chExt cx="8280400" cy="3983037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0218D836-141B-4C20-B036-28FE1D6A612C}"/>
                </a:ext>
              </a:extLst>
            </p:cNvPr>
            <p:cNvCxnSpPr/>
            <p:nvPr/>
          </p:nvCxnSpPr>
          <p:spPr>
            <a:xfrm>
              <a:off x="259798" y="3527425"/>
              <a:ext cx="8280400" cy="0"/>
            </a:xfrm>
            <a:prstGeom prst="line">
              <a:avLst/>
            </a:prstGeom>
            <a:ln w="952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A053F985-5AE8-4F39-B2CA-90CB8D31E49D}"/>
                </a:ext>
              </a:extLst>
            </p:cNvPr>
            <p:cNvCxnSpPr/>
            <p:nvPr/>
          </p:nvCxnSpPr>
          <p:spPr>
            <a:xfrm>
              <a:off x="4414286" y="1519238"/>
              <a:ext cx="0" cy="3983037"/>
            </a:xfrm>
            <a:prstGeom prst="line">
              <a:avLst/>
            </a:prstGeom>
            <a:ln w="952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원형 17">
              <a:extLst>
                <a:ext uri="{FF2B5EF4-FFF2-40B4-BE49-F238E27FC236}">
                  <a16:creationId xmlns:a16="http://schemas.microsoft.com/office/drawing/2014/main" id="{124859FD-7352-4578-98C0-CD3C100A0F60}"/>
                </a:ext>
              </a:extLst>
            </p:cNvPr>
            <p:cNvSpPr/>
            <p:nvPr/>
          </p:nvSpPr>
          <p:spPr>
            <a:xfrm rot="5400000" flipH="1">
              <a:off x="2749792" y="1850232"/>
              <a:ext cx="3316287" cy="3314700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" name="원형 18">
              <a:extLst>
                <a:ext uri="{FF2B5EF4-FFF2-40B4-BE49-F238E27FC236}">
                  <a16:creationId xmlns:a16="http://schemas.microsoft.com/office/drawing/2014/main" id="{7565F161-D6F7-4F94-8B4C-FC0536BD7452}"/>
                </a:ext>
              </a:extLst>
            </p:cNvPr>
            <p:cNvSpPr/>
            <p:nvPr/>
          </p:nvSpPr>
          <p:spPr>
            <a:xfrm flipH="1">
              <a:off x="2750586" y="1889125"/>
              <a:ext cx="3314700" cy="3316288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4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원형 19">
              <a:extLst>
                <a:ext uri="{FF2B5EF4-FFF2-40B4-BE49-F238E27FC236}">
                  <a16:creationId xmlns:a16="http://schemas.microsoft.com/office/drawing/2014/main" id="{BC639479-FB22-4C1E-BD42-41F221C676B3}"/>
                </a:ext>
              </a:extLst>
            </p:cNvPr>
            <p:cNvSpPr/>
            <p:nvPr/>
          </p:nvSpPr>
          <p:spPr>
            <a:xfrm rot="16200000">
              <a:off x="2777573" y="1849438"/>
              <a:ext cx="3316287" cy="3316288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2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원형 20">
              <a:extLst>
                <a:ext uri="{FF2B5EF4-FFF2-40B4-BE49-F238E27FC236}">
                  <a16:creationId xmlns:a16="http://schemas.microsoft.com/office/drawing/2014/main" id="{FA4FDDF2-9042-4EB1-91FC-12958FE94F54}"/>
                </a:ext>
              </a:extLst>
            </p:cNvPr>
            <p:cNvSpPr/>
            <p:nvPr/>
          </p:nvSpPr>
          <p:spPr>
            <a:xfrm>
              <a:off x="2777573" y="1889125"/>
              <a:ext cx="3316288" cy="3316288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3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원형 21">
              <a:extLst>
                <a:ext uri="{FF2B5EF4-FFF2-40B4-BE49-F238E27FC236}">
                  <a16:creationId xmlns:a16="http://schemas.microsoft.com/office/drawing/2014/main" id="{8EBE2B99-C0B1-4B72-AC37-95F706B97764}"/>
                </a:ext>
              </a:extLst>
            </p:cNvPr>
            <p:cNvSpPr/>
            <p:nvPr/>
          </p:nvSpPr>
          <p:spPr>
            <a:xfrm rot="5400000" flipH="1">
              <a:off x="3114123" y="2214563"/>
              <a:ext cx="2586037" cy="2586038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952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원형 23">
              <a:extLst>
                <a:ext uri="{FF2B5EF4-FFF2-40B4-BE49-F238E27FC236}">
                  <a16:creationId xmlns:a16="http://schemas.microsoft.com/office/drawing/2014/main" id="{88991531-EAB1-47C4-AAA3-F2D71B9901F0}"/>
                </a:ext>
              </a:extLst>
            </p:cNvPr>
            <p:cNvSpPr/>
            <p:nvPr/>
          </p:nvSpPr>
          <p:spPr>
            <a:xfrm flipH="1">
              <a:off x="3114123" y="2252663"/>
              <a:ext cx="2586038" cy="2586037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4"/>
            </a:solidFill>
            <a:ln w="9525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원형 24">
              <a:extLst>
                <a:ext uri="{FF2B5EF4-FFF2-40B4-BE49-F238E27FC236}">
                  <a16:creationId xmlns:a16="http://schemas.microsoft.com/office/drawing/2014/main" id="{58133005-84BD-4D91-BA80-FDFABC69FA0C}"/>
                </a:ext>
              </a:extLst>
            </p:cNvPr>
            <p:cNvSpPr/>
            <p:nvPr/>
          </p:nvSpPr>
          <p:spPr>
            <a:xfrm rot="16200000">
              <a:off x="3144286" y="2214563"/>
              <a:ext cx="2586037" cy="2586037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2"/>
            </a:solidFill>
            <a:ln w="95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원형 25">
              <a:extLst>
                <a:ext uri="{FF2B5EF4-FFF2-40B4-BE49-F238E27FC236}">
                  <a16:creationId xmlns:a16="http://schemas.microsoft.com/office/drawing/2014/main" id="{A98497A3-83EB-434A-BA40-11B3332E7872}"/>
                </a:ext>
              </a:extLst>
            </p:cNvPr>
            <p:cNvSpPr/>
            <p:nvPr/>
          </p:nvSpPr>
          <p:spPr>
            <a:xfrm>
              <a:off x="3144286" y="2252663"/>
              <a:ext cx="2586037" cy="2586037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3"/>
            </a:solidFill>
            <a:ln w="952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막힌 원호 23">
              <a:extLst>
                <a:ext uri="{FF2B5EF4-FFF2-40B4-BE49-F238E27FC236}">
                  <a16:creationId xmlns:a16="http://schemas.microsoft.com/office/drawing/2014/main" id="{15A78619-F031-4D53-85EB-A6D61A4EB820}"/>
                </a:ext>
              </a:extLst>
            </p:cNvPr>
            <p:cNvSpPr/>
            <p:nvPr/>
          </p:nvSpPr>
          <p:spPr>
            <a:xfrm>
              <a:off x="3110530" y="2221399"/>
              <a:ext cx="2623735" cy="2623734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맑은 고딕"/>
                <a:ea typeface="굴림" charset="-127"/>
              </a:endParaRPr>
            </a:p>
          </p:txBody>
        </p:sp>
        <p:sp>
          <p:nvSpPr>
            <p:cNvPr id="25" name="막힌 원호 24">
              <a:extLst>
                <a:ext uri="{FF2B5EF4-FFF2-40B4-BE49-F238E27FC236}">
                  <a16:creationId xmlns:a16="http://schemas.microsoft.com/office/drawing/2014/main" id="{00EC1C1A-9B17-449F-B71B-0AFD235D4386}"/>
                </a:ext>
              </a:extLst>
            </p:cNvPr>
            <p:cNvSpPr/>
            <p:nvPr/>
          </p:nvSpPr>
          <p:spPr>
            <a:xfrm flipH="1">
              <a:off x="3119785" y="2230653"/>
              <a:ext cx="2623735" cy="2623734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맑은 고딕"/>
                <a:ea typeface="굴림" charset="-127"/>
              </a:endParaRPr>
            </a:p>
          </p:txBody>
        </p:sp>
        <p:sp>
          <p:nvSpPr>
            <p:cNvPr id="26" name="막힌 원호 25">
              <a:extLst>
                <a:ext uri="{FF2B5EF4-FFF2-40B4-BE49-F238E27FC236}">
                  <a16:creationId xmlns:a16="http://schemas.microsoft.com/office/drawing/2014/main" id="{F0934C00-9A44-4D41-8EB1-A68FC3F6380F}"/>
                </a:ext>
              </a:extLst>
            </p:cNvPr>
            <p:cNvSpPr/>
            <p:nvPr/>
          </p:nvSpPr>
          <p:spPr>
            <a:xfrm flipV="1">
              <a:off x="3110530" y="2209829"/>
              <a:ext cx="2623735" cy="2623734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맑은 고딕"/>
                <a:ea typeface="굴림" charset="-127"/>
              </a:endParaRPr>
            </a:p>
          </p:txBody>
        </p:sp>
        <p:sp>
          <p:nvSpPr>
            <p:cNvPr id="27" name="막힌 원호 26">
              <a:extLst>
                <a:ext uri="{FF2B5EF4-FFF2-40B4-BE49-F238E27FC236}">
                  <a16:creationId xmlns:a16="http://schemas.microsoft.com/office/drawing/2014/main" id="{E6780E3F-4518-46C9-B28C-6C20D9698641}"/>
                </a:ext>
              </a:extLst>
            </p:cNvPr>
            <p:cNvSpPr/>
            <p:nvPr/>
          </p:nvSpPr>
          <p:spPr>
            <a:xfrm flipH="1" flipV="1">
              <a:off x="3122100" y="2215613"/>
              <a:ext cx="2623735" cy="2623734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맑은 고딕"/>
                <a:ea typeface="굴림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598D03E4-AD83-4216-AFD7-35117799E546}"/>
                </a:ext>
              </a:extLst>
            </p:cNvPr>
            <p:cNvSpPr/>
            <p:nvPr/>
          </p:nvSpPr>
          <p:spPr>
            <a:xfrm>
              <a:off x="3591961" y="2687638"/>
              <a:ext cx="1668462" cy="1666875"/>
            </a:xfrm>
            <a:prstGeom prst="ellipse">
              <a:avLst/>
            </a:prstGeom>
            <a:gradFill flip="none" rotWithShape="1">
              <a:gsLst>
                <a:gs pos="0">
                  <a:srgbClr val="E8E8E8"/>
                </a:gs>
                <a:gs pos="100000">
                  <a:srgbClr val="F3F3F3"/>
                </a:gs>
              </a:gsLst>
              <a:lin ang="18900000" scaled="1"/>
              <a:tileRect/>
            </a:gradFill>
            <a:ln w="12700">
              <a:solidFill>
                <a:srgbClr val="FFFFFF"/>
              </a:solidFill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맑은 고딕"/>
                <a:ea typeface="굴림" charset="-127"/>
              </a:endParaRPr>
            </a:p>
          </p:txBody>
        </p:sp>
        <p:sp>
          <p:nvSpPr>
            <p:cNvPr id="29" name="막힌 원호 28">
              <a:extLst>
                <a:ext uri="{FF2B5EF4-FFF2-40B4-BE49-F238E27FC236}">
                  <a16:creationId xmlns:a16="http://schemas.microsoft.com/office/drawing/2014/main" id="{00D3E020-2AA8-4783-9C4F-9E75D7046BBE}"/>
                </a:ext>
              </a:extLst>
            </p:cNvPr>
            <p:cNvSpPr/>
            <p:nvPr/>
          </p:nvSpPr>
          <p:spPr>
            <a:xfrm>
              <a:off x="3706369" y="2804311"/>
              <a:ext cx="1444225" cy="1444224"/>
            </a:xfrm>
            <a:prstGeom prst="blockArc">
              <a:avLst>
                <a:gd name="adj1" fmla="val 10800000"/>
                <a:gd name="adj2" fmla="val 0"/>
                <a:gd name="adj3" fmla="val 2728"/>
              </a:avLst>
            </a:prstGeom>
            <a:gradFill>
              <a:gsLst>
                <a:gs pos="27000">
                  <a:srgbClr val="FFFFFF">
                    <a:alpha val="28000"/>
                  </a:srgbClr>
                </a:gs>
                <a:gs pos="0">
                  <a:srgbClr val="FFFFFF"/>
                </a:gs>
                <a:gs pos="69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맑은 고딕"/>
                <a:ea typeface="굴림" charset="-127"/>
              </a:endParaRPr>
            </a:p>
          </p:txBody>
        </p:sp>
        <p:sp>
          <p:nvSpPr>
            <p:cNvPr id="30" name="TextBox 117">
              <a:extLst>
                <a:ext uri="{FF2B5EF4-FFF2-40B4-BE49-F238E27FC236}">
                  <a16:creationId xmlns:a16="http://schemas.microsoft.com/office/drawing/2014/main" id="{33456089-6C74-470E-9224-37F2314D3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648" y="2380800"/>
              <a:ext cx="27971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북방 문화</a:t>
              </a:r>
              <a:endParaRPr kumimoji="1" lang="ko-KR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921D04-2E56-4B7A-AA40-60360F7CD092}"/>
                </a:ext>
              </a:extLst>
            </p:cNvPr>
            <p:cNvSpPr txBox="1"/>
            <p:nvPr/>
          </p:nvSpPr>
          <p:spPr>
            <a:xfrm>
              <a:off x="4188600" y="4108992"/>
              <a:ext cx="327977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1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문화 허브</a:t>
              </a:r>
              <a:endParaRPr kumimoji="1" lang="en-US" altLang="ko-KR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360125-2978-4BDA-A101-26FFC572B8F9}"/>
                </a:ext>
              </a:extLst>
            </p:cNvPr>
            <p:cNvSpPr txBox="1"/>
            <p:nvPr/>
          </p:nvSpPr>
          <p:spPr>
            <a:xfrm>
              <a:off x="588200" y="2362242"/>
              <a:ext cx="46841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한국외대체 M" panose="02020503020101020101" pitchFamily="18" charset="-127"/>
                </a:rPr>
                <a:t>초국적</a:t>
              </a:r>
              <a:r>
                <a:rPr kumimoji="1" lang="ko-KR" alt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한국외대체 M" panose="02020503020101020101" pitchFamily="18" charset="-127"/>
                </a:rPr>
                <a:t> 협력과 소통</a:t>
              </a:r>
              <a:endParaRPr kumimoji="1" lang="en-US" altLang="ko-K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한국외대체 M" panose="02020503020101020101" pitchFamily="18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B9FB54-33DC-4DF6-ABC6-AAED16177956}"/>
                </a:ext>
              </a:extLst>
            </p:cNvPr>
            <p:cNvSpPr txBox="1"/>
            <p:nvPr/>
          </p:nvSpPr>
          <p:spPr>
            <a:xfrm>
              <a:off x="1020248" y="4108992"/>
              <a:ext cx="32881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한국외대체 M" panose="02020503020101020101" pitchFamily="18" charset="-127"/>
                </a:rPr>
                <a:t>통일 환경 조성</a:t>
              </a:r>
              <a:endParaRPr kumimoji="1" lang="en-US" altLang="ko-K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한국외대체 M" panose="02020503020101020101" pitchFamily="18" charset="-127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217F2DD-7A95-44A3-ADF6-249515C67F7E}"/>
              </a:ext>
            </a:extLst>
          </p:cNvPr>
          <p:cNvSpPr txBox="1"/>
          <p:nvPr/>
        </p:nvSpPr>
        <p:spPr>
          <a:xfrm>
            <a:off x="3817185" y="3646674"/>
            <a:ext cx="1651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새로운 문명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rgbClr val="00B050"/>
                </a:solidFill>
                <a:latin typeface="맑은 고딕"/>
                <a:ea typeface="맑은 고딕" panose="020B0503020000020004" pitchFamily="50" charset="-127"/>
              </a:rPr>
              <a:t>공동체의 </a:t>
            </a:r>
            <a:r>
              <a:rPr lang="ko-KR" altLang="en-US" b="1" dirty="0" err="1">
                <a:solidFill>
                  <a:srgbClr val="00B050"/>
                </a:solidFill>
                <a:latin typeface="맑은 고딕"/>
                <a:ea typeface="맑은 고딕" panose="020B0503020000020004" pitchFamily="50" charset="-127"/>
              </a:rPr>
              <a:t>창발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6" name="화살표: 오른쪽으로 구부러짐 35">
            <a:extLst>
              <a:ext uri="{FF2B5EF4-FFF2-40B4-BE49-F238E27FC236}">
                <a16:creationId xmlns:a16="http://schemas.microsoft.com/office/drawing/2014/main" id="{51DD1B20-32E5-4D82-8D85-252E1677EAE2}"/>
              </a:ext>
            </a:extLst>
          </p:cNvPr>
          <p:cNvSpPr/>
          <p:nvPr/>
        </p:nvSpPr>
        <p:spPr>
          <a:xfrm>
            <a:off x="428240" y="2073886"/>
            <a:ext cx="1376248" cy="36555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화살표: 왼쪽으로 구부러짐 36">
            <a:extLst>
              <a:ext uri="{FF2B5EF4-FFF2-40B4-BE49-F238E27FC236}">
                <a16:creationId xmlns:a16="http://schemas.microsoft.com/office/drawing/2014/main" id="{250007ED-E546-4473-9A4B-5C5D231F7EB6}"/>
              </a:ext>
            </a:extLst>
          </p:cNvPr>
          <p:cNvSpPr/>
          <p:nvPr/>
        </p:nvSpPr>
        <p:spPr>
          <a:xfrm>
            <a:off x="6804248" y="2178204"/>
            <a:ext cx="1376247" cy="36232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64A684-7494-4494-A9EB-CA1DE3599BD2}"/>
              </a:ext>
            </a:extLst>
          </p:cNvPr>
          <p:cNvSpPr txBox="1"/>
          <p:nvPr/>
        </p:nvSpPr>
        <p:spPr>
          <a:xfrm>
            <a:off x="1130466" y="5949280"/>
            <a:ext cx="6753901" cy="6155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통일 환경 조성을 위한 북방 문화 접점 확인과 문화 허브의 구축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447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필요성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 목표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69D45EE-D72E-4B87-8BEE-DB0C267B1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50"/>
          <a:stretch/>
        </p:blipFill>
        <p:spPr>
          <a:xfrm>
            <a:off x="1043608" y="1969927"/>
            <a:ext cx="6808751" cy="433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0192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D7658D1-9FB8-4D12-B8AE-B529B90A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0"/>
            <a:ext cx="6369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8037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45">
            <a:extLst>
              <a:ext uri="{FF2B5EF4-FFF2-40B4-BE49-F238E27FC236}">
                <a16:creationId xmlns:a16="http://schemas.microsoft.com/office/drawing/2014/main" id="{40F50655-E0FE-46E4-895B-BE94102B6DF8}"/>
              </a:ext>
            </a:extLst>
          </p:cNvPr>
          <p:cNvSpPr/>
          <p:nvPr/>
        </p:nvSpPr>
        <p:spPr>
          <a:xfrm>
            <a:off x="1064156" y="4262184"/>
            <a:ext cx="6696744" cy="2289478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ko-KR" altLang="en-US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1" name="모서리가 둥근 직사각형 45">
            <a:extLst>
              <a:ext uri="{FF2B5EF4-FFF2-40B4-BE49-F238E27FC236}">
                <a16:creationId xmlns:a16="http://schemas.microsoft.com/office/drawing/2014/main" id="{B01700B2-B14F-49BD-B797-6BF95C57D002}"/>
              </a:ext>
            </a:extLst>
          </p:cNvPr>
          <p:cNvSpPr/>
          <p:nvPr/>
        </p:nvSpPr>
        <p:spPr>
          <a:xfrm>
            <a:off x="1064156" y="3110056"/>
            <a:ext cx="6696744" cy="876317"/>
          </a:xfrm>
          <a:prstGeom prst="roundRect">
            <a:avLst>
              <a:gd name="adj" fmla="val 4515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ko-KR" altLang="en-US" sz="24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45">
            <a:extLst>
              <a:ext uri="{FF2B5EF4-FFF2-40B4-BE49-F238E27FC236}">
                <a16:creationId xmlns:a16="http://schemas.microsoft.com/office/drawing/2014/main" id="{61874EC0-B495-4BCB-AE83-8B7B44CDA28F}"/>
              </a:ext>
            </a:extLst>
          </p:cNvPr>
          <p:cNvSpPr/>
          <p:nvPr/>
        </p:nvSpPr>
        <p:spPr>
          <a:xfrm>
            <a:off x="1064156" y="1721446"/>
            <a:ext cx="6696744" cy="1265592"/>
          </a:xfrm>
          <a:prstGeom prst="roundRect">
            <a:avLst>
              <a:gd name="adj" fmla="val 4515"/>
            </a:avLst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ko-KR" altLang="en-US" sz="24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필요성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052736"/>
            <a:ext cx="80847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 북방 문명 공동체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본 연구의 대 </a:t>
            </a:r>
            <a:r>
              <a:rPr lang="ko-KR" altLang="en-US" sz="2200" b="1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endParaRPr lang="en-US" altLang="ko-KR" sz="22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- </a:t>
            </a:r>
            <a:r>
              <a:rPr lang="ko-KR" altLang="en-US" sz="2200" b="1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초국적</a:t>
            </a: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협력과 소통의 모색</a:t>
            </a:r>
            <a:r>
              <a:rPr lang="en-US" altLang="ko-KR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 </a:t>
            </a: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 환경 조성을 위한 </a:t>
            </a:r>
            <a:endParaRPr lang="en-US" altLang="ko-KR" sz="22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 </a:t>
            </a: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북방 문화 접점 확인과 문화 허브의 구축</a:t>
            </a:r>
            <a:endParaRPr lang="en-US" altLang="ko-KR" sz="22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본 연구의 주된 초점</a:t>
            </a:r>
            <a:endParaRPr lang="en-US" altLang="ko-KR" sz="22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-</a:t>
            </a: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통일 환경 조성을 위한 </a:t>
            </a:r>
            <a:r>
              <a:rPr lang="ko-KR" altLang="en-US" sz="2200" b="1" kern="0" dirty="0" err="1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초국적</a:t>
            </a:r>
            <a:r>
              <a:rPr lang="ko-KR" altLang="en-US" sz="2200" b="1" kern="0" dirty="0"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협력과 소통의 모색</a:t>
            </a:r>
            <a:endParaRPr lang="en-US" altLang="ko-KR" sz="2200" b="1" kern="0" dirty="0"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본 연구는 이러한 </a:t>
            </a:r>
            <a:r>
              <a:rPr lang="ko-KR" altLang="en-US" sz="2400" b="1" kern="0" dirty="0">
                <a:solidFill>
                  <a:srgbClr val="FFC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협력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과 </a:t>
            </a:r>
            <a:r>
              <a:rPr lang="ko-KR" altLang="en-US" sz="2400" b="1" kern="0" dirty="0">
                <a:solidFill>
                  <a:srgbClr val="FFC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소통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이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-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문화적 접점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을 바탕으로 한 한반도 중심의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 허브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구축을 통한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-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새로운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·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북방 문명 공동체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의 모색을 통해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가능할 것이라는 비전을 제시한다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.</a:t>
            </a:r>
            <a:endParaRPr lang="ko-KR" altLang="en-US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8550EF1-7A8C-4941-BEBA-753ABD634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402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우수성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 설계 및 디자인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7894B4C-7532-4C54-885A-EC0A083AA59D}"/>
              </a:ext>
            </a:extLst>
          </p:cNvPr>
          <p:cNvGrpSpPr/>
          <p:nvPr/>
        </p:nvGrpSpPr>
        <p:grpSpPr>
          <a:xfrm>
            <a:off x="376330" y="2081186"/>
            <a:ext cx="8516150" cy="4084118"/>
            <a:chOff x="632908" y="2107097"/>
            <a:chExt cx="8208940" cy="4174433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A423650-C38F-49AE-9390-231E5EC6EB22}"/>
                </a:ext>
              </a:extLst>
            </p:cNvPr>
            <p:cNvGrpSpPr/>
            <p:nvPr/>
          </p:nvGrpSpPr>
          <p:grpSpPr>
            <a:xfrm>
              <a:off x="632908" y="2107097"/>
              <a:ext cx="8208940" cy="4174433"/>
              <a:chOff x="632908" y="2107097"/>
              <a:chExt cx="8208940" cy="4174433"/>
            </a:xfrm>
          </p:grpSpPr>
          <p:sp>
            <p:nvSpPr>
              <p:cNvPr id="19" name="자유형 2">
                <a:extLst>
                  <a:ext uri="{FF2B5EF4-FFF2-40B4-BE49-F238E27FC236}">
                    <a16:creationId xmlns:a16="http://schemas.microsoft.com/office/drawing/2014/main" id="{6A0CB936-D6D8-4BE5-9457-41C8153DD98B}"/>
                  </a:ext>
                </a:extLst>
              </p:cNvPr>
              <p:cNvSpPr/>
              <p:nvPr/>
            </p:nvSpPr>
            <p:spPr>
              <a:xfrm>
                <a:off x="632908" y="2107097"/>
                <a:ext cx="6320884" cy="751398"/>
              </a:xfrm>
              <a:custGeom>
                <a:avLst/>
                <a:gdLst>
                  <a:gd name="connsiteX0" fmla="*/ 0 w 6320884"/>
                  <a:gd name="connsiteY0" fmla="*/ 75140 h 751398"/>
                  <a:gd name="connsiteX1" fmla="*/ 75140 w 6320884"/>
                  <a:gd name="connsiteY1" fmla="*/ 0 h 751398"/>
                  <a:gd name="connsiteX2" fmla="*/ 6245744 w 6320884"/>
                  <a:gd name="connsiteY2" fmla="*/ 0 h 751398"/>
                  <a:gd name="connsiteX3" fmla="*/ 6320884 w 6320884"/>
                  <a:gd name="connsiteY3" fmla="*/ 75140 h 751398"/>
                  <a:gd name="connsiteX4" fmla="*/ 6320884 w 6320884"/>
                  <a:gd name="connsiteY4" fmla="*/ 676258 h 751398"/>
                  <a:gd name="connsiteX5" fmla="*/ 6245744 w 6320884"/>
                  <a:gd name="connsiteY5" fmla="*/ 751398 h 751398"/>
                  <a:gd name="connsiteX6" fmla="*/ 75140 w 6320884"/>
                  <a:gd name="connsiteY6" fmla="*/ 751398 h 751398"/>
                  <a:gd name="connsiteX7" fmla="*/ 0 w 6320884"/>
                  <a:gd name="connsiteY7" fmla="*/ 676258 h 751398"/>
                  <a:gd name="connsiteX8" fmla="*/ 0 w 6320884"/>
                  <a:gd name="connsiteY8" fmla="*/ 75140 h 75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20884" h="751398">
                    <a:moveTo>
                      <a:pt x="0" y="75140"/>
                    </a:moveTo>
                    <a:cubicBezTo>
                      <a:pt x="0" y="33641"/>
                      <a:pt x="33641" y="0"/>
                      <a:pt x="75140" y="0"/>
                    </a:cubicBezTo>
                    <a:lnTo>
                      <a:pt x="6245744" y="0"/>
                    </a:lnTo>
                    <a:cubicBezTo>
                      <a:pt x="6287243" y="0"/>
                      <a:pt x="6320884" y="33641"/>
                      <a:pt x="6320884" y="75140"/>
                    </a:cubicBezTo>
                    <a:lnTo>
                      <a:pt x="6320884" y="676258"/>
                    </a:lnTo>
                    <a:cubicBezTo>
                      <a:pt x="6320884" y="717757"/>
                      <a:pt x="6287243" y="751398"/>
                      <a:pt x="6245744" y="751398"/>
                    </a:cubicBezTo>
                    <a:lnTo>
                      <a:pt x="75140" y="751398"/>
                    </a:lnTo>
                    <a:cubicBezTo>
                      <a:pt x="33641" y="751398"/>
                      <a:pt x="0" y="717757"/>
                      <a:pt x="0" y="676258"/>
                    </a:cubicBezTo>
                    <a:lnTo>
                      <a:pt x="0" y="75140"/>
                    </a:lnTo>
                    <a:close/>
                  </a:path>
                </a:pathLst>
              </a:custGeom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8208" tIns="98208" rIns="952923" bIns="98208" numCol="1" spcCol="1270" anchor="ctr" anchorCtr="0">
                <a:noAutofit/>
              </a:bodyPr>
              <a:lstStyle/>
              <a:p>
                <a:pPr lvl="0" algn="ctr" defTabSz="8890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정체성의 파악</a:t>
                </a:r>
              </a:p>
            </p:txBody>
          </p:sp>
          <p:sp>
            <p:nvSpPr>
              <p:cNvPr id="20" name="자유형 3">
                <a:extLst>
                  <a:ext uri="{FF2B5EF4-FFF2-40B4-BE49-F238E27FC236}">
                    <a16:creationId xmlns:a16="http://schemas.microsoft.com/office/drawing/2014/main" id="{BD35B973-010D-41BF-97C9-C0C69A4A889D}"/>
                  </a:ext>
                </a:extLst>
              </p:cNvPr>
              <p:cNvSpPr/>
              <p:nvPr/>
            </p:nvSpPr>
            <p:spPr>
              <a:xfrm>
                <a:off x="1104922" y="2962855"/>
                <a:ext cx="6320884" cy="751398"/>
              </a:xfrm>
              <a:custGeom>
                <a:avLst/>
                <a:gdLst>
                  <a:gd name="connsiteX0" fmla="*/ 0 w 6320884"/>
                  <a:gd name="connsiteY0" fmla="*/ 75140 h 751398"/>
                  <a:gd name="connsiteX1" fmla="*/ 75140 w 6320884"/>
                  <a:gd name="connsiteY1" fmla="*/ 0 h 751398"/>
                  <a:gd name="connsiteX2" fmla="*/ 6245744 w 6320884"/>
                  <a:gd name="connsiteY2" fmla="*/ 0 h 751398"/>
                  <a:gd name="connsiteX3" fmla="*/ 6320884 w 6320884"/>
                  <a:gd name="connsiteY3" fmla="*/ 75140 h 751398"/>
                  <a:gd name="connsiteX4" fmla="*/ 6320884 w 6320884"/>
                  <a:gd name="connsiteY4" fmla="*/ 676258 h 751398"/>
                  <a:gd name="connsiteX5" fmla="*/ 6245744 w 6320884"/>
                  <a:gd name="connsiteY5" fmla="*/ 751398 h 751398"/>
                  <a:gd name="connsiteX6" fmla="*/ 75140 w 6320884"/>
                  <a:gd name="connsiteY6" fmla="*/ 751398 h 751398"/>
                  <a:gd name="connsiteX7" fmla="*/ 0 w 6320884"/>
                  <a:gd name="connsiteY7" fmla="*/ 676258 h 751398"/>
                  <a:gd name="connsiteX8" fmla="*/ 0 w 6320884"/>
                  <a:gd name="connsiteY8" fmla="*/ 75140 h 75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20884" h="751398">
                    <a:moveTo>
                      <a:pt x="0" y="75140"/>
                    </a:moveTo>
                    <a:cubicBezTo>
                      <a:pt x="0" y="33641"/>
                      <a:pt x="33641" y="0"/>
                      <a:pt x="75140" y="0"/>
                    </a:cubicBezTo>
                    <a:lnTo>
                      <a:pt x="6245744" y="0"/>
                    </a:lnTo>
                    <a:cubicBezTo>
                      <a:pt x="6287243" y="0"/>
                      <a:pt x="6320884" y="33641"/>
                      <a:pt x="6320884" y="75140"/>
                    </a:cubicBezTo>
                    <a:lnTo>
                      <a:pt x="6320884" y="676258"/>
                    </a:lnTo>
                    <a:cubicBezTo>
                      <a:pt x="6320884" y="717757"/>
                      <a:pt x="6287243" y="751398"/>
                      <a:pt x="6245744" y="751398"/>
                    </a:cubicBezTo>
                    <a:lnTo>
                      <a:pt x="75140" y="751398"/>
                    </a:lnTo>
                    <a:cubicBezTo>
                      <a:pt x="33641" y="751398"/>
                      <a:pt x="0" y="717757"/>
                      <a:pt x="0" y="676258"/>
                    </a:cubicBezTo>
                    <a:lnTo>
                      <a:pt x="0" y="75140"/>
                    </a:lnTo>
                    <a:close/>
                  </a:path>
                </a:pathLst>
              </a:custGeom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1838336"/>
                  <a:satOff val="-2557"/>
                  <a:lumOff val="-981"/>
                  <a:alphaOff val="0"/>
                </a:schemeClr>
              </a:fillRef>
              <a:effectRef idx="0">
                <a:schemeClr val="accent5">
                  <a:hueOff val="-1838336"/>
                  <a:satOff val="-2557"/>
                  <a:lumOff val="-98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8208" tIns="98208" rIns="1058631" bIns="98208" numCol="1" spcCol="1270" anchor="ctr" anchorCtr="0">
                <a:noAutofit/>
              </a:bodyPr>
              <a:lstStyle/>
              <a:p>
                <a:pPr lvl="0" algn="ctr" defTabSz="8890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  접점의 모색과 확인</a:t>
                </a:r>
              </a:p>
            </p:txBody>
          </p:sp>
          <p:sp>
            <p:nvSpPr>
              <p:cNvPr id="21" name="자유형 4">
                <a:extLst>
                  <a:ext uri="{FF2B5EF4-FFF2-40B4-BE49-F238E27FC236}">
                    <a16:creationId xmlns:a16="http://schemas.microsoft.com/office/drawing/2014/main" id="{1FC884D2-6D6C-42FC-B943-86A85F7CBFCC}"/>
                  </a:ext>
                </a:extLst>
              </p:cNvPr>
              <p:cNvSpPr/>
              <p:nvPr/>
            </p:nvSpPr>
            <p:spPr>
              <a:xfrm>
                <a:off x="1576936" y="3818614"/>
                <a:ext cx="6320884" cy="751398"/>
              </a:xfrm>
              <a:custGeom>
                <a:avLst/>
                <a:gdLst>
                  <a:gd name="connsiteX0" fmla="*/ 0 w 6320884"/>
                  <a:gd name="connsiteY0" fmla="*/ 75140 h 751398"/>
                  <a:gd name="connsiteX1" fmla="*/ 75140 w 6320884"/>
                  <a:gd name="connsiteY1" fmla="*/ 0 h 751398"/>
                  <a:gd name="connsiteX2" fmla="*/ 6245744 w 6320884"/>
                  <a:gd name="connsiteY2" fmla="*/ 0 h 751398"/>
                  <a:gd name="connsiteX3" fmla="*/ 6320884 w 6320884"/>
                  <a:gd name="connsiteY3" fmla="*/ 75140 h 751398"/>
                  <a:gd name="connsiteX4" fmla="*/ 6320884 w 6320884"/>
                  <a:gd name="connsiteY4" fmla="*/ 676258 h 751398"/>
                  <a:gd name="connsiteX5" fmla="*/ 6245744 w 6320884"/>
                  <a:gd name="connsiteY5" fmla="*/ 751398 h 751398"/>
                  <a:gd name="connsiteX6" fmla="*/ 75140 w 6320884"/>
                  <a:gd name="connsiteY6" fmla="*/ 751398 h 751398"/>
                  <a:gd name="connsiteX7" fmla="*/ 0 w 6320884"/>
                  <a:gd name="connsiteY7" fmla="*/ 676258 h 751398"/>
                  <a:gd name="connsiteX8" fmla="*/ 0 w 6320884"/>
                  <a:gd name="connsiteY8" fmla="*/ 75140 h 75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20884" h="751398">
                    <a:moveTo>
                      <a:pt x="0" y="75140"/>
                    </a:moveTo>
                    <a:cubicBezTo>
                      <a:pt x="0" y="33641"/>
                      <a:pt x="33641" y="0"/>
                      <a:pt x="75140" y="0"/>
                    </a:cubicBezTo>
                    <a:lnTo>
                      <a:pt x="6245744" y="0"/>
                    </a:lnTo>
                    <a:cubicBezTo>
                      <a:pt x="6287243" y="0"/>
                      <a:pt x="6320884" y="33641"/>
                      <a:pt x="6320884" y="75140"/>
                    </a:cubicBezTo>
                    <a:lnTo>
                      <a:pt x="6320884" y="676258"/>
                    </a:lnTo>
                    <a:cubicBezTo>
                      <a:pt x="6320884" y="717757"/>
                      <a:pt x="6287243" y="751398"/>
                      <a:pt x="6245744" y="751398"/>
                    </a:cubicBezTo>
                    <a:lnTo>
                      <a:pt x="75140" y="751398"/>
                    </a:lnTo>
                    <a:cubicBezTo>
                      <a:pt x="33641" y="751398"/>
                      <a:pt x="0" y="717757"/>
                      <a:pt x="0" y="676258"/>
                    </a:cubicBezTo>
                    <a:lnTo>
                      <a:pt x="0" y="75140"/>
                    </a:lnTo>
                    <a:close/>
                  </a:path>
                </a:pathLst>
              </a:custGeom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3676673"/>
                  <a:satOff val="-5114"/>
                  <a:lumOff val="-1961"/>
                  <a:alphaOff val="0"/>
                </a:schemeClr>
              </a:fillRef>
              <a:effectRef idx="0">
                <a:schemeClr val="accent5">
                  <a:hueOff val="-3676673"/>
                  <a:satOff val="-5114"/>
                  <a:lumOff val="-196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8208" tIns="98208" rIns="1058631" bIns="98208" numCol="1" spcCol="1270" anchor="ctr" anchorCtr="0">
                <a:noAutofit/>
              </a:bodyPr>
              <a:lstStyle/>
              <a:p>
                <a:pPr lvl="0" algn="ctr" defTabSz="8890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        공감의 창출과 상호성의 추구</a:t>
                </a:r>
              </a:p>
            </p:txBody>
          </p:sp>
          <p:sp>
            <p:nvSpPr>
              <p:cNvPr id="22" name="자유형 5">
                <a:extLst>
                  <a:ext uri="{FF2B5EF4-FFF2-40B4-BE49-F238E27FC236}">
                    <a16:creationId xmlns:a16="http://schemas.microsoft.com/office/drawing/2014/main" id="{8D76FD7F-1713-48E5-8864-E7D5BD8254A2}"/>
                  </a:ext>
                </a:extLst>
              </p:cNvPr>
              <p:cNvSpPr/>
              <p:nvPr/>
            </p:nvSpPr>
            <p:spPr>
              <a:xfrm>
                <a:off x="2048950" y="4674373"/>
                <a:ext cx="6320884" cy="751398"/>
              </a:xfrm>
              <a:custGeom>
                <a:avLst/>
                <a:gdLst>
                  <a:gd name="connsiteX0" fmla="*/ 0 w 6320884"/>
                  <a:gd name="connsiteY0" fmla="*/ 75140 h 751398"/>
                  <a:gd name="connsiteX1" fmla="*/ 75140 w 6320884"/>
                  <a:gd name="connsiteY1" fmla="*/ 0 h 751398"/>
                  <a:gd name="connsiteX2" fmla="*/ 6245744 w 6320884"/>
                  <a:gd name="connsiteY2" fmla="*/ 0 h 751398"/>
                  <a:gd name="connsiteX3" fmla="*/ 6320884 w 6320884"/>
                  <a:gd name="connsiteY3" fmla="*/ 75140 h 751398"/>
                  <a:gd name="connsiteX4" fmla="*/ 6320884 w 6320884"/>
                  <a:gd name="connsiteY4" fmla="*/ 676258 h 751398"/>
                  <a:gd name="connsiteX5" fmla="*/ 6245744 w 6320884"/>
                  <a:gd name="connsiteY5" fmla="*/ 751398 h 751398"/>
                  <a:gd name="connsiteX6" fmla="*/ 75140 w 6320884"/>
                  <a:gd name="connsiteY6" fmla="*/ 751398 h 751398"/>
                  <a:gd name="connsiteX7" fmla="*/ 0 w 6320884"/>
                  <a:gd name="connsiteY7" fmla="*/ 676258 h 751398"/>
                  <a:gd name="connsiteX8" fmla="*/ 0 w 6320884"/>
                  <a:gd name="connsiteY8" fmla="*/ 75140 h 75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20884" h="751398">
                    <a:moveTo>
                      <a:pt x="0" y="75140"/>
                    </a:moveTo>
                    <a:cubicBezTo>
                      <a:pt x="0" y="33641"/>
                      <a:pt x="33641" y="0"/>
                      <a:pt x="75140" y="0"/>
                    </a:cubicBezTo>
                    <a:lnTo>
                      <a:pt x="6245744" y="0"/>
                    </a:lnTo>
                    <a:cubicBezTo>
                      <a:pt x="6287243" y="0"/>
                      <a:pt x="6320884" y="33641"/>
                      <a:pt x="6320884" y="75140"/>
                    </a:cubicBezTo>
                    <a:lnTo>
                      <a:pt x="6320884" y="676258"/>
                    </a:lnTo>
                    <a:cubicBezTo>
                      <a:pt x="6320884" y="717757"/>
                      <a:pt x="6287243" y="751398"/>
                      <a:pt x="6245744" y="751398"/>
                    </a:cubicBezTo>
                    <a:lnTo>
                      <a:pt x="75140" y="751398"/>
                    </a:lnTo>
                    <a:cubicBezTo>
                      <a:pt x="33641" y="751398"/>
                      <a:pt x="0" y="717757"/>
                      <a:pt x="0" y="676258"/>
                    </a:cubicBezTo>
                    <a:lnTo>
                      <a:pt x="0" y="75140"/>
                    </a:lnTo>
                    <a:close/>
                  </a:path>
                </a:pathLst>
              </a:custGeom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515009"/>
                  <a:satOff val="-7671"/>
                  <a:lumOff val="-2942"/>
                  <a:alphaOff val="0"/>
                </a:schemeClr>
              </a:fillRef>
              <a:effectRef idx="0">
                <a:schemeClr val="accent5">
                  <a:hueOff val="-5515009"/>
                  <a:satOff val="-7671"/>
                  <a:lumOff val="-294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8208" tIns="98208" rIns="1058631" bIns="98208" numCol="1" spcCol="1270" anchor="ctr" anchorCtr="0">
                <a:noAutofit/>
              </a:bodyPr>
              <a:lstStyle/>
              <a:p>
                <a:pPr lvl="0" algn="ctr" defTabSz="8890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    협력과 소통을 통한 허브 구축</a:t>
                </a:r>
              </a:p>
            </p:txBody>
          </p:sp>
          <p:sp>
            <p:nvSpPr>
              <p:cNvPr id="23" name="자유형 6">
                <a:extLst>
                  <a:ext uri="{FF2B5EF4-FFF2-40B4-BE49-F238E27FC236}">
                    <a16:creationId xmlns:a16="http://schemas.microsoft.com/office/drawing/2014/main" id="{73C1523D-40A8-43E2-9BFE-340B1E223953}"/>
                  </a:ext>
                </a:extLst>
              </p:cNvPr>
              <p:cNvSpPr/>
              <p:nvPr/>
            </p:nvSpPr>
            <p:spPr>
              <a:xfrm>
                <a:off x="2520964" y="5530132"/>
                <a:ext cx="6320884" cy="751398"/>
              </a:xfrm>
              <a:custGeom>
                <a:avLst/>
                <a:gdLst>
                  <a:gd name="connsiteX0" fmla="*/ 0 w 6320884"/>
                  <a:gd name="connsiteY0" fmla="*/ 75140 h 751398"/>
                  <a:gd name="connsiteX1" fmla="*/ 75140 w 6320884"/>
                  <a:gd name="connsiteY1" fmla="*/ 0 h 751398"/>
                  <a:gd name="connsiteX2" fmla="*/ 6245744 w 6320884"/>
                  <a:gd name="connsiteY2" fmla="*/ 0 h 751398"/>
                  <a:gd name="connsiteX3" fmla="*/ 6320884 w 6320884"/>
                  <a:gd name="connsiteY3" fmla="*/ 75140 h 751398"/>
                  <a:gd name="connsiteX4" fmla="*/ 6320884 w 6320884"/>
                  <a:gd name="connsiteY4" fmla="*/ 676258 h 751398"/>
                  <a:gd name="connsiteX5" fmla="*/ 6245744 w 6320884"/>
                  <a:gd name="connsiteY5" fmla="*/ 751398 h 751398"/>
                  <a:gd name="connsiteX6" fmla="*/ 75140 w 6320884"/>
                  <a:gd name="connsiteY6" fmla="*/ 751398 h 751398"/>
                  <a:gd name="connsiteX7" fmla="*/ 0 w 6320884"/>
                  <a:gd name="connsiteY7" fmla="*/ 676258 h 751398"/>
                  <a:gd name="connsiteX8" fmla="*/ 0 w 6320884"/>
                  <a:gd name="connsiteY8" fmla="*/ 75140 h 75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20884" h="751398">
                    <a:moveTo>
                      <a:pt x="0" y="75140"/>
                    </a:moveTo>
                    <a:cubicBezTo>
                      <a:pt x="0" y="33641"/>
                      <a:pt x="33641" y="0"/>
                      <a:pt x="75140" y="0"/>
                    </a:cubicBezTo>
                    <a:lnTo>
                      <a:pt x="6245744" y="0"/>
                    </a:lnTo>
                    <a:cubicBezTo>
                      <a:pt x="6287243" y="0"/>
                      <a:pt x="6320884" y="33641"/>
                      <a:pt x="6320884" y="75140"/>
                    </a:cubicBezTo>
                    <a:lnTo>
                      <a:pt x="6320884" y="676258"/>
                    </a:lnTo>
                    <a:cubicBezTo>
                      <a:pt x="6320884" y="717757"/>
                      <a:pt x="6287243" y="751398"/>
                      <a:pt x="6245744" y="751398"/>
                    </a:cubicBezTo>
                    <a:lnTo>
                      <a:pt x="75140" y="751398"/>
                    </a:lnTo>
                    <a:cubicBezTo>
                      <a:pt x="33641" y="751398"/>
                      <a:pt x="0" y="717757"/>
                      <a:pt x="0" y="676258"/>
                    </a:cubicBezTo>
                    <a:lnTo>
                      <a:pt x="0" y="75140"/>
                    </a:lnTo>
                    <a:close/>
                  </a:path>
                </a:pathLst>
              </a:custGeom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7353345"/>
                  <a:satOff val="-10228"/>
                  <a:lumOff val="-3922"/>
                  <a:alphaOff val="0"/>
                </a:schemeClr>
              </a:fillRef>
              <a:effectRef idx="0">
                <a:schemeClr val="accent5">
                  <a:hueOff val="-7353345"/>
                  <a:satOff val="-10228"/>
                  <a:lumOff val="-392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8208" tIns="98208" rIns="1058631" bIns="98208" numCol="1" spcCol="1270" anchor="ctr" anchorCtr="0">
                <a:noAutofit/>
              </a:bodyPr>
              <a:lstStyle/>
              <a:p>
                <a:pPr lvl="0" algn="ctr" defTabSz="31051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     융합적 문명 </a:t>
                </a:r>
                <a:r>
                  <a:rPr lang="ko-KR" altLang="en-US" sz="2000" b="1" kern="1200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창발</a:t>
                </a:r>
                <a:r>
                  <a:rPr lang="en-US" altLang="ko-KR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: </a:t>
                </a: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한반도</a:t>
                </a:r>
                <a:r>
                  <a:rPr 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·</a:t>
                </a:r>
                <a:r>
                  <a:rPr lang="ko-KR" altLang="en-US" sz="2000" b="1" kern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북방 문명공동체</a:t>
                </a:r>
              </a:p>
            </p:txBody>
          </p:sp>
        </p:grpSp>
        <p:sp>
          <p:nvSpPr>
            <p:cNvPr id="14" name="이등변 삼각형 13">
              <a:extLst>
                <a:ext uri="{FF2B5EF4-FFF2-40B4-BE49-F238E27FC236}">
                  <a16:creationId xmlns:a16="http://schemas.microsoft.com/office/drawing/2014/main" id="{CCAE6C38-E32E-4E8F-9688-EB72CB2282C5}"/>
                </a:ext>
              </a:extLst>
            </p:cNvPr>
            <p:cNvSpPr/>
            <p:nvPr/>
          </p:nvSpPr>
          <p:spPr>
            <a:xfrm flipV="1">
              <a:off x="6164176" y="2858495"/>
              <a:ext cx="504652" cy="338959"/>
            </a:xfrm>
            <a:prstGeom prst="triangle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208" tIns="98208" rIns="952923" bIns="98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000" b="1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이등변 삼각형 15">
              <a:extLst>
                <a:ext uri="{FF2B5EF4-FFF2-40B4-BE49-F238E27FC236}">
                  <a16:creationId xmlns:a16="http://schemas.microsoft.com/office/drawing/2014/main" id="{9C7FB0F6-8291-4FF6-A897-04E6E77734BB}"/>
                </a:ext>
              </a:extLst>
            </p:cNvPr>
            <p:cNvSpPr/>
            <p:nvPr/>
          </p:nvSpPr>
          <p:spPr>
            <a:xfrm flipV="1">
              <a:off x="6668828" y="3714253"/>
              <a:ext cx="504652" cy="338959"/>
            </a:xfrm>
            <a:prstGeom prst="triangle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38336"/>
                <a:satOff val="-2557"/>
                <a:lumOff val="-981"/>
                <a:alphaOff val="0"/>
              </a:schemeClr>
            </a:fillRef>
            <a:effectRef idx="0">
              <a:schemeClr val="accent5">
                <a:hueOff val="-1838336"/>
                <a:satOff val="-2557"/>
                <a:lumOff val="-9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208" tIns="98208" rIns="1058631" bIns="98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000" b="1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이등변 삼각형 16">
              <a:extLst>
                <a:ext uri="{FF2B5EF4-FFF2-40B4-BE49-F238E27FC236}">
                  <a16:creationId xmlns:a16="http://schemas.microsoft.com/office/drawing/2014/main" id="{BAEB21DB-1287-4B4C-AE26-09C50F030917}"/>
                </a:ext>
              </a:extLst>
            </p:cNvPr>
            <p:cNvSpPr/>
            <p:nvPr/>
          </p:nvSpPr>
          <p:spPr>
            <a:xfrm flipV="1">
              <a:off x="7173480" y="4570012"/>
              <a:ext cx="504652" cy="338959"/>
            </a:xfrm>
            <a:prstGeom prst="triangle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3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3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208" tIns="98208" rIns="1058631" bIns="98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000" b="1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이등변 삼각형 17">
              <a:extLst>
                <a:ext uri="{FF2B5EF4-FFF2-40B4-BE49-F238E27FC236}">
                  <a16:creationId xmlns:a16="http://schemas.microsoft.com/office/drawing/2014/main" id="{ECA0E02C-0CE1-4D64-A22C-1821269301EC}"/>
                </a:ext>
              </a:extLst>
            </p:cNvPr>
            <p:cNvSpPr/>
            <p:nvPr/>
          </p:nvSpPr>
          <p:spPr>
            <a:xfrm flipV="1">
              <a:off x="7645494" y="5425771"/>
              <a:ext cx="504652" cy="338959"/>
            </a:xfrm>
            <a:prstGeom prst="triangle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515009"/>
                <a:satOff val="-7671"/>
                <a:lumOff val="-2942"/>
                <a:alphaOff val="0"/>
              </a:schemeClr>
            </a:fillRef>
            <a:effectRef idx="0">
              <a:schemeClr val="accent5">
                <a:hueOff val="-5515009"/>
                <a:satOff val="-7671"/>
                <a:lumOff val="-29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208" tIns="98208" rIns="1058631" bIns="98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000" b="1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5AF56785-953A-4035-AA2F-674F61C68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4901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우수성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 목표 및 관계성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FB90955-B620-435D-A2F4-36421041EE24}"/>
              </a:ext>
            </a:extLst>
          </p:cNvPr>
          <p:cNvGrpSpPr/>
          <p:nvPr/>
        </p:nvGrpSpPr>
        <p:grpSpPr>
          <a:xfrm>
            <a:off x="2117468" y="2019912"/>
            <a:ext cx="4974812" cy="4577440"/>
            <a:chOff x="899592" y="1913443"/>
            <a:chExt cx="4974812" cy="4577440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B4C33A3-17EE-46E9-BB9A-C9DB1E7F53C4}"/>
                </a:ext>
              </a:extLst>
            </p:cNvPr>
            <p:cNvGrpSpPr/>
            <p:nvPr/>
          </p:nvGrpSpPr>
          <p:grpSpPr>
            <a:xfrm>
              <a:off x="1020063" y="1913443"/>
              <a:ext cx="4563373" cy="4577440"/>
              <a:chOff x="1944688" y="1993787"/>
              <a:chExt cx="3605212" cy="3616325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990F0370-2189-4AD2-A807-D43493C5279D}"/>
                  </a:ext>
                </a:extLst>
              </p:cNvPr>
              <p:cNvSpPr/>
              <p:nvPr/>
            </p:nvSpPr>
            <p:spPr>
              <a:xfrm>
                <a:off x="2066925" y="2092212"/>
                <a:ext cx="3397250" cy="3395663"/>
              </a:xfrm>
              <a:prstGeom prst="ellipse">
                <a:avLst/>
              </a:prstGeom>
              <a:solidFill>
                <a:schemeClr val="tx1">
                  <a:alpha val="4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9pPr>
              </a:lstStyle>
              <a:p>
                <a:pPr algn="ctr"/>
                <a:endParaRPr kumimoji="0" lang="ko-KR" altLang="en-US" b="1">
                  <a:ea typeface="굴림" charset="-127"/>
                </a:endParaRPr>
              </a:p>
            </p:txBody>
          </p:sp>
          <p:sp>
            <p:nvSpPr>
              <p:cNvPr id="25" name="양쪽 모서리가 둥근 사각형 44">
                <a:extLst>
                  <a:ext uri="{FF2B5EF4-FFF2-40B4-BE49-F238E27FC236}">
                    <a16:creationId xmlns:a16="http://schemas.microsoft.com/office/drawing/2014/main" id="{C879A608-B89B-45BF-BC70-A22D6C27CD2A}"/>
                  </a:ext>
                </a:extLst>
              </p:cNvPr>
              <p:cNvSpPr/>
              <p:nvPr/>
            </p:nvSpPr>
            <p:spPr>
              <a:xfrm rot="18900000" flipH="1">
                <a:off x="1979613" y="1993787"/>
                <a:ext cx="1339850" cy="14097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0">
                <a:solidFill>
                  <a:srgbClr val="0468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양쪽 모서리가 둥근 사각형 45">
                <a:extLst>
                  <a:ext uri="{FF2B5EF4-FFF2-40B4-BE49-F238E27FC236}">
                    <a16:creationId xmlns:a16="http://schemas.microsoft.com/office/drawing/2014/main" id="{A930E6F5-0C5D-4F95-BCCE-EB80A1E60523}"/>
                  </a:ext>
                </a:extLst>
              </p:cNvPr>
              <p:cNvSpPr/>
              <p:nvPr/>
            </p:nvSpPr>
            <p:spPr>
              <a:xfrm rot="2700000" flipH="1" flipV="1">
                <a:off x="1980407" y="4201206"/>
                <a:ext cx="1338262" cy="14097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0">
                <a:solidFill>
                  <a:srgbClr val="0080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양쪽 모서리가 둥근 사각형 46">
                <a:extLst>
                  <a:ext uri="{FF2B5EF4-FFF2-40B4-BE49-F238E27FC236}">
                    <a16:creationId xmlns:a16="http://schemas.microsoft.com/office/drawing/2014/main" id="{9F44CDB7-6A23-4C38-BD9B-08FBEC9FD110}"/>
                  </a:ext>
                </a:extLst>
              </p:cNvPr>
              <p:cNvSpPr/>
              <p:nvPr/>
            </p:nvSpPr>
            <p:spPr>
              <a:xfrm rot="18900000" flipV="1">
                <a:off x="4176713" y="4202000"/>
                <a:ext cx="1338262" cy="1408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0">
                <a:solidFill>
                  <a:srgbClr val="49B2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양쪽 모서리가 둥근 사각형 47">
                <a:extLst>
                  <a:ext uri="{FF2B5EF4-FFF2-40B4-BE49-F238E27FC236}">
                    <a16:creationId xmlns:a16="http://schemas.microsoft.com/office/drawing/2014/main" id="{CF505915-8230-4830-9796-DCF02FA1CC95}"/>
                  </a:ext>
                </a:extLst>
              </p:cNvPr>
              <p:cNvSpPr/>
              <p:nvPr/>
            </p:nvSpPr>
            <p:spPr>
              <a:xfrm rot="2700000">
                <a:off x="4175919" y="1994581"/>
                <a:ext cx="1339850" cy="1408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0">
                <a:solidFill>
                  <a:srgbClr val="A8D4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" name="그룹 653">
                <a:extLst>
                  <a:ext uri="{FF2B5EF4-FFF2-40B4-BE49-F238E27FC236}">
                    <a16:creationId xmlns:a16="http://schemas.microsoft.com/office/drawing/2014/main" id="{0362139C-AC9F-4AA1-80A1-5600A0A84F54}"/>
                  </a:ext>
                </a:extLst>
              </p:cNvPr>
              <p:cNvGrpSpPr/>
              <p:nvPr/>
            </p:nvGrpSpPr>
            <p:grpSpPr>
              <a:xfrm>
                <a:off x="2618921" y="2643302"/>
                <a:ext cx="2293258" cy="2293258"/>
                <a:chOff x="3425371" y="2498271"/>
                <a:chExt cx="2293258" cy="2293258"/>
              </a:xfrm>
              <a:effectLst>
                <a:outerShdw blurRad="1778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" name="막힌 원호 30">
                  <a:extLst>
                    <a:ext uri="{FF2B5EF4-FFF2-40B4-BE49-F238E27FC236}">
                      <a16:creationId xmlns:a16="http://schemas.microsoft.com/office/drawing/2014/main" id="{3A48E5F6-5530-492D-B2F3-0A71A1B4CF18}"/>
                    </a:ext>
                  </a:extLst>
                </p:cNvPr>
                <p:cNvSpPr/>
                <p:nvPr/>
              </p:nvSpPr>
              <p:spPr>
                <a:xfrm>
                  <a:off x="3425371" y="2498271"/>
                  <a:ext cx="2293258" cy="2293258"/>
                </a:xfrm>
                <a:prstGeom prst="blockArc">
                  <a:avLst>
                    <a:gd name="adj1" fmla="val 16177004"/>
                    <a:gd name="adj2" fmla="val 21563295"/>
                    <a:gd name="adj3" fmla="val 15505"/>
                  </a:avLst>
                </a:prstGeom>
                <a:solidFill>
                  <a:srgbClr val="A8D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25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막힌 원호 31">
                  <a:extLst>
                    <a:ext uri="{FF2B5EF4-FFF2-40B4-BE49-F238E27FC236}">
                      <a16:creationId xmlns:a16="http://schemas.microsoft.com/office/drawing/2014/main" id="{1DA7ABA2-B87D-4341-977B-675C5DA288A4}"/>
                    </a:ext>
                  </a:extLst>
                </p:cNvPr>
                <p:cNvSpPr/>
                <p:nvPr/>
              </p:nvSpPr>
              <p:spPr>
                <a:xfrm>
                  <a:off x="3425371" y="2498271"/>
                  <a:ext cx="2293258" cy="2293258"/>
                </a:xfrm>
                <a:prstGeom prst="blockArc">
                  <a:avLst>
                    <a:gd name="adj1" fmla="val 21565320"/>
                    <a:gd name="adj2" fmla="val 5406366"/>
                    <a:gd name="adj3" fmla="val 15479"/>
                  </a:avLst>
                </a:prstGeom>
                <a:solidFill>
                  <a:srgbClr val="49B22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25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막힌 원호 32">
                  <a:extLst>
                    <a:ext uri="{FF2B5EF4-FFF2-40B4-BE49-F238E27FC236}">
                      <a16:creationId xmlns:a16="http://schemas.microsoft.com/office/drawing/2014/main" id="{0706AEC2-0CB4-4965-9AAA-2BCD8C8E5BD9}"/>
                    </a:ext>
                  </a:extLst>
                </p:cNvPr>
                <p:cNvSpPr/>
                <p:nvPr/>
              </p:nvSpPr>
              <p:spPr>
                <a:xfrm flipH="1">
                  <a:off x="3425371" y="2498271"/>
                  <a:ext cx="2293258" cy="2293258"/>
                </a:xfrm>
                <a:prstGeom prst="blockArc">
                  <a:avLst>
                    <a:gd name="adj1" fmla="val 16177004"/>
                    <a:gd name="adj2" fmla="val 21563295"/>
                    <a:gd name="adj3" fmla="val 15505"/>
                  </a:avLst>
                </a:prstGeom>
                <a:solidFill>
                  <a:srgbClr val="0468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25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막힌 원호 33">
                  <a:extLst>
                    <a:ext uri="{FF2B5EF4-FFF2-40B4-BE49-F238E27FC236}">
                      <a16:creationId xmlns:a16="http://schemas.microsoft.com/office/drawing/2014/main" id="{30B530DA-A703-4F8B-9F55-6F4627C20E3D}"/>
                    </a:ext>
                  </a:extLst>
                </p:cNvPr>
                <p:cNvSpPr/>
                <p:nvPr/>
              </p:nvSpPr>
              <p:spPr>
                <a:xfrm flipH="1">
                  <a:off x="3425371" y="2498271"/>
                  <a:ext cx="2293258" cy="2293258"/>
                </a:xfrm>
                <a:prstGeom prst="blockArc">
                  <a:avLst>
                    <a:gd name="adj1" fmla="val 21565320"/>
                    <a:gd name="adj2" fmla="val 5406366"/>
                    <a:gd name="adj3" fmla="val 15479"/>
                  </a:avLst>
                </a:prstGeom>
                <a:solidFill>
                  <a:srgbClr val="0080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25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07747B03-3715-47A1-BAC4-43B2A0E08648}"/>
                  </a:ext>
                </a:extLst>
              </p:cNvPr>
              <p:cNvSpPr/>
              <p:nvPr/>
            </p:nvSpPr>
            <p:spPr>
              <a:xfrm>
                <a:off x="2959100" y="2984387"/>
                <a:ext cx="1612900" cy="16113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9pPr>
              </a:lstStyle>
              <a:p>
                <a:pPr algn="ctr"/>
                <a:endParaRPr kumimoji="0" lang="ko-KR" altLang="en-US" b="1">
                  <a:ea typeface="굴림" charset="-127"/>
                </a:endParaRPr>
              </a:p>
            </p:txBody>
          </p:sp>
        </p:grp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46F40E4-09D3-44C4-B6C8-E13C98036336}"/>
                </a:ext>
              </a:extLst>
            </p:cNvPr>
            <p:cNvSpPr/>
            <p:nvPr/>
          </p:nvSpPr>
          <p:spPr>
            <a:xfrm>
              <a:off x="1132561" y="2536712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35" indent="-635" algn="ctr" latinLnBrk="0"/>
              <a:r>
                <a:rPr lang="ko-KR" altLang="en-US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신북방정책</a:t>
              </a:r>
              <a:endPara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65DE6ED4-BAB6-4731-9F6D-22F38CA17F90}"/>
                </a:ext>
              </a:extLst>
            </p:cNvPr>
            <p:cNvSpPr/>
            <p:nvPr/>
          </p:nvSpPr>
          <p:spPr>
            <a:xfrm>
              <a:off x="899592" y="5265669"/>
              <a:ext cx="183735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역사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문화적 </a:t>
              </a:r>
            </a:p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접점 및 문화 </a:t>
              </a:r>
              <a:endPara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허브구축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026073CA-1416-4F45-991D-794EC6B947E2}"/>
                </a:ext>
              </a:extLst>
            </p:cNvPr>
            <p:cNvSpPr/>
            <p:nvPr/>
          </p:nvSpPr>
          <p:spPr>
            <a:xfrm>
              <a:off x="4036877" y="2337535"/>
              <a:ext cx="156004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한반도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북방</a:t>
              </a:r>
            </a:p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문명 공동체의 </a:t>
              </a:r>
              <a:endPara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635" indent="-635" algn="ctr" latinLnBrk="0"/>
              <a:r>
                <a:rPr lang="ko-KR" altLang="en-US" sz="16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창발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2A7F713C-3037-42E0-8A2F-0395CAB5D77E}"/>
                </a:ext>
              </a:extLst>
            </p:cNvPr>
            <p:cNvSpPr/>
            <p:nvPr/>
          </p:nvSpPr>
          <p:spPr>
            <a:xfrm>
              <a:off x="3567447" y="5358613"/>
              <a:ext cx="23069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한반도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북방</a:t>
              </a:r>
              <a:endPara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문화 허브와 </a:t>
              </a:r>
              <a:endPara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635" indent="-635" algn="ctr" latinLnBrk="0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다층 </a:t>
              </a:r>
              <a:r>
                <a:rPr lang="ko-KR" altLang="en-US" sz="16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거버넌스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F0E92C4B-DA8B-4990-9DE6-4E125A821EEA}"/>
                </a:ext>
              </a:extLst>
            </p:cNvPr>
            <p:cNvSpPr/>
            <p:nvPr/>
          </p:nvSpPr>
          <p:spPr>
            <a:xfrm>
              <a:off x="2703731" y="3837319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35" indent="-635" algn="ctr" latinLnBrk="0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통일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3703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우수성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학제적 및 분과통합적 우수성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0E804594-E553-47C6-B320-5CFAEE8A5610}"/>
              </a:ext>
            </a:extLst>
          </p:cNvPr>
          <p:cNvGrpSpPr/>
          <p:nvPr/>
        </p:nvGrpSpPr>
        <p:grpSpPr>
          <a:xfrm>
            <a:off x="2132773" y="1994957"/>
            <a:ext cx="4887499" cy="4602395"/>
            <a:chOff x="1895303" y="1784922"/>
            <a:chExt cx="4887499" cy="4602395"/>
          </a:xfrm>
        </p:grpSpPr>
        <p:grpSp>
          <p:nvGrpSpPr>
            <p:cNvPr id="11" name="그룹 108">
              <a:extLst>
                <a:ext uri="{FF2B5EF4-FFF2-40B4-BE49-F238E27FC236}">
                  <a16:creationId xmlns:a16="http://schemas.microsoft.com/office/drawing/2014/main" id="{9671D2C0-09F4-423F-9E3C-D6BCD5C3D67D}"/>
                </a:ext>
              </a:extLst>
            </p:cNvPr>
            <p:cNvGrpSpPr>
              <a:grpSpLocks/>
            </p:cNvGrpSpPr>
            <p:nvPr/>
          </p:nvGrpSpPr>
          <p:grpSpPr bwMode="auto">
            <a:xfrm rot="19471630">
              <a:off x="1895303" y="1784922"/>
              <a:ext cx="4602397" cy="4602395"/>
              <a:chOff x="3120355" y="1925042"/>
              <a:chExt cx="2862858" cy="2862858"/>
            </a:xfrm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D026CDF4-42B2-45C0-875D-AAC4849C3B6F}"/>
                  </a:ext>
                </a:extLst>
              </p:cNvPr>
              <p:cNvSpPr/>
              <p:nvPr/>
            </p:nvSpPr>
            <p:spPr>
              <a:xfrm>
                <a:off x="3120355" y="1925042"/>
                <a:ext cx="2862858" cy="286285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/>
                    <a:ea typeface="맑은 고딕"/>
                    <a:cs typeface="맑은 고딕"/>
                  </a:defRPr>
                </a:lvl9pPr>
              </a:lstStyle>
              <a:p>
                <a:pPr algn="ctr"/>
                <a:endParaRPr kumimoji="0" lang="ko-KR" altLang="en-US" b="1">
                  <a:solidFill>
                    <a:srgbClr val="FFFFFF"/>
                  </a:solidFill>
                  <a:ea typeface="굴림" charset="-127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7CB2EF72-8ABB-4541-ACDB-A6237DBA7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3037" y="3071140"/>
                <a:ext cx="916533" cy="1376542"/>
              </a:xfrm>
              <a:custGeom>
                <a:avLst/>
                <a:gdLst/>
                <a:ahLst/>
                <a:cxnLst>
                  <a:cxn ang="0">
                    <a:pos x="1920" y="1053"/>
                  </a:cxn>
                  <a:cxn ang="0">
                    <a:pos x="1158" y="311"/>
                  </a:cxn>
                  <a:cxn ang="0">
                    <a:pos x="1160" y="311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61" y="81"/>
                  </a:cxn>
                  <a:cxn ang="0">
                    <a:pos x="46" y="159"/>
                  </a:cxn>
                  <a:cxn ang="0">
                    <a:pos x="32" y="240"/>
                  </a:cxn>
                  <a:cxn ang="0">
                    <a:pos x="21" y="320"/>
                  </a:cxn>
                  <a:cxn ang="0">
                    <a:pos x="11" y="403"/>
                  </a:cxn>
                  <a:cxn ang="0">
                    <a:pos x="6" y="485"/>
                  </a:cxn>
                  <a:cxn ang="0">
                    <a:pos x="2" y="570"/>
                  </a:cxn>
                  <a:cxn ang="0">
                    <a:pos x="0" y="654"/>
                  </a:cxn>
                  <a:cxn ang="0">
                    <a:pos x="0" y="654"/>
                  </a:cxn>
                  <a:cxn ang="0">
                    <a:pos x="2" y="740"/>
                  </a:cxn>
                  <a:cxn ang="0">
                    <a:pos x="6" y="827"/>
                  </a:cxn>
                  <a:cxn ang="0">
                    <a:pos x="13" y="911"/>
                  </a:cxn>
                  <a:cxn ang="0">
                    <a:pos x="23" y="995"/>
                  </a:cxn>
                  <a:cxn ang="0">
                    <a:pos x="34" y="1080"/>
                  </a:cxn>
                  <a:cxn ang="0">
                    <a:pos x="50" y="1162"/>
                  </a:cxn>
                  <a:cxn ang="0">
                    <a:pos x="65" y="1245"/>
                  </a:cxn>
                  <a:cxn ang="0">
                    <a:pos x="86" y="1327"/>
                  </a:cxn>
                  <a:cxn ang="0">
                    <a:pos x="107" y="1406"/>
                  </a:cxn>
                  <a:cxn ang="0">
                    <a:pos x="132" y="1486"/>
                  </a:cxn>
                  <a:cxn ang="0">
                    <a:pos x="159" y="1563"/>
                  </a:cxn>
                  <a:cxn ang="0">
                    <a:pos x="188" y="1642"/>
                  </a:cxn>
                  <a:cxn ang="0">
                    <a:pos x="220" y="1716"/>
                  </a:cxn>
                  <a:cxn ang="0">
                    <a:pos x="253" y="1791"/>
                  </a:cxn>
                  <a:cxn ang="0">
                    <a:pos x="289" y="1864"/>
                  </a:cxn>
                  <a:cxn ang="0">
                    <a:pos x="328" y="1937"/>
                  </a:cxn>
                  <a:cxn ang="0">
                    <a:pos x="368" y="2008"/>
                  </a:cxn>
                  <a:cxn ang="0">
                    <a:pos x="410" y="2077"/>
                  </a:cxn>
                  <a:cxn ang="0">
                    <a:pos x="454" y="2146"/>
                  </a:cxn>
                  <a:cxn ang="0">
                    <a:pos x="500" y="2211"/>
                  </a:cxn>
                  <a:cxn ang="0">
                    <a:pos x="548" y="2276"/>
                  </a:cxn>
                  <a:cxn ang="0">
                    <a:pos x="598" y="2340"/>
                  </a:cxn>
                  <a:cxn ang="0">
                    <a:pos x="650" y="2403"/>
                  </a:cxn>
                  <a:cxn ang="0">
                    <a:pos x="704" y="2462"/>
                  </a:cxn>
                  <a:cxn ang="0">
                    <a:pos x="759" y="2522"/>
                  </a:cxn>
                  <a:cxn ang="0">
                    <a:pos x="817" y="2579"/>
                  </a:cxn>
                  <a:cxn ang="0">
                    <a:pos x="876" y="2633"/>
                  </a:cxn>
                  <a:cxn ang="0">
                    <a:pos x="936" y="2687"/>
                  </a:cxn>
                  <a:cxn ang="0">
                    <a:pos x="999" y="2739"/>
                  </a:cxn>
                  <a:cxn ang="0">
                    <a:pos x="1062" y="2789"/>
                  </a:cxn>
                  <a:cxn ang="0">
                    <a:pos x="1128" y="2836"/>
                  </a:cxn>
                  <a:cxn ang="0">
                    <a:pos x="1195" y="2882"/>
                  </a:cxn>
                  <a:cxn ang="0">
                    <a:pos x="1739" y="2098"/>
                  </a:cxn>
                  <a:cxn ang="0">
                    <a:pos x="1920" y="1053"/>
                  </a:cxn>
                </a:cxnLst>
                <a:rect l="0" t="0" r="r" b="b"/>
                <a:pathLst>
                  <a:path w="1920" h="2882">
                    <a:moveTo>
                      <a:pt x="1920" y="1053"/>
                    </a:moveTo>
                    <a:lnTo>
                      <a:pt x="1158" y="311"/>
                    </a:lnTo>
                    <a:lnTo>
                      <a:pt x="1160" y="311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61" y="81"/>
                    </a:lnTo>
                    <a:lnTo>
                      <a:pt x="46" y="159"/>
                    </a:lnTo>
                    <a:lnTo>
                      <a:pt x="32" y="240"/>
                    </a:lnTo>
                    <a:lnTo>
                      <a:pt x="21" y="320"/>
                    </a:lnTo>
                    <a:lnTo>
                      <a:pt x="11" y="403"/>
                    </a:lnTo>
                    <a:lnTo>
                      <a:pt x="6" y="485"/>
                    </a:lnTo>
                    <a:lnTo>
                      <a:pt x="2" y="570"/>
                    </a:lnTo>
                    <a:lnTo>
                      <a:pt x="0" y="654"/>
                    </a:lnTo>
                    <a:lnTo>
                      <a:pt x="0" y="654"/>
                    </a:lnTo>
                    <a:lnTo>
                      <a:pt x="2" y="740"/>
                    </a:lnTo>
                    <a:lnTo>
                      <a:pt x="6" y="827"/>
                    </a:lnTo>
                    <a:lnTo>
                      <a:pt x="13" y="911"/>
                    </a:lnTo>
                    <a:lnTo>
                      <a:pt x="23" y="995"/>
                    </a:lnTo>
                    <a:lnTo>
                      <a:pt x="34" y="1080"/>
                    </a:lnTo>
                    <a:lnTo>
                      <a:pt x="50" y="1162"/>
                    </a:lnTo>
                    <a:lnTo>
                      <a:pt x="65" y="1245"/>
                    </a:lnTo>
                    <a:lnTo>
                      <a:pt x="86" y="1327"/>
                    </a:lnTo>
                    <a:lnTo>
                      <a:pt x="107" y="1406"/>
                    </a:lnTo>
                    <a:lnTo>
                      <a:pt x="132" y="1486"/>
                    </a:lnTo>
                    <a:lnTo>
                      <a:pt x="159" y="1563"/>
                    </a:lnTo>
                    <a:lnTo>
                      <a:pt x="188" y="1642"/>
                    </a:lnTo>
                    <a:lnTo>
                      <a:pt x="220" y="1716"/>
                    </a:lnTo>
                    <a:lnTo>
                      <a:pt x="253" y="1791"/>
                    </a:lnTo>
                    <a:lnTo>
                      <a:pt x="289" y="1864"/>
                    </a:lnTo>
                    <a:lnTo>
                      <a:pt x="328" y="1937"/>
                    </a:lnTo>
                    <a:lnTo>
                      <a:pt x="368" y="2008"/>
                    </a:lnTo>
                    <a:lnTo>
                      <a:pt x="410" y="2077"/>
                    </a:lnTo>
                    <a:lnTo>
                      <a:pt x="454" y="2146"/>
                    </a:lnTo>
                    <a:lnTo>
                      <a:pt x="500" y="2211"/>
                    </a:lnTo>
                    <a:lnTo>
                      <a:pt x="548" y="2276"/>
                    </a:lnTo>
                    <a:lnTo>
                      <a:pt x="598" y="2340"/>
                    </a:lnTo>
                    <a:lnTo>
                      <a:pt x="650" y="2403"/>
                    </a:lnTo>
                    <a:lnTo>
                      <a:pt x="704" y="2462"/>
                    </a:lnTo>
                    <a:lnTo>
                      <a:pt x="759" y="2522"/>
                    </a:lnTo>
                    <a:lnTo>
                      <a:pt x="817" y="2579"/>
                    </a:lnTo>
                    <a:lnTo>
                      <a:pt x="876" y="2633"/>
                    </a:lnTo>
                    <a:lnTo>
                      <a:pt x="936" y="2687"/>
                    </a:lnTo>
                    <a:lnTo>
                      <a:pt x="999" y="2739"/>
                    </a:lnTo>
                    <a:lnTo>
                      <a:pt x="1062" y="2789"/>
                    </a:lnTo>
                    <a:lnTo>
                      <a:pt x="1128" y="2836"/>
                    </a:lnTo>
                    <a:lnTo>
                      <a:pt x="1195" y="2882"/>
                    </a:lnTo>
                    <a:lnTo>
                      <a:pt x="1739" y="2098"/>
                    </a:lnTo>
                    <a:lnTo>
                      <a:pt x="1920" y="1053"/>
                    </a:lnTo>
                    <a:close/>
                  </a:path>
                </a:pathLst>
              </a:custGeom>
              <a:gradFill>
                <a:gsLst>
                  <a:gs pos="18000">
                    <a:srgbClr val="0B4140"/>
                  </a:gs>
                  <a:gs pos="50000">
                    <a:srgbClr val="0F5553"/>
                  </a:gs>
                </a:gsLst>
                <a:lin ang="19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/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89AA1CAB-5D55-4A5E-8A7E-059036D88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201" y="3900547"/>
                <a:ext cx="1428815" cy="831153"/>
              </a:xfrm>
              <a:custGeom>
                <a:avLst/>
                <a:gdLst/>
                <a:ahLst/>
                <a:cxnLst>
                  <a:cxn ang="0">
                    <a:pos x="2426" y="495"/>
                  </a:cxn>
                  <a:cxn ang="0">
                    <a:pos x="1484" y="0"/>
                  </a:cxn>
                  <a:cxn ang="0">
                    <a:pos x="544" y="495"/>
                  </a:cxn>
                  <a:cxn ang="0">
                    <a:pos x="544" y="493"/>
                  </a:cxn>
                  <a:cxn ang="0">
                    <a:pos x="0" y="1277"/>
                  </a:cxn>
                  <a:cxn ang="0">
                    <a:pos x="0" y="1277"/>
                  </a:cxn>
                  <a:cxn ang="0">
                    <a:pos x="80" y="1329"/>
                  </a:cxn>
                  <a:cxn ang="0">
                    <a:pos x="163" y="1379"/>
                  </a:cxn>
                  <a:cxn ang="0">
                    <a:pos x="247" y="1425"/>
                  </a:cxn>
                  <a:cxn ang="0">
                    <a:pos x="333" y="1467"/>
                  </a:cxn>
                  <a:cxn ang="0">
                    <a:pos x="422" y="1508"/>
                  </a:cxn>
                  <a:cxn ang="0">
                    <a:pos x="512" y="1546"/>
                  </a:cxn>
                  <a:cxn ang="0">
                    <a:pos x="602" y="1579"/>
                  </a:cxn>
                  <a:cxn ang="0">
                    <a:pos x="696" y="1609"/>
                  </a:cxn>
                  <a:cxn ang="0">
                    <a:pos x="790" y="1636"/>
                  </a:cxn>
                  <a:cxn ang="0">
                    <a:pos x="886" y="1661"/>
                  </a:cxn>
                  <a:cxn ang="0">
                    <a:pos x="982" y="1680"/>
                  </a:cxn>
                  <a:cxn ang="0">
                    <a:pos x="1081" y="1697"/>
                  </a:cxn>
                  <a:cxn ang="0">
                    <a:pos x="1181" y="1711"/>
                  </a:cxn>
                  <a:cxn ang="0">
                    <a:pos x="1281" y="1720"/>
                  </a:cxn>
                  <a:cxn ang="0">
                    <a:pos x="1382" y="1726"/>
                  </a:cxn>
                  <a:cxn ang="0">
                    <a:pos x="1484" y="1728"/>
                  </a:cxn>
                  <a:cxn ang="0">
                    <a:pos x="1484" y="1728"/>
                  </a:cxn>
                  <a:cxn ang="0">
                    <a:pos x="1588" y="1726"/>
                  </a:cxn>
                  <a:cxn ang="0">
                    <a:pos x="1689" y="1720"/>
                  </a:cxn>
                  <a:cxn ang="0">
                    <a:pos x="1789" y="1711"/>
                  </a:cxn>
                  <a:cxn ang="0">
                    <a:pos x="1889" y="1697"/>
                  </a:cxn>
                  <a:cxn ang="0">
                    <a:pos x="1987" y="1680"/>
                  </a:cxn>
                  <a:cxn ang="0">
                    <a:pos x="2084" y="1661"/>
                  </a:cxn>
                  <a:cxn ang="0">
                    <a:pos x="2180" y="1636"/>
                  </a:cxn>
                  <a:cxn ang="0">
                    <a:pos x="2274" y="1609"/>
                  </a:cxn>
                  <a:cxn ang="0">
                    <a:pos x="2368" y="1579"/>
                  </a:cxn>
                  <a:cxn ang="0">
                    <a:pos x="2458" y="1546"/>
                  </a:cxn>
                  <a:cxn ang="0">
                    <a:pos x="2548" y="1508"/>
                  </a:cxn>
                  <a:cxn ang="0">
                    <a:pos x="2637" y="1467"/>
                  </a:cxn>
                  <a:cxn ang="0">
                    <a:pos x="2723" y="1425"/>
                  </a:cxn>
                  <a:cxn ang="0">
                    <a:pos x="2807" y="1379"/>
                  </a:cxn>
                  <a:cxn ang="0">
                    <a:pos x="2890" y="1329"/>
                  </a:cxn>
                  <a:cxn ang="0">
                    <a:pos x="2970" y="1277"/>
                  </a:cxn>
                  <a:cxn ang="0">
                    <a:pos x="2426" y="493"/>
                  </a:cxn>
                  <a:cxn ang="0">
                    <a:pos x="2426" y="495"/>
                  </a:cxn>
                </a:cxnLst>
                <a:rect l="0" t="0" r="r" b="b"/>
                <a:pathLst>
                  <a:path w="2970" h="1728">
                    <a:moveTo>
                      <a:pt x="2426" y="495"/>
                    </a:moveTo>
                    <a:lnTo>
                      <a:pt x="1484" y="0"/>
                    </a:lnTo>
                    <a:lnTo>
                      <a:pt x="544" y="495"/>
                    </a:lnTo>
                    <a:lnTo>
                      <a:pt x="544" y="493"/>
                    </a:lnTo>
                    <a:lnTo>
                      <a:pt x="0" y="1277"/>
                    </a:lnTo>
                    <a:lnTo>
                      <a:pt x="0" y="1277"/>
                    </a:lnTo>
                    <a:lnTo>
                      <a:pt x="80" y="1329"/>
                    </a:lnTo>
                    <a:lnTo>
                      <a:pt x="163" y="1379"/>
                    </a:lnTo>
                    <a:lnTo>
                      <a:pt x="247" y="1425"/>
                    </a:lnTo>
                    <a:lnTo>
                      <a:pt x="333" y="1467"/>
                    </a:lnTo>
                    <a:lnTo>
                      <a:pt x="422" y="1508"/>
                    </a:lnTo>
                    <a:lnTo>
                      <a:pt x="512" y="1546"/>
                    </a:lnTo>
                    <a:lnTo>
                      <a:pt x="602" y="1579"/>
                    </a:lnTo>
                    <a:lnTo>
                      <a:pt x="696" y="1609"/>
                    </a:lnTo>
                    <a:lnTo>
                      <a:pt x="790" y="1636"/>
                    </a:lnTo>
                    <a:lnTo>
                      <a:pt x="886" y="1661"/>
                    </a:lnTo>
                    <a:lnTo>
                      <a:pt x="982" y="1680"/>
                    </a:lnTo>
                    <a:lnTo>
                      <a:pt x="1081" y="1697"/>
                    </a:lnTo>
                    <a:lnTo>
                      <a:pt x="1181" y="1711"/>
                    </a:lnTo>
                    <a:lnTo>
                      <a:pt x="1281" y="1720"/>
                    </a:lnTo>
                    <a:lnTo>
                      <a:pt x="1382" y="1726"/>
                    </a:lnTo>
                    <a:lnTo>
                      <a:pt x="1484" y="1728"/>
                    </a:lnTo>
                    <a:lnTo>
                      <a:pt x="1484" y="1728"/>
                    </a:lnTo>
                    <a:lnTo>
                      <a:pt x="1588" y="1726"/>
                    </a:lnTo>
                    <a:lnTo>
                      <a:pt x="1689" y="1720"/>
                    </a:lnTo>
                    <a:lnTo>
                      <a:pt x="1789" y="1711"/>
                    </a:lnTo>
                    <a:lnTo>
                      <a:pt x="1889" y="1697"/>
                    </a:lnTo>
                    <a:lnTo>
                      <a:pt x="1987" y="1680"/>
                    </a:lnTo>
                    <a:lnTo>
                      <a:pt x="2084" y="1661"/>
                    </a:lnTo>
                    <a:lnTo>
                      <a:pt x="2180" y="1636"/>
                    </a:lnTo>
                    <a:lnTo>
                      <a:pt x="2274" y="1609"/>
                    </a:lnTo>
                    <a:lnTo>
                      <a:pt x="2368" y="1579"/>
                    </a:lnTo>
                    <a:lnTo>
                      <a:pt x="2458" y="1546"/>
                    </a:lnTo>
                    <a:lnTo>
                      <a:pt x="2548" y="1508"/>
                    </a:lnTo>
                    <a:lnTo>
                      <a:pt x="2637" y="1467"/>
                    </a:lnTo>
                    <a:lnTo>
                      <a:pt x="2723" y="1425"/>
                    </a:lnTo>
                    <a:lnTo>
                      <a:pt x="2807" y="1379"/>
                    </a:lnTo>
                    <a:lnTo>
                      <a:pt x="2890" y="1329"/>
                    </a:lnTo>
                    <a:lnTo>
                      <a:pt x="2970" y="1277"/>
                    </a:lnTo>
                    <a:lnTo>
                      <a:pt x="2426" y="493"/>
                    </a:lnTo>
                    <a:lnTo>
                      <a:pt x="2426" y="495"/>
                    </a:lnTo>
                    <a:close/>
                  </a:path>
                </a:pathLst>
              </a:custGeom>
              <a:gradFill>
                <a:gsLst>
                  <a:gs pos="18000">
                    <a:srgbClr val="0F5957"/>
                  </a:gs>
                  <a:gs pos="50000">
                    <a:srgbClr val="136F6D"/>
                  </a:gs>
                </a:gsLst>
                <a:lin ang="162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226AFD11-FED3-487D-9A1C-84970CC7C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6934" y="3062426"/>
                <a:ext cx="926987" cy="1392223"/>
              </a:xfrm>
              <a:custGeom>
                <a:avLst/>
                <a:gdLst/>
                <a:ahLst/>
                <a:cxnLst>
                  <a:cxn ang="0">
                    <a:pos x="758" y="311"/>
                  </a:cxn>
                  <a:cxn ang="0">
                    <a:pos x="762" y="311"/>
                  </a:cxn>
                  <a:cxn ang="0">
                    <a:pos x="0" y="1053"/>
                  </a:cxn>
                  <a:cxn ang="0">
                    <a:pos x="181" y="2098"/>
                  </a:cxn>
                  <a:cxn ang="0">
                    <a:pos x="725" y="2882"/>
                  </a:cxn>
                  <a:cxn ang="0">
                    <a:pos x="725" y="2882"/>
                  </a:cxn>
                  <a:cxn ang="0">
                    <a:pos x="792" y="2836"/>
                  </a:cxn>
                  <a:cxn ang="0">
                    <a:pos x="858" y="2789"/>
                  </a:cxn>
                  <a:cxn ang="0">
                    <a:pos x="921" y="2739"/>
                  </a:cxn>
                  <a:cxn ang="0">
                    <a:pos x="984" y="2687"/>
                  </a:cxn>
                  <a:cxn ang="0">
                    <a:pos x="1044" y="2633"/>
                  </a:cxn>
                  <a:cxn ang="0">
                    <a:pos x="1103" y="2579"/>
                  </a:cxn>
                  <a:cxn ang="0">
                    <a:pos x="1161" y="2522"/>
                  </a:cxn>
                  <a:cxn ang="0">
                    <a:pos x="1216" y="2462"/>
                  </a:cxn>
                  <a:cxn ang="0">
                    <a:pos x="1270" y="2403"/>
                  </a:cxn>
                  <a:cxn ang="0">
                    <a:pos x="1322" y="2340"/>
                  </a:cxn>
                  <a:cxn ang="0">
                    <a:pos x="1372" y="2276"/>
                  </a:cxn>
                  <a:cxn ang="0">
                    <a:pos x="1420" y="2211"/>
                  </a:cxn>
                  <a:cxn ang="0">
                    <a:pos x="1466" y="2146"/>
                  </a:cxn>
                  <a:cxn ang="0">
                    <a:pos x="1510" y="2077"/>
                  </a:cxn>
                  <a:cxn ang="0">
                    <a:pos x="1552" y="2008"/>
                  </a:cxn>
                  <a:cxn ang="0">
                    <a:pos x="1592" y="1937"/>
                  </a:cxn>
                  <a:cxn ang="0">
                    <a:pos x="1631" y="1864"/>
                  </a:cxn>
                  <a:cxn ang="0">
                    <a:pos x="1667" y="1791"/>
                  </a:cxn>
                  <a:cxn ang="0">
                    <a:pos x="1700" y="1716"/>
                  </a:cxn>
                  <a:cxn ang="0">
                    <a:pos x="1732" y="1642"/>
                  </a:cxn>
                  <a:cxn ang="0">
                    <a:pos x="1761" y="1563"/>
                  </a:cxn>
                  <a:cxn ang="0">
                    <a:pos x="1788" y="1486"/>
                  </a:cxn>
                  <a:cxn ang="0">
                    <a:pos x="1813" y="1406"/>
                  </a:cxn>
                  <a:cxn ang="0">
                    <a:pos x="1834" y="1327"/>
                  </a:cxn>
                  <a:cxn ang="0">
                    <a:pos x="1853" y="1245"/>
                  </a:cxn>
                  <a:cxn ang="0">
                    <a:pos x="1870" y="1162"/>
                  </a:cxn>
                  <a:cxn ang="0">
                    <a:pos x="1886" y="1080"/>
                  </a:cxn>
                  <a:cxn ang="0">
                    <a:pos x="1897" y="995"/>
                  </a:cxn>
                  <a:cxn ang="0">
                    <a:pos x="1907" y="911"/>
                  </a:cxn>
                  <a:cxn ang="0">
                    <a:pos x="1914" y="827"/>
                  </a:cxn>
                  <a:cxn ang="0">
                    <a:pos x="1918" y="740"/>
                  </a:cxn>
                  <a:cxn ang="0">
                    <a:pos x="1920" y="654"/>
                  </a:cxn>
                  <a:cxn ang="0">
                    <a:pos x="1920" y="654"/>
                  </a:cxn>
                  <a:cxn ang="0">
                    <a:pos x="1918" y="570"/>
                  </a:cxn>
                  <a:cxn ang="0">
                    <a:pos x="1914" y="485"/>
                  </a:cxn>
                  <a:cxn ang="0">
                    <a:pos x="1909" y="403"/>
                  </a:cxn>
                  <a:cxn ang="0">
                    <a:pos x="1899" y="320"/>
                  </a:cxn>
                  <a:cxn ang="0">
                    <a:pos x="1888" y="240"/>
                  </a:cxn>
                  <a:cxn ang="0">
                    <a:pos x="1874" y="159"/>
                  </a:cxn>
                  <a:cxn ang="0">
                    <a:pos x="1859" y="81"/>
                  </a:cxn>
                  <a:cxn ang="0">
                    <a:pos x="1840" y="0"/>
                  </a:cxn>
                  <a:cxn ang="0">
                    <a:pos x="758" y="311"/>
                  </a:cxn>
                </a:cxnLst>
                <a:rect l="0" t="0" r="r" b="b"/>
                <a:pathLst>
                  <a:path w="1920" h="2882">
                    <a:moveTo>
                      <a:pt x="758" y="311"/>
                    </a:moveTo>
                    <a:lnTo>
                      <a:pt x="762" y="311"/>
                    </a:lnTo>
                    <a:lnTo>
                      <a:pt x="0" y="1053"/>
                    </a:lnTo>
                    <a:lnTo>
                      <a:pt x="181" y="2098"/>
                    </a:lnTo>
                    <a:lnTo>
                      <a:pt x="725" y="2882"/>
                    </a:lnTo>
                    <a:lnTo>
                      <a:pt x="725" y="2882"/>
                    </a:lnTo>
                    <a:lnTo>
                      <a:pt x="792" y="2836"/>
                    </a:lnTo>
                    <a:lnTo>
                      <a:pt x="858" y="2789"/>
                    </a:lnTo>
                    <a:lnTo>
                      <a:pt x="921" y="2739"/>
                    </a:lnTo>
                    <a:lnTo>
                      <a:pt x="984" y="2687"/>
                    </a:lnTo>
                    <a:lnTo>
                      <a:pt x="1044" y="2633"/>
                    </a:lnTo>
                    <a:lnTo>
                      <a:pt x="1103" y="2579"/>
                    </a:lnTo>
                    <a:lnTo>
                      <a:pt x="1161" y="2522"/>
                    </a:lnTo>
                    <a:lnTo>
                      <a:pt x="1216" y="2462"/>
                    </a:lnTo>
                    <a:lnTo>
                      <a:pt x="1270" y="2403"/>
                    </a:lnTo>
                    <a:lnTo>
                      <a:pt x="1322" y="2340"/>
                    </a:lnTo>
                    <a:lnTo>
                      <a:pt x="1372" y="2276"/>
                    </a:lnTo>
                    <a:lnTo>
                      <a:pt x="1420" y="2211"/>
                    </a:lnTo>
                    <a:lnTo>
                      <a:pt x="1466" y="2146"/>
                    </a:lnTo>
                    <a:lnTo>
                      <a:pt x="1510" y="2077"/>
                    </a:lnTo>
                    <a:lnTo>
                      <a:pt x="1552" y="2008"/>
                    </a:lnTo>
                    <a:lnTo>
                      <a:pt x="1592" y="1937"/>
                    </a:lnTo>
                    <a:lnTo>
                      <a:pt x="1631" y="1864"/>
                    </a:lnTo>
                    <a:lnTo>
                      <a:pt x="1667" y="1791"/>
                    </a:lnTo>
                    <a:lnTo>
                      <a:pt x="1700" y="1716"/>
                    </a:lnTo>
                    <a:lnTo>
                      <a:pt x="1732" y="1642"/>
                    </a:lnTo>
                    <a:lnTo>
                      <a:pt x="1761" y="1563"/>
                    </a:lnTo>
                    <a:lnTo>
                      <a:pt x="1788" y="1486"/>
                    </a:lnTo>
                    <a:lnTo>
                      <a:pt x="1813" y="1406"/>
                    </a:lnTo>
                    <a:lnTo>
                      <a:pt x="1834" y="1327"/>
                    </a:lnTo>
                    <a:lnTo>
                      <a:pt x="1853" y="1245"/>
                    </a:lnTo>
                    <a:lnTo>
                      <a:pt x="1870" y="1162"/>
                    </a:lnTo>
                    <a:lnTo>
                      <a:pt x="1886" y="1080"/>
                    </a:lnTo>
                    <a:lnTo>
                      <a:pt x="1897" y="995"/>
                    </a:lnTo>
                    <a:lnTo>
                      <a:pt x="1907" y="911"/>
                    </a:lnTo>
                    <a:lnTo>
                      <a:pt x="1914" y="827"/>
                    </a:lnTo>
                    <a:lnTo>
                      <a:pt x="1918" y="740"/>
                    </a:lnTo>
                    <a:lnTo>
                      <a:pt x="1920" y="654"/>
                    </a:lnTo>
                    <a:lnTo>
                      <a:pt x="1920" y="654"/>
                    </a:lnTo>
                    <a:lnTo>
                      <a:pt x="1918" y="570"/>
                    </a:lnTo>
                    <a:lnTo>
                      <a:pt x="1914" y="485"/>
                    </a:lnTo>
                    <a:lnTo>
                      <a:pt x="1909" y="403"/>
                    </a:lnTo>
                    <a:lnTo>
                      <a:pt x="1899" y="320"/>
                    </a:lnTo>
                    <a:lnTo>
                      <a:pt x="1888" y="240"/>
                    </a:lnTo>
                    <a:lnTo>
                      <a:pt x="1874" y="159"/>
                    </a:lnTo>
                    <a:lnTo>
                      <a:pt x="1859" y="81"/>
                    </a:lnTo>
                    <a:lnTo>
                      <a:pt x="1840" y="0"/>
                    </a:lnTo>
                    <a:lnTo>
                      <a:pt x="758" y="311"/>
                    </a:lnTo>
                    <a:close/>
                  </a:path>
                </a:pathLst>
              </a:custGeom>
              <a:gradFill flip="none" rotWithShape="1">
                <a:gsLst>
                  <a:gs pos="18000">
                    <a:srgbClr val="04682C"/>
                  </a:gs>
                  <a:gs pos="50000">
                    <a:srgbClr val="00803A"/>
                  </a:gs>
                </a:gsLst>
                <a:lin ang="126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b="1" dirty="0">
                  <a:latin typeface="Arial Narrow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07853FA-D6EA-49FF-BB68-A6B9F4F12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250" y="2004754"/>
                <a:ext cx="1244115" cy="1118658"/>
              </a:xfrm>
              <a:custGeom>
                <a:avLst/>
                <a:gdLst/>
                <a:ahLst/>
                <a:cxnLst>
                  <a:cxn ang="0">
                    <a:pos x="2599" y="0"/>
                  </a:cxn>
                  <a:cxn ang="0">
                    <a:pos x="2599" y="0"/>
                  </a:cxn>
                  <a:cxn ang="0">
                    <a:pos x="2542" y="2"/>
                  </a:cxn>
                  <a:cxn ang="0">
                    <a:pos x="2482" y="4"/>
                  </a:cxn>
                  <a:cxn ang="0">
                    <a:pos x="2425" y="6"/>
                  </a:cxn>
                  <a:cxn ang="0">
                    <a:pos x="2367" y="9"/>
                  </a:cxn>
                  <a:cxn ang="0">
                    <a:pos x="2309" y="15"/>
                  </a:cxn>
                  <a:cxn ang="0">
                    <a:pos x="2252" y="23"/>
                  </a:cxn>
                  <a:cxn ang="0">
                    <a:pos x="2196" y="31"/>
                  </a:cxn>
                  <a:cxn ang="0">
                    <a:pos x="2141" y="40"/>
                  </a:cxn>
                  <a:cxn ang="0">
                    <a:pos x="2083" y="50"/>
                  </a:cxn>
                  <a:cxn ang="0">
                    <a:pos x="2029" y="61"/>
                  </a:cxn>
                  <a:cxn ang="0">
                    <a:pos x="1974" y="75"/>
                  </a:cxn>
                  <a:cxn ang="0">
                    <a:pos x="1918" y="88"/>
                  </a:cxn>
                  <a:cxn ang="0">
                    <a:pos x="1865" y="101"/>
                  </a:cxn>
                  <a:cxn ang="0">
                    <a:pos x="1811" y="119"/>
                  </a:cxn>
                  <a:cxn ang="0">
                    <a:pos x="1757" y="136"/>
                  </a:cxn>
                  <a:cxn ang="0">
                    <a:pos x="1705" y="153"/>
                  </a:cxn>
                  <a:cxn ang="0">
                    <a:pos x="1654" y="172"/>
                  </a:cxn>
                  <a:cxn ang="0">
                    <a:pos x="1602" y="194"/>
                  </a:cxn>
                  <a:cxn ang="0">
                    <a:pos x="1550" y="215"/>
                  </a:cxn>
                  <a:cxn ang="0">
                    <a:pos x="1500" y="236"/>
                  </a:cxn>
                  <a:cxn ang="0">
                    <a:pos x="1400" y="284"/>
                  </a:cxn>
                  <a:cxn ang="0">
                    <a:pos x="1303" y="335"/>
                  </a:cxn>
                  <a:cxn ang="0">
                    <a:pos x="1209" y="389"/>
                  </a:cxn>
                  <a:cxn ang="0">
                    <a:pos x="1115" y="449"/>
                  </a:cxn>
                  <a:cxn ang="0">
                    <a:pos x="1026" y="512"/>
                  </a:cxn>
                  <a:cxn ang="0">
                    <a:pos x="938" y="577"/>
                  </a:cxn>
                  <a:cxn ang="0">
                    <a:pos x="854" y="646"/>
                  </a:cxn>
                  <a:cxn ang="0">
                    <a:pos x="773" y="719"/>
                  </a:cxn>
                  <a:cxn ang="0">
                    <a:pos x="695" y="796"/>
                  </a:cxn>
                  <a:cxn ang="0">
                    <a:pos x="620" y="874"/>
                  </a:cxn>
                  <a:cxn ang="0">
                    <a:pos x="549" y="957"/>
                  </a:cxn>
                  <a:cxn ang="0">
                    <a:pos x="480" y="1041"/>
                  </a:cxn>
                  <a:cxn ang="0">
                    <a:pos x="415" y="1129"/>
                  </a:cxn>
                  <a:cxn ang="0">
                    <a:pos x="353" y="1220"/>
                  </a:cxn>
                  <a:cxn ang="0">
                    <a:pos x="296" y="1314"/>
                  </a:cxn>
                  <a:cxn ang="0">
                    <a:pos x="240" y="1408"/>
                  </a:cxn>
                  <a:cxn ang="0">
                    <a:pos x="190" y="1505"/>
                  </a:cxn>
                  <a:cxn ang="0">
                    <a:pos x="144" y="1607"/>
                  </a:cxn>
                  <a:cxn ang="0">
                    <a:pos x="123" y="1657"/>
                  </a:cxn>
                  <a:cxn ang="0">
                    <a:pos x="102" y="1709"/>
                  </a:cxn>
                  <a:cxn ang="0">
                    <a:pos x="83" y="1760"/>
                  </a:cxn>
                  <a:cxn ang="0">
                    <a:pos x="64" y="1812"/>
                  </a:cxn>
                  <a:cxn ang="0">
                    <a:pos x="46" y="1866"/>
                  </a:cxn>
                  <a:cxn ang="0">
                    <a:pos x="29" y="1920"/>
                  </a:cxn>
                  <a:cxn ang="0">
                    <a:pos x="14" y="1973"/>
                  </a:cxn>
                  <a:cxn ang="0">
                    <a:pos x="0" y="2027"/>
                  </a:cxn>
                  <a:cxn ang="0">
                    <a:pos x="1080" y="2338"/>
                  </a:cxn>
                  <a:cxn ang="0">
                    <a:pos x="2129" y="2186"/>
                  </a:cxn>
                  <a:cxn ang="0">
                    <a:pos x="2599" y="1233"/>
                  </a:cxn>
                  <a:cxn ang="0">
                    <a:pos x="2599" y="6"/>
                  </a:cxn>
                  <a:cxn ang="0">
                    <a:pos x="2599" y="0"/>
                  </a:cxn>
                </a:cxnLst>
                <a:rect l="0" t="0" r="r" b="b"/>
                <a:pathLst>
                  <a:path w="2599" h="2338">
                    <a:moveTo>
                      <a:pt x="2599" y="0"/>
                    </a:moveTo>
                    <a:lnTo>
                      <a:pt x="2599" y="0"/>
                    </a:lnTo>
                    <a:lnTo>
                      <a:pt x="2542" y="2"/>
                    </a:lnTo>
                    <a:lnTo>
                      <a:pt x="2482" y="4"/>
                    </a:lnTo>
                    <a:lnTo>
                      <a:pt x="2425" y="6"/>
                    </a:lnTo>
                    <a:lnTo>
                      <a:pt x="2367" y="9"/>
                    </a:lnTo>
                    <a:lnTo>
                      <a:pt x="2309" y="15"/>
                    </a:lnTo>
                    <a:lnTo>
                      <a:pt x="2252" y="23"/>
                    </a:lnTo>
                    <a:lnTo>
                      <a:pt x="2196" y="31"/>
                    </a:lnTo>
                    <a:lnTo>
                      <a:pt x="2141" y="40"/>
                    </a:lnTo>
                    <a:lnTo>
                      <a:pt x="2083" y="50"/>
                    </a:lnTo>
                    <a:lnTo>
                      <a:pt x="2029" y="61"/>
                    </a:lnTo>
                    <a:lnTo>
                      <a:pt x="1974" y="75"/>
                    </a:lnTo>
                    <a:lnTo>
                      <a:pt x="1918" y="88"/>
                    </a:lnTo>
                    <a:lnTo>
                      <a:pt x="1865" y="101"/>
                    </a:lnTo>
                    <a:lnTo>
                      <a:pt x="1811" y="119"/>
                    </a:lnTo>
                    <a:lnTo>
                      <a:pt x="1757" y="136"/>
                    </a:lnTo>
                    <a:lnTo>
                      <a:pt x="1705" y="153"/>
                    </a:lnTo>
                    <a:lnTo>
                      <a:pt x="1654" y="172"/>
                    </a:lnTo>
                    <a:lnTo>
                      <a:pt x="1602" y="194"/>
                    </a:lnTo>
                    <a:lnTo>
                      <a:pt x="1550" y="215"/>
                    </a:lnTo>
                    <a:lnTo>
                      <a:pt x="1500" y="236"/>
                    </a:lnTo>
                    <a:lnTo>
                      <a:pt x="1400" y="284"/>
                    </a:lnTo>
                    <a:lnTo>
                      <a:pt x="1303" y="335"/>
                    </a:lnTo>
                    <a:lnTo>
                      <a:pt x="1209" y="389"/>
                    </a:lnTo>
                    <a:lnTo>
                      <a:pt x="1115" y="449"/>
                    </a:lnTo>
                    <a:lnTo>
                      <a:pt x="1026" y="512"/>
                    </a:lnTo>
                    <a:lnTo>
                      <a:pt x="938" y="577"/>
                    </a:lnTo>
                    <a:lnTo>
                      <a:pt x="854" y="646"/>
                    </a:lnTo>
                    <a:lnTo>
                      <a:pt x="773" y="719"/>
                    </a:lnTo>
                    <a:lnTo>
                      <a:pt x="695" y="796"/>
                    </a:lnTo>
                    <a:lnTo>
                      <a:pt x="620" y="874"/>
                    </a:lnTo>
                    <a:lnTo>
                      <a:pt x="549" y="957"/>
                    </a:lnTo>
                    <a:lnTo>
                      <a:pt x="480" y="1041"/>
                    </a:lnTo>
                    <a:lnTo>
                      <a:pt x="415" y="1129"/>
                    </a:lnTo>
                    <a:lnTo>
                      <a:pt x="353" y="1220"/>
                    </a:lnTo>
                    <a:lnTo>
                      <a:pt x="296" y="1314"/>
                    </a:lnTo>
                    <a:lnTo>
                      <a:pt x="240" y="1408"/>
                    </a:lnTo>
                    <a:lnTo>
                      <a:pt x="190" y="1505"/>
                    </a:lnTo>
                    <a:lnTo>
                      <a:pt x="144" y="1607"/>
                    </a:lnTo>
                    <a:lnTo>
                      <a:pt x="123" y="1657"/>
                    </a:lnTo>
                    <a:lnTo>
                      <a:pt x="102" y="1709"/>
                    </a:lnTo>
                    <a:lnTo>
                      <a:pt x="83" y="1760"/>
                    </a:lnTo>
                    <a:lnTo>
                      <a:pt x="64" y="1812"/>
                    </a:lnTo>
                    <a:lnTo>
                      <a:pt x="46" y="1866"/>
                    </a:lnTo>
                    <a:lnTo>
                      <a:pt x="29" y="1920"/>
                    </a:lnTo>
                    <a:lnTo>
                      <a:pt x="14" y="1973"/>
                    </a:lnTo>
                    <a:lnTo>
                      <a:pt x="0" y="2027"/>
                    </a:lnTo>
                    <a:lnTo>
                      <a:pt x="1080" y="2338"/>
                    </a:lnTo>
                    <a:lnTo>
                      <a:pt x="2129" y="2186"/>
                    </a:lnTo>
                    <a:lnTo>
                      <a:pt x="2599" y="1233"/>
                    </a:lnTo>
                    <a:lnTo>
                      <a:pt x="2599" y="6"/>
                    </a:lnTo>
                    <a:lnTo>
                      <a:pt x="2599" y="0"/>
                    </a:lnTo>
                    <a:close/>
                  </a:path>
                </a:pathLst>
              </a:custGeom>
              <a:gradFill flip="none" rotWithShape="1">
                <a:gsLst>
                  <a:gs pos="18000">
                    <a:srgbClr val="77C115"/>
                  </a:gs>
                  <a:gs pos="50000">
                    <a:srgbClr val="A8D411"/>
                  </a:gs>
                </a:gsLst>
                <a:lin ang="30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b="1" dirty="0">
                  <a:latin typeface="Arial Narrow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41C7275D-D7D9-4529-A7A2-2D8E814BC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851" y="2013467"/>
                <a:ext cx="1226690" cy="11047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233"/>
                  </a:cxn>
                  <a:cxn ang="0">
                    <a:pos x="472" y="2186"/>
                  </a:cxn>
                  <a:cxn ang="0">
                    <a:pos x="1519" y="2338"/>
                  </a:cxn>
                  <a:cxn ang="0">
                    <a:pos x="2601" y="2027"/>
                  </a:cxn>
                  <a:cxn ang="0">
                    <a:pos x="2601" y="2027"/>
                  </a:cxn>
                  <a:cxn ang="0">
                    <a:pos x="2587" y="1973"/>
                  </a:cxn>
                  <a:cxn ang="0">
                    <a:pos x="2572" y="1920"/>
                  </a:cxn>
                  <a:cxn ang="0">
                    <a:pos x="2555" y="1866"/>
                  </a:cxn>
                  <a:cxn ang="0">
                    <a:pos x="2537" y="1812"/>
                  </a:cxn>
                  <a:cxn ang="0">
                    <a:pos x="2518" y="1760"/>
                  </a:cxn>
                  <a:cxn ang="0">
                    <a:pos x="2499" y="1709"/>
                  </a:cxn>
                  <a:cxn ang="0">
                    <a:pos x="2478" y="1657"/>
                  </a:cxn>
                  <a:cxn ang="0">
                    <a:pos x="2457" y="1607"/>
                  </a:cxn>
                  <a:cxn ang="0">
                    <a:pos x="2411" y="1505"/>
                  </a:cxn>
                  <a:cxn ang="0">
                    <a:pos x="2361" y="1408"/>
                  </a:cxn>
                  <a:cxn ang="0">
                    <a:pos x="2305" y="1314"/>
                  </a:cxn>
                  <a:cxn ang="0">
                    <a:pos x="2248" y="1220"/>
                  </a:cxn>
                  <a:cxn ang="0">
                    <a:pos x="2186" y="1129"/>
                  </a:cxn>
                  <a:cxn ang="0">
                    <a:pos x="2121" y="1041"/>
                  </a:cxn>
                  <a:cxn ang="0">
                    <a:pos x="2052" y="957"/>
                  </a:cxn>
                  <a:cxn ang="0">
                    <a:pos x="1981" y="874"/>
                  </a:cxn>
                  <a:cxn ang="0">
                    <a:pos x="1906" y="796"/>
                  </a:cxn>
                  <a:cxn ang="0">
                    <a:pos x="1828" y="719"/>
                  </a:cxn>
                  <a:cxn ang="0">
                    <a:pos x="1747" y="646"/>
                  </a:cxn>
                  <a:cxn ang="0">
                    <a:pos x="1663" y="577"/>
                  </a:cxn>
                  <a:cxn ang="0">
                    <a:pos x="1575" y="512"/>
                  </a:cxn>
                  <a:cxn ang="0">
                    <a:pos x="1486" y="449"/>
                  </a:cxn>
                  <a:cxn ang="0">
                    <a:pos x="1392" y="389"/>
                  </a:cxn>
                  <a:cxn ang="0">
                    <a:pos x="1298" y="335"/>
                  </a:cxn>
                  <a:cxn ang="0">
                    <a:pos x="1201" y="284"/>
                  </a:cxn>
                  <a:cxn ang="0">
                    <a:pos x="1101" y="236"/>
                  </a:cxn>
                  <a:cxn ang="0">
                    <a:pos x="1051" y="215"/>
                  </a:cxn>
                  <a:cxn ang="0">
                    <a:pos x="999" y="194"/>
                  </a:cxn>
                  <a:cxn ang="0">
                    <a:pos x="947" y="172"/>
                  </a:cxn>
                  <a:cxn ang="0">
                    <a:pos x="896" y="153"/>
                  </a:cxn>
                  <a:cxn ang="0">
                    <a:pos x="842" y="136"/>
                  </a:cxn>
                  <a:cxn ang="0">
                    <a:pos x="790" y="119"/>
                  </a:cxn>
                  <a:cxn ang="0">
                    <a:pos x="736" y="101"/>
                  </a:cxn>
                  <a:cxn ang="0">
                    <a:pos x="683" y="88"/>
                  </a:cxn>
                  <a:cxn ang="0">
                    <a:pos x="627" y="75"/>
                  </a:cxn>
                  <a:cxn ang="0">
                    <a:pos x="572" y="61"/>
                  </a:cxn>
                  <a:cxn ang="0">
                    <a:pos x="516" y="50"/>
                  </a:cxn>
                  <a:cxn ang="0">
                    <a:pos x="460" y="40"/>
                  </a:cxn>
                  <a:cxn ang="0">
                    <a:pos x="405" y="31"/>
                  </a:cxn>
                  <a:cxn ang="0">
                    <a:pos x="347" y="23"/>
                  </a:cxn>
                  <a:cxn ang="0">
                    <a:pos x="292" y="15"/>
                  </a:cxn>
                  <a:cxn ang="0">
                    <a:pos x="234" y="9"/>
                  </a:cxn>
                  <a:cxn ang="0">
                    <a:pos x="176" y="6"/>
                  </a:cxn>
                  <a:cxn ang="0">
                    <a:pos x="117" y="4"/>
                  </a:cxn>
                  <a:cxn ang="0">
                    <a:pos x="59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601" h="2338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33"/>
                    </a:lnTo>
                    <a:lnTo>
                      <a:pt x="472" y="2186"/>
                    </a:lnTo>
                    <a:lnTo>
                      <a:pt x="1519" y="2338"/>
                    </a:lnTo>
                    <a:lnTo>
                      <a:pt x="2601" y="2027"/>
                    </a:lnTo>
                    <a:lnTo>
                      <a:pt x="2601" y="2027"/>
                    </a:lnTo>
                    <a:lnTo>
                      <a:pt x="2587" y="1973"/>
                    </a:lnTo>
                    <a:lnTo>
                      <a:pt x="2572" y="1920"/>
                    </a:lnTo>
                    <a:lnTo>
                      <a:pt x="2555" y="1866"/>
                    </a:lnTo>
                    <a:lnTo>
                      <a:pt x="2537" y="1812"/>
                    </a:lnTo>
                    <a:lnTo>
                      <a:pt x="2518" y="1760"/>
                    </a:lnTo>
                    <a:lnTo>
                      <a:pt x="2499" y="1709"/>
                    </a:lnTo>
                    <a:lnTo>
                      <a:pt x="2478" y="1657"/>
                    </a:lnTo>
                    <a:lnTo>
                      <a:pt x="2457" y="1607"/>
                    </a:lnTo>
                    <a:lnTo>
                      <a:pt x="2411" y="1505"/>
                    </a:lnTo>
                    <a:lnTo>
                      <a:pt x="2361" y="1408"/>
                    </a:lnTo>
                    <a:lnTo>
                      <a:pt x="2305" y="1314"/>
                    </a:lnTo>
                    <a:lnTo>
                      <a:pt x="2248" y="1220"/>
                    </a:lnTo>
                    <a:lnTo>
                      <a:pt x="2186" y="1129"/>
                    </a:lnTo>
                    <a:lnTo>
                      <a:pt x="2121" y="1041"/>
                    </a:lnTo>
                    <a:lnTo>
                      <a:pt x="2052" y="957"/>
                    </a:lnTo>
                    <a:lnTo>
                      <a:pt x="1981" y="874"/>
                    </a:lnTo>
                    <a:lnTo>
                      <a:pt x="1906" y="796"/>
                    </a:lnTo>
                    <a:lnTo>
                      <a:pt x="1828" y="719"/>
                    </a:lnTo>
                    <a:lnTo>
                      <a:pt x="1747" y="646"/>
                    </a:lnTo>
                    <a:lnTo>
                      <a:pt x="1663" y="577"/>
                    </a:lnTo>
                    <a:lnTo>
                      <a:pt x="1575" y="512"/>
                    </a:lnTo>
                    <a:lnTo>
                      <a:pt x="1486" y="449"/>
                    </a:lnTo>
                    <a:lnTo>
                      <a:pt x="1392" y="389"/>
                    </a:lnTo>
                    <a:lnTo>
                      <a:pt x="1298" y="335"/>
                    </a:lnTo>
                    <a:lnTo>
                      <a:pt x="1201" y="284"/>
                    </a:lnTo>
                    <a:lnTo>
                      <a:pt x="1101" y="236"/>
                    </a:lnTo>
                    <a:lnTo>
                      <a:pt x="1051" y="215"/>
                    </a:lnTo>
                    <a:lnTo>
                      <a:pt x="999" y="194"/>
                    </a:lnTo>
                    <a:lnTo>
                      <a:pt x="947" y="172"/>
                    </a:lnTo>
                    <a:lnTo>
                      <a:pt x="896" y="153"/>
                    </a:lnTo>
                    <a:lnTo>
                      <a:pt x="842" y="136"/>
                    </a:lnTo>
                    <a:lnTo>
                      <a:pt x="790" y="119"/>
                    </a:lnTo>
                    <a:lnTo>
                      <a:pt x="736" y="101"/>
                    </a:lnTo>
                    <a:lnTo>
                      <a:pt x="683" y="88"/>
                    </a:lnTo>
                    <a:lnTo>
                      <a:pt x="627" y="75"/>
                    </a:lnTo>
                    <a:lnTo>
                      <a:pt x="572" y="61"/>
                    </a:lnTo>
                    <a:lnTo>
                      <a:pt x="516" y="50"/>
                    </a:lnTo>
                    <a:lnTo>
                      <a:pt x="460" y="40"/>
                    </a:lnTo>
                    <a:lnTo>
                      <a:pt x="405" y="31"/>
                    </a:lnTo>
                    <a:lnTo>
                      <a:pt x="347" y="23"/>
                    </a:lnTo>
                    <a:lnTo>
                      <a:pt x="292" y="15"/>
                    </a:lnTo>
                    <a:lnTo>
                      <a:pt x="234" y="9"/>
                    </a:lnTo>
                    <a:lnTo>
                      <a:pt x="176" y="6"/>
                    </a:lnTo>
                    <a:lnTo>
                      <a:pt x="117" y="4"/>
                    </a:lnTo>
                    <a:lnTo>
                      <a:pt x="59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18000">
                    <a:srgbClr val="439E2A"/>
                  </a:gs>
                  <a:gs pos="50000">
                    <a:srgbClr val="49B22B"/>
                  </a:gs>
                </a:gsLst>
                <a:lin ang="7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600" b="1" dirty="0">
                  <a:latin typeface="Arial Narrow" pitchFamily="34" charset="0"/>
                </a:endParaRPr>
              </a:p>
            </p:txBody>
          </p:sp>
          <p:pic>
            <p:nvPicPr>
              <p:cNvPr id="34" name="그림 72" descr="26.png">
                <a:extLst>
                  <a:ext uri="{FF2B5EF4-FFF2-40B4-BE49-F238E27FC236}">
                    <a16:creationId xmlns:a16="http://schemas.microsoft.com/office/drawing/2014/main" id="{7FF8F050-9312-4315-BA04-9A96537A6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lum brigh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825" y="3538865"/>
                <a:ext cx="285134" cy="24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087DBAE-FCCD-4EE4-ACF4-BB4AD354D4C0}"/>
                </a:ext>
              </a:extLst>
            </p:cNvPr>
            <p:cNvGrpSpPr/>
            <p:nvPr/>
          </p:nvGrpSpPr>
          <p:grpSpPr>
            <a:xfrm>
              <a:off x="2618851" y="2444937"/>
              <a:ext cx="3225845" cy="3224622"/>
              <a:chOff x="2981469" y="2584839"/>
              <a:chExt cx="3225845" cy="3053188"/>
            </a:xfrm>
          </p:grpSpPr>
          <p:sp>
            <p:nvSpPr>
              <p:cNvPr id="19" name="다이어그램 1">
                <a:extLst>
                  <a:ext uri="{FF2B5EF4-FFF2-40B4-BE49-F238E27FC236}">
                    <a16:creationId xmlns:a16="http://schemas.microsoft.com/office/drawing/2014/main" id="{3C388227-FB0B-4274-A008-ACAA3E841E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4284" y="2879310"/>
                <a:ext cx="2669791" cy="2501900"/>
              </a:xfrm>
              <a:prstGeom prst="pie">
                <a:avLst>
                  <a:gd name="adj1" fmla="val 16200000"/>
                  <a:gd name="adj2" fmla="val 180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" name="다이어그램 1">
                <a:extLst>
                  <a:ext uri="{FF2B5EF4-FFF2-40B4-BE49-F238E27FC236}">
                    <a16:creationId xmlns:a16="http://schemas.microsoft.com/office/drawing/2014/main" id="{DEDF2C26-99D2-4024-BA2A-09CD9B0D54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75116" y="2885525"/>
                <a:ext cx="2636977" cy="2501900"/>
              </a:xfrm>
              <a:prstGeom prst="pie">
                <a:avLst>
                  <a:gd name="adj1" fmla="val 1800000"/>
                  <a:gd name="adj2" fmla="val 900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1" name="다이어그램 1">
                <a:extLst>
                  <a:ext uri="{FF2B5EF4-FFF2-40B4-BE49-F238E27FC236}">
                    <a16:creationId xmlns:a16="http://schemas.microsoft.com/office/drawing/2014/main" id="{CC617E82-DCE4-4D98-96AC-2B882B24E9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74151" y="2879310"/>
                <a:ext cx="2636977" cy="2501900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" name="다이어그램 1">
                <a:extLst>
                  <a:ext uri="{FF2B5EF4-FFF2-40B4-BE49-F238E27FC236}">
                    <a16:creationId xmlns:a16="http://schemas.microsoft.com/office/drawing/2014/main" id="{7DB5B65E-E8A8-4A33-AD15-4882A8011C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81469" y="2656371"/>
                <a:ext cx="3141559" cy="2976880"/>
              </a:xfrm>
              <a:prstGeom prst="circularArrow">
                <a:avLst>
                  <a:gd name="adj1" fmla="val 5000"/>
                  <a:gd name="adj2" fmla="val 559770"/>
                  <a:gd name="adj3" fmla="val 1380000"/>
                  <a:gd name="adj4" fmla="val 16320000"/>
                  <a:gd name="adj5" fmla="val 6500"/>
                </a:avLst>
              </a:prstGeom>
              <a:solidFill>
                <a:schemeClr val="bg1"/>
              </a:solidFill>
              <a:ln w="0">
                <a:noFill/>
                <a:prstDash/>
              </a:ln>
            </p:spPr>
            <p:style>
              <a:lnRef idx="0">
                <a:schemeClr val="accent1">
                  <a:tint val="60000"/>
                </a:schemeClr>
              </a:lnRef>
              <a:fillRef idx="1">
                <a:schemeClr val="accent1">
                  <a:tint val="60000"/>
                </a:schemeClr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3" name="다이어그램 1">
                <a:extLst>
                  <a:ext uri="{FF2B5EF4-FFF2-40B4-BE49-F238E27FC236}">
                    <a16:creationId xmlns:a16="http://schemas.microsoft.com/office/drawing/2014/main" id="{4718BAF8-F6A6-40E9-8DD5-47AAE1726E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94196" y="2584839"/>
                <a:ext cx="3141559" cy="2976880"/>
              </a:xfrm>
              <a:prstGeom prst="circularArrow">
                <a:avLst>
                  <a:gd name="adj1" fmla="val 5000"/>
                  <a:gd name="adj2" fmla="val 619495"/>
                  <a:gd name="adj3" fmla="val 8580000"/>
                  <a:gd name="adj4" fmla="val 1920000"/>
                  <a:gd name="adj5" fmla="val 6500"/>
                </a:avLst>
              </a:prstGeom>
              <a:solidFill>
                <a:schemeClr val="bg1"/>
              </a:solidFill>
              <a:ln w="0">
                <a:noFill/>
                <a:prstDash/>
              </a:ln>
            </p:spPr>
            <p:style>
              <a:lnRef idx="0">
                <a:schemeClr val="accent1">
                  <a:tint val="60000"/>
                </a:schemeClr>
              </a:lnRef>
              <a:fillRef idx="1">
                <a:schemeClr val="accent1">
                  <a:tint val="60000"/>
                </a:schemeClr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4" name="다이어그램 1">
                <a:extLst>
                  <a:ext uri="{FF2B5EF4-FFF2-40B4-BE49-F238E27FC236}">
                    <a16:creationId xmlns:a16="http://schemas.microsoft.com/office/drawing/2014/main" id="{E43878A6-E41C-4293-A1DD-887530FCD2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65755" y="2661147"/>
                <a:ext cx="3141559" cy="2976880"/>
              </a:xfrm>
              <a:prstGeom prst="circularArrow">
                <a:avLst>
                  <a:gd name="adj1" fmla="val 5000"/>
                  <a:gd name="adj2" fmla="val 672922"/>
                  <a:gd name="adj3" fmla="val 15780000"/>
                  <a:gd name="adj4" fmla="val 9120000"/>
                  <a:gd name="adj5" fmla="val 6563"/>
                </a:avLst>
              </a:prstGeom>
              <a:solidFill>
                <a:schemeClr val="bg1"/>
              </a:solidFill>
              <a:ln w="0">
                <a:noFill/>
                <a:prstDash/>
              </a:ln>
            </p:spPr>
            <p:style>
              <a:lnRef idx="0">
                <a:schemeClr val="accent1">
                  <a:tint val="60000"/>
                </a:schemeClr>
              </a:lnRef>
              <a:fillRef idx="1">
                <a:schemeClr val="accent1">
                  <a:tint val="60000"/>
                </a:schemeClr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5" name="다이어그램 1">
                <a:extLst>
                  <a:ext uri="{FF2B5EF4-FFF2-40B4-BE49-F238E27FC236}">
                    <a16:creationId xmlns:a16="http://schemas.microsoft.com/office/drawing/2014/main" id="{F1265159-F088-4542-8E8E-FDBA86A9DF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79304" y="3354660"/>
                <a:ext cx="1517596" cy="951230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vert="horz" wrap="square" lIns="50800" tIns="50800" rIns="50800" bIns="50800" anchor="ctr" upright="1">
                <a:noAutofit/>
              </a:bodyPr>
              <a:lstStyle/>
              <a:p>
                <a:pPr marL="635" indent="-635" algn="ct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sz="1800" b="1" dirty="0"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HK</a:t>
                </a:r>
                <a:endParaRPr lang="en-US" sz="1800" b="1" dirty="0"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marL="635" indent="-635" algn="ct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sz="1800" b="1" dirty="0" err="1"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연구교수</a:t>
                </a:r>
                <a:endParaRPr lang="ko-KR" altLang="en-US" sz="1800" b="1" dirty="0"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다이어그램 1">
                <a:extLst>
                  <a:ext uri="{FF2B5EF4-FFF2-40B4-BE49-F238E27FC236}">
                    <a16:creationId xmlns:a16="http://schemas.microsoft.com/office/drawing/2014/main" id="{494E4F42-419F-4400-B713-1444368BEC9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22363" y="4406525"/>
                <a:ext cx="1411756" cy="655320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vert="horz" wrap="square" lIns="50800" tIns="50800" rIns="50800" bIns="50800" anchor="ctr" upright="1">
                <a:noAutofit/>
              </a:bodyPr>
              <a:lstStyle/>
              <a:p>
                <a:pPr marL="635" indent="-635" algn="ct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sz="1800" b="1" dirty="0" err="1"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공동연구원</a:t>
                </a:r>
                <a:endParaRPr lang="ko-KR" altLang="en-US" sz="1800" b="1" dirty="0"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다이어그램 1">
                <a:extLst>
                  <a:ext uri="{FF2B5EF4-FFF2-40B4-BE49-F238E27FC236}">
                    <a16:creationId xmlns:a16="http://schemas.microsoft.com/office/drawing/2014/main" id="{85AE87CC-DA8E-41BF-A8FA-D3568C76A1E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43460" y="3456172"/>
                <a:ext cx="943407" cy="744220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style>
              <a:lnRef idx="2">
                <a:schemeClr val="lt1"/>
              </a:lnRef>
              <a:fillRef idx="1">
                <a:schemeClr val="accent1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vert="horz" wrap="square" lIns="50800" tIns="50800" rIns="50800" bIns="50800" anchor="ctr" upright="1">
                <a:noAutofit/>
              </a:bodyPr>
              <a:lstStyle/>
              <a:p>
                <a:pPr marL="635" indent="-635" algn="ct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sz="1800" b="1" dirty="0"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HK</a:t>
                </a:r>
                <a:r>
                  <a:rPr lang="en-US" sz="1800" b="1" dirty="0"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</a:p>
              <a:p>
                <a:pPr marL="635" indent="-635" algn="ctr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sz="1800" b="1" dirty="0" err="1">
                    <a:solidFill>
                      <a:schemeClr val="accent6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교수</a:t>
                </a:r>
                <a:endParaRPr lang="ko-KR" altLang="en-US" sz="1800" b="1" dirty="0">
                  <a:solidFill>
                    <a:schemeClr val="accent6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3" name="다이어그램 1">
              <a:extLst>
                <a:ext uri="{FF2B5EF4-FFF2-40B4-BE49-F238E27FC236}">
                  <a16:creationId xmlns:a16="http://schemas.microsoft.com/office/drawing/2014/main" id="{B28E6119-6530-4FBE-B469-F4E250F8D85F}"/>
                </a:ext>
              </a:extLst>
            </p:cNvPr>
            <p:cNvSpPr>
              <a:spLocks/>
            </p:cNvSpPr>
            <p:nvPr/>
          </p:nvSpPr>
          <p:spPr>
            <a:xfrm>
              <a:off x="2024272" y="3107689"/>
              <a:ext cx="943407" cy="786007"/>
            </a:xfrm>
            <a:prstGeom prst="rect">
              <a:avLst/>
            </a:prstGeom>
            <a:noFill/>
            <a:ln w="0">
              <a:noFill/>
              <a:prstDash/>
            </a:ln>
          </p:spPr>
          <p:style>
            <a:lnRef idx="2">
              <a:schemeClr val="l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vert="horz" wrap="square" lIns="50800" tIns="50800" rIns="50800" bIns="50800" anchor="ctr" upright="1">
              <a:noAutofit/>
            </a:bodyPr>
            <a:lstStyle/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철학</a:t>
              </a:r>
            </a:p>
          </p:txBody>
        </p:sp>
        <p:sp>
          <p:nvSpPr>
            <p:cNvPr id="14" name="다이어그램 1">
              <a:extLst>
                <a:ext uri="{FF2B5EF4-FFF2-40B4-BE49-F238E27FC236}">
                  <a16:creationId xmlns:a16="http://schemas.microsoft.com/office/drawing/2014/main" id="{6954C979-896E-4116-B0AF-36B33B8BD62A}"/>
                </a:ext>
              </a:extLst>
            </p:cNvPr>
            <p:cNvSpPr>
              <a:spLocks/>
            </p:cNvSpPr>
            <p:nvPr/>
          </p:nvSpPr>
          <p:spPr>
            <a:xfrm>
              <a:off x="3419965" y="1903496"/>
              <a:ext cx="1692606" cy="786007"/>
            </a:xfrm>
            <a:prstGeom prst="rect">
              <a:avLst/>
            </a:prstGeom>
            <a:noFill/>
            <a:ln w="0">
              <a:noFill/>
              <a:prstDash/>
            </a:ln>
          </p:spPr>
          <p:style>
            <a:lnRef idx="2">
              <a:schemeClr val="l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vert="horz" wrap="square" lIns="50800" tIns="50800" rIns="50800" bIns="50800" anchor="ctr" upright="1">
              <a:noAutofit/>
            </a:bodyPr>
            <a:lstStyle/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역사</a:t>
              </a:r>
              <a:r>
                <a:rPr lang="en-US" altLang="ko-KR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문화</a:t>
              </a:r>
            </a:p>
          </p:txBody>
        </p:sp>
        <p:sp>
          <p:nvSpPr>
            <p:cNvPr id="16" name="다이어그램 1">
              <a:extLst>
                <a:ext uri="{FF2B5EF4-FFF2-40B4-BE49-F238E27FC236}">
                  <a16:creationId xmlns:a16="http://schemas.microsoft.com/office/drawing/2014/main" id="{896AE1A8-598B-46A4-90C8-1EAA571133B5}"/>
                </a:ext>
              </a:extLst>
            </p:cNvPr>
            <p:cNvSpPr>
              <a:spLocks/>
            </p:cNvSpPr>
            <p:nvPr/>
          </p:nvSpPr>
          <p:spPr>
            <a:xfrm>
              <a:off x="5090196" y="3194402"/>
              <a:ext cx="1692606" cy="786007"/>
            </a:xfrm>
            <a:prstGeom prst="rect">
              <a:avLst/>
            </a:prstGeom>
            <a:noFill/>
            <a:ln w="0">
              <a:noFill/>
              <a:prstDash/>
            </a:ln>
          </p:spPr>
          <p:style>
            <a:lnRef idx="2">
              <a:schemeClr val="l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vert="horz" wrap="square" lIns="50800" tIns="50800" rIns="50800" bIns="50800" anchor="ctr" upright="1">
              <a:noAutofit/>
            </a:bodyPr>
            <a:lstStyle/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언어</a:t>
              </a:r>
              <a:r>
                <a:rPr lang="en-US" altLang="ko-KR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문학</a:t>
              </a:r>
            </a:p>
          </p:txBody>
        </p:sp>
        <p:sp>
          <p:nvSpPr>
            <p:cNvPr id="17" name="다이어그램 1">
              <a:extLst>
                <a:ext uri="{FF2B5EF4-FFF2-40B4-BE49-F238E27FC236}">
                  <a16:creationId xmlns:a16="http://schemas.microsoft.com/office/drawing/2014/main" id="{32EA123C-D6BE-4931-A0D5-ECE88B637EB9}"/>
                </a:ext>
              </a:extLst>
            </p:cNvPr>
            <p:cNvSpPr>
              <a:spLocks/>
            </p:cNvSpPr>
            <p:nvPr/>
          </p:nvSpPr>
          <p:spPr>
            <a:xfrm>
              <a:off x="2286971" y="5155621"/>
              <a:ext cx="1692606" cy="786007"/>
            </a:xfrm>
            <a:prstGeom prst="rect">
              <a:avLst/>
            </a:prstGeom>
            <a:noFill/>
            <a:ln w="0">
              <a:noFill/>
              <a:prstDash/>
            </a:ln>
          </p:spPr>
          <p:style>
            <a:lnRef idx="2">
              <a:schemeClr val="l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vert="horz" wrap="square" lIns="50800" tIns="50800" rIns="50800" bIns="50800" anchor="ctr" upright="1">
              <a:noAutofit/>
            </a:bodyPr>
            <a:lstStyle/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지역</a:t>
              </a:r>
              <a:r>
                <a:rPr lang="en-US" altLang="ko-KR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</a:t>
              </a: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정치</a:t>
              </a:r>
            </a:p>
          </p:txBody>
        </p:sp>
        <p:sp>
          <p:nvSpPr>
            <p:cNvPr id="18" name="다이어그램 1">
              <a:extLst>
                <a:ext uri="{FF2B5EF4-FFF2-40B4-BE49-F238E27FC236}">
                  <a16:creationId xmlns:a16="http://schemas.microsoft.com/office/drawing/2014/main" id="{3526D4C7-3A41-46CC-AB22-4109629A1779}"/>
                </a:ext>
              </a:extLst>
            </p:cNvPr>
            <p:cNvSpPr>
              <a:spLocks/>
            </p:cNvSpPr>
            <p:nvPr/>
          </p:nvSpPr>
          <p:spPr>
            <a:xfrm>
              <a:off x="4093803" y="5005844"/>
              <a:ext cx="1692606" cy="786007"/>
            </a:xfrm>
            <a:prstGeom prst="rect">
              <a:avLst/>
            </a:prstGeom>
            <a:noFill/>
            <a:ln w="0">
              <a:noFill/>
              <a:prstDash/>
            </a:ln>
          </p:spPr>
          <p:style>
            <a:lnRef idx="2">
              <a:schemeClr val="l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vert="horz" wrap="square" lIns="50800" tIns="50800" rIns="50800" bIns="50800" anchor="ctr" upright="1">
              <a:noAutofit/>
            </a:bodyPr>
            <a:lstStyle/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                   </a:t>
              </a:r>
              <a:endParaRPr lang="en-US" altLang="ko-KR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   </a:t>
              </a: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통일</a:t>
              </a: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         </a:t>
              </a:r>
              <a:endParaRPr lang="en-US" altLang="ko-KR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</a:t>
              </a: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외교</a:t>
              </a: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marL="635" indent="-635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국제관계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73058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우수성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28C1B16-BCB9-423D-AB5A-3C84E7E518E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국가정책 반영 가능성과 유용성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36" name="모서리가 둥근 직사각형 45">
            <a:extLst>
              <a:ext uri="{FF2B5EF4-FFF2-40B4-BE49-F238E27FC236}">
                <a16:creationId xmlns:a16="http://schemas.microsoft.com/office/drawing/2014/main" id="{22B0899F-2781-4352-A096-59596238282A}"/>
              </a:ext>
            </a:extLst>
          </p:cNvPr>
          <p:cNvSpPr/>
          <p:nvPr/>
        </p:nvSpPr>
        <p:spPr>
          <a:xfrm>
            <a:off x="632520" y="2006045"/>
            <a:ext cx="7878960" cy="2304262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marL="266700" lvl="1" indent="-2667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문화에 중점을 둔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연성권력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매력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을 통한 접근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266700" indent="-266700">
              <a:spcBef>
                <a:spcPts val="600"/>
              </a:spcBef>
              <a:spcAft>
                <a:spcPts val="600"/>
              </a:spcAft>
            </a:pPr>
            <a:endParaRPr lang="ko-KR" altLang="en-US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266700" lvl="1" indent="-2667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‘나와 </a:t>
            </a: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타자’가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동시에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공유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하고 있는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문화적 공통점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의 강조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266700" indent="-266700">
              <a:spcBef>
                <a:spcPts val="600"/>
              </a:spcBef>
              <a:spcAft>
                <a:spcPts val="600"/>
              </a:spcAft>
            </a:pPr>
            <a:endParaRPr lang="ko-KR" altLang="en-US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266700" lvl="1" indent="-2667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 환경 기반 조성을 위한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우호적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지지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세력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구축</a:t>
            </a:r>
          </a:p>
        </p:txBody>
      </p:sp>
    </p:spTree>
    <p:extLst>
      <p:ext uri="{BB962C8B-B14F-4D97-AF65-F5344CB8AC3E}">
        <p14:creationId xmlns:p14="http://schemas.microsoft.com/office/powerpoint/2010/main" val="29483047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FECFAA43-03F7-40BE-8924-D628CD44582F}"/>
              </a:ext>
            </a:extLst>
          </p:cNvPr>
          <p:cNvSpPr/>
          <p:nvPr/>
        </p:nvSpPr>
        <p:spPr>
          <a:xfrm>
            <a:off x="725488" y="1268413"/>
            <a:ext cx="795096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목차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800100" lvl="1" indent="-342900" algn="just" latin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인문한국 사업 통일관련 연구 현황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800100" lvl="1" indent="-342900" algn="just" latin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1.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사업단 소개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2.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 </a:t>
            </a: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필요성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3.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 </a:t>
            </a: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수행계획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5466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우수성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28C1B16-BCB9-423D-AB5A-3C84E7E518E3}"/>
              </a:ext>
            </a:extLst>
          </p:cNvPr>
          <p:cNvSpPr/>
          <p:nvPr/>
        </p:nvSpPr>
        <p:spPr>
          <a:xfrm>
            <a:off x="725488" y="1268413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문화적 접점 확인과 확장을 통한 동질감 모색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36" name="모서리가 둥근 직사각형 45">
            <a:extLst>
              <a:ext uri="{FF2B5EF4-FFF2-40B4-BE49-F238E27FC236}">
                <a16:creationId xmlns:a16="http://schemas.microsoft.com/office/drawing/2014/main" id="{22B0899F-2781-4352-A096-59596238282A}"/>
              </a:ext>
            </a:extLst>
          </p:cNvPr>
          <p:cNvSpPr/>
          <p:nvPr/>
        </p:nvSpPr>
        <p:spPr>
          <a:xfrm>
            <a:off x="1136576" y="1916832"/>
            <a:ext cx="7323856" cy="1245459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marL="266700" lvl="1" indent="-2667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문화적 접점의 확인과 확장을 통한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 허브 구축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과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0" lvl="1" indent="0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문명 공동체의 창설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5B7EB8B-5C94-4D7E-9955-A8F4CA16AB75}"/>
              </a:ext>
            </a:extLst>
          </p:cNvPr>
          <p:cNvSpPr/>
          <p:nvPr/>
        </p:nvSpPr>
        <p:spPr>
          <a:xfrm>
            <a:off x="725488" y="3553852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문화적 자긍심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1" name="모서리가 둥근 직사각형 45">
            <a:extLst>
              <a:ext uri="{FF2B5EF4-FFF2-40B4-BE49-F238E27FC236}">
                <a16:creationId xmlns:a16="http://schemas.microsoft.com/office/drawing/2014/main" id="{3F7AE149-DE54-4DE4-8C0F-DAA10187483C}"/>
              </a:ext>
            </a:extLst>
          </p:cNvPr>
          <p:cNvSpPr/>
          <p:nvPr/>
        </p:nvSpPr>
        <p:spPr>
          <a:xfrm>
            <a:off x="1136576" y="4166632"/>
            <a:ext cx="6819800" cy="1435095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marL="266700" lvl="1" indent="-266700" algn="just" latinLnBrk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문화적 자긍심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의 고취와 함양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266700" lvl="1" indent="-266700" algn="just" latinLnBrk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인문학적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성찰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의 중심</a:t>
            </a:r>
          </a:p>
        </p:txBody>
      </p:sp>
    </p:spTree>
    <p:extLst>
      <p:ext uri="{BB962C8B-B14F-4D97-AF65-F5344CB8AC3E}">
        <p14:creationId xmlns:p14="http://schemas.microsoft.com/office/powerpoint/2010/main" val="22142503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186" y="2276872"/>
            <a:ext cx="9152186" cy="21790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4800" b="1" spc="-150" dirty="0" err="1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</a:t>
            </a: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수행 계획</a:t>
            </a:r>
            <a:r>
              <a:rPr lang="en-US" altLang="ko-KR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총괄 </a:t>
            </a:r>
            <a:r>
              <a:rPr lang="en-US" altLang="ko-KR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7</a:t>
            </a: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년 </a:t>
            </a:r>
            <a:r>
              <a:rPr lang="en-US" altLang="ko-KR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&amp; 2</a:t>
            </a: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단계 </a:t>
            </a:r>
            <a:r>
              <a:rPr lang="en-US" altLang="ko-KR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1</a:t>
            </a: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년</a:t>
            </a:r>
            <a:endParaRPr lang="en-US" altLang="ko-KR" sz="4800" b="1" spc="-150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E766DD9-204E-48F8-8F19-F41B55F85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10A8A-88CF-4B62-A847-58B7EF59ADE7}"/>
              </a:ext>
            </a:extLst>
          </p:cNvPr>
          <p:cNvSpPr txBox="1"/>
          <p:nvPr/>
        </p:nvSpPr>
        <p:spPr>
          <a:xfrm>
            <a:off x="323528" y="427675"/>
            <a:ext cx="5669976" cy="3631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제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3</a:t>
            </a: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차 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HK+ </a:t>
            </a: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연합학술대회 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(2022. 10. 27.)</a:t>
            </a:r>
            <a:endParaRPr lang="ko-KR" altLang="en-US" sz="1600" b="1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rgbClr val="C0C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4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수행 계획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28C1B16-BCB9-423D-AB5A-3C84E7E518E3}"/>
              </a:ext>
            </a:extLst>
          </p:cNvPr>
          <p:cNvSpPr/>
          <p:nvPr/>
        </p:nvSpPr>
        <p:spPr>
          <a:xfrm>
            <a:off x="725488" y="980728"/>
            <a:ext cx="808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총괄 </a:t>
            </a:r>
            <a:r>
              <a:rPr lang="en-US" altLang="ko-KR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7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년 </a:t>
            </a:r>
            <a:r>
              <a:rPr lang="ko-KR" altLang="en-US" sz="28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연차별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연구 계획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DF1567A-BB20-41FC-89E0-1C30E1DC8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44"/>
          <a:stretch/>
        </p:blipFill>
        <p:spPr>
          <a:xfrm>
            <a:off x="1187624" y="1531845"/>
            <a:ext cx="5904656" cy="520793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BBD3B4B-810F-4DEF-A87B-277D0FCD8F1D}"/>
              </a:ext>
            </a:extLst>
          </p:cNvPr>
          <p:cNvSpPr/>
          <p:nvPr/>
        </p:nvSpPr>
        <p:spPr>
          <a:xfrm>
            <a:off x="2392396" y="4509120"/>
            <a:ext cx="4680520" cy="57606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12182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186" y="2717978"/>
            <a:ext cx="9152186" cy="1071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사업단 활동</a:t>
            </a:r>
            <a:endParaRPr lang="en-US" altLang="ko-KR" sz="4800" b="1" spc="-150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E766DD9-204E-48F8-8F19-F41B55F85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10A8A-88CF-4B62-A847-58B7EF59ADE7}"/>
              </a:ext>
            </a:extLst>
          </p:cNvPr>
          <p:cNvSpPr txBox="1"/>
          <p:nvPr/>
        </p:nvSpPr>
        <p:spPr>
          <a:xfrm>
            <a:off x="323528" y="427675"/>
            <a:ext cx="5669976" cy="3631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제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3</a:t>
            </a: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차 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HK+ </a:t>
            </a: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연합학술대회 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(2022. 10. 27.)</a:t>
            </a:r>
            <a:endParaRPr lang="ko-KR" altLang="en-US" sz="1600" b="1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rgbClr val="C0C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30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사업단 활동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1026" name="Picture 2" descr="http://cias.ac.kr/data/editor/2206/c0fd564ac89696f2fc3266d4685b919a_1654155988_48.jpg">
            <a:extLst>
              <a:ext uri="{FF2B5EF4-FFF2-40B4-BE49-F238E27FC236}">
                <a16:creationId xmlns:a16="http://schemas.microsoft.com/office/drawing/2014/main" id="{4329C8E2-2020-4D94-82FA-FF9DE984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0"/>
          <a:stretch/>
        </p:blipFill>
        <p:spPr bwMode="auto">
          <a:xfrm>
            <a:off x="251520" y="1052736"/>
            <a:ext cx="4464496" cy="5517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hufs.ac.kr/dext5editordata/2022/05/20220530_163122413_70362.png">
            <a:extLst>
              <a:ext uri="{FF2B5EF4-FFF2-40B4-BE49-F238E27FC236}">
                <a16:creationId xmlns:a16="http://schemas.microsoft.com/office/drawing/2014/main" id="{FF3360E4-EF1A-4AE5-9D03-AAAF8A3DB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57" y="2852936"/>
            <a:ext cx="4287987" cy="2714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hufs.ac.kr/dext5editordata/2022/05/20220530_163044911_19035.png">
            <a:extLst>
              <a:ext uri="{FF2B5EF4-FFF2-40B4-BE49-F238E27FC236}">
                <a16:creationId xmlns:a16="http://schemas.microsoft.com/office/drawing/2014/main" id="{0AA82165-B6FC-459B-9CA6-A7FBF5B18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78085"/>
            <a:ext cx="3419872" cy="227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hufs.ac.kr/dext5editordata/2022/05/20220530_163007203_98863.png">
            <a:extLst>
              <a:ext uri="{FF2B5EF4-FFF2-40B4-BE49-F238E27FC236}">
                <a16:creationId xmlns:a16="http://schemas.microsoft.com/office/drawing/2014/main" id="{ECFBAF96-9939-4B81-9824-688E31BC4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18926"/>
            <a:ext cx="4274972" cy="2147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3387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사업단 활동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2050" name="Picture 2" descr="https://www.hufs.ac.kr/dext5editordata/2022/05/20220530_163433501_84626.png">
            <a:extLst>
              <a:ext uri="{FF2B5EF4-FFF2-40B4-BE49-F238E27FC236}">
                <a16:creationId xmlns:a16="http://schemas.microsoft.com/office/drawing/2014/main" id="{1A4EDFD0-8D0F-42FD-8C66-2530797C4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0" y="932458"/>
            <a:ext cx="8541478" cy="4398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hufs.ac.kr/dext5editordata/2022/05/20220530_163658856_98985.png">
            <a:extLst>
              <a:ext uri="{FF2B5EF4-FFF2-40B4-BE49-F238E27FC236}">
                <a16:creationId xmlns:a16="http://schemas.microsoft.com/office/drawing/2014/main" id="{7107FD2B-A703-4418-A912-C7436F603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23" y="4653136"/>
            <a:ext cx="3167843" cy="211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hufs.ac.kr/dext5editordata/2022/05/20220530_163315910_42260.png">
            <a:extLst>
              <a:ext uri="{FF2B5EF4-FFF2-40B4-BE49-F238E27FC236}">
                <a16:creationId xmlns:a16="http://schemas.microsoft.com/office/drawing/2014/main" id="{C4B8DBA1-ABA3-49D0-B89F-9040E377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25143"/>
            <a:ext cx="3059832" cy="20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0926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학술 자료 발간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9AC54B5-A886-E692-928D-CF622E53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908721"/>
            <a:ext cx="6686550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0206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학술 자료 발간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16254" b="33561"/>
          <a:stretch/>
        </p:blipFill>
        <p:spPr>
          <a:xfrm>
            <a:off x="177936" y="2727276"/>
            <a:ext cx="5274846" cy="34139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b="83954"/>
          <a:stretch/>
        </p:blipFill>
        <p:spPr>
          <a:xfrm>
            <a:off x="624285" y="1556792"/>
            <a:ext cx="4523779" cy="9361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66439" r="48161" b="1"/>
          <a:stretch/>
        </p:blipFill>
        <p:spPr>
          <a:xfrm>
            <a:off x="5492370" y="1437206"/>
            <a:ext cx="2734444" cy="228293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/>
          <a:srcRect l="51612" t="66439" b="1"/>
          <a:stretch/>
        </p:blipFill>
        <p:spPr>
          <a:xfrm>
            <a:off x="5505070" y="3720138"/>
            <a:ext cx="2716188" cy="242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258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학술 자료 발간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10" y="954981"/>
            <a:ext cx="8534733" cy="44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4020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학술 자료 발간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7" y="934145"/>
            <a:ext cx="8690226" cy="44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418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FECFAA43-03F7-40BE-8924-D628CD44582F}"/>
              </a:ext>
            </a:extLst>
          </p:cNvPr>
          <p:cNvSpPr/>
          <p:nvPr/>
        </p:nvSpPr>
        <p:spPr>
          <a:xfrm>
            <a:off x="725488" y="1268413"/>
            <a:ext cx="7950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인문학국 사업 통일관련 연구 현황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1.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건국대학교 인문학연구원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–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통일인문학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(2010)</a:t>
            </a: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2.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서울대학교 통일평화연구원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–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평화인문학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(2011)</a:t>
            </a: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800100" lvl="1" indent="-342900" algn="just" latin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(39)</a:t>
            </a:r>
          </a:p>
          <a:p>
            <a:pPr marL="800100" lvl="1" indent="-342900" algn="just" latin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해외지역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(24)</a:t>
            </a:r>
          </a:p>
          <a:p>
            <a:pPr marL="800100" lvl="1" indent="-342900" algn="just" latin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소외</a:t>
            </a:r>
            <a:r>
              <a:rPr lang="en-US" altLang="ko-KR" dirty="0">
                <a:solidFill>
                  <a:schemeClr val="bg1"/>
                </a:solidFill>
              </a:rPr>
              <a:t>·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보호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/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창의</a:t>
            </a:r>
            <a:r>
              <a:rPr lang="en-US" altLang="ko-KR" dirty="0">
                <a:solidFill>
                  <a:schemeClr val="bg1"/>
                </a:solidFill>
              </a:rPr>
              <a:t>·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도전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(4)</a:t>
            </a:r>
          </a:p>
          <a:p>
            <a:pPr marL="800100" lvl="1" indent="-342900" algn="just" latinLnBrk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국가전략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/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융복합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91814345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학술 자료 발간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8" y="1124744"/>
            <a:ext cx="8936303" cy="39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21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학술 자료 발간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C3397F-46D6-46F6-A08D-A0E35368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69" y="1124744"/>
            <a:ext cx="4297681" cy="417646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50" y="1124868"/>
            <a:ext cx="4296170" cy="41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871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785CDD-4199-4CE9-B434-4DB40F0BC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1" t="-126" r="4361" b="1"/>
          <a:stretch/>
        </p:blipFill>
        <p:spPr>
          <a:xfrm>
            <a:off x="0" y="1"/>
            <a:ext cx="9144000" cy="683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71600" y="2204864"/>
            <a:ext cx="7160221" cy="17233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9600" b="1" spc="60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Y헤드라인M" pitchFamily="18" charset="-127"/>
                <a:cs typeface="Calibri" panose="020F0502020204030204" pitchFamily="34" charset="0"/>
              </a:rPr>
              <a:t>감사합니다</a:t>
            </a:r>
            <a:endParaRPr lang="en-US" altLang="ko-KR" sz="9600" b="1" spc="600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Y헤드라인M" pitchFamily="18" charset="-127"/>
              <a:cs typeface="Calibri" panose="020F050202020403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DB34F36-B7C3-4DE0-8B45-1144EC481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229200"/>
            <a:ext cx="5679938" cy="110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E486655-1CB4-4DE3-A3A5-D123C771E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29" y="5206174"/>
            <a:ext cx="937010" cy="1152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7664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en-US" altLang="ko-KR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HK+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국가전략사업단 소개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C59E96A-397D-4CB7-8C12-94CB01B16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85" y="1916832"/>
            <a:ext cx="2391144" cy="316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36617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사업단 소개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7950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국제지역연구센터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3EEA69-6FBF-4CC1-8D97-A872E453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3973B00E-8433-42BC-9487-993BADA2CC51}"/>
              </a:ext>
            </a:extLst>
          </p:cNvPr>
          <p:cNvGrpSpPr/>
          <p:nvPr/>
        </p:nvGrpSpPr>
        <p:grpSpPr>
          <a:xfrm>
            <a:off x="539552" y="2138189"/>
            <a:ext cx="7802807" cy="3672408"/>
            <a:chOff x="513609" y="2060624"/>
            <a:chExt cx="7802807" cy="3672408"/>
          </a:xfrm>
        </p:grpSpPr>
        <p:cxnSp>
          <p:nvCxnSpPr>
            <p:cNvPr id="84" name="직선 연결선 83">
              <a:extLst>
                <a:ext uri="{FF2B5EF4-FFF2-40B4-BE49-F238E27FC236}">
                  <a16:creationId xmlns:a16="http://schemas.microsoft.com/office/drawing/2014/main" id="{84CB45CD-2D83-4F9F-BC99-6D435AA1BDC3}"/>
                </a:ext>
              </a:extLst>
            </p:cNvPr>
            <p:cNvCxnSpPr/>
            <p:nvPr/>
          </p:nvCxnSpPr>
          <p:spPr>
            <a:xfrm>
              <a:off x="514608" y="4019416"/>
              <a:ext cx="7801808" cy="0"/>
            </a:xfrm>
            <a:prstGeom prst="line">
              <a:avLst/>
            </a:prstGeom>
            <a:ln w="38100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00012348-4404-4DAE-82FF-E8047A3694CD}"/>
                </a:ext>
              </a:extLst>
            </p:cNvPr>
            <p:cNvCxnSpPr/>
            <p:nvPr/>
          </p:nvCxnSpPr>
          <p:spPr>
            <a:xfrm>
              <a:off x="4427984" y="2276872"/>
              <a:ext cx="0" cy="3456160"/>
            </a:xfrm>
            <a:prstGeom prst="line">
              <a:avLst/>
            </a:prstGeom>
            <a:ln w="57150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원형 17">
              <a:extLst>
                <a:ext uri="{FF2B5EF4-FFF2-40B4-BE49-F238E27FC236}">
                  <a16:creationId xmlns:a16="http://schemas.microsoft.com/office/drawing/2014/main" id="{8C29E48F-DB4F-46E1-B6F4-C9E4C54F23D7}"/>
                </a:ext>
              </a:extLst>
            </p:cNvPr>
            <p:cNvSpPr/>
            <p:nvPr/>
          </p:nvSpPr>
          <p:spPr>
            <a:xfrm rot="5400000" flipH="1">
              <a:off x="2984187" y="2440639"/>
              <a:ext cx="2877608" cy="3123116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원형 18">
              <a:extLst>
                <a:ext uri="{FF2B5EF4-FFF2-40B4-BE49-F238E27FC236}">
                  <a16:creationId xmlns:a16="http://schemas.microsoft.com/office/drawing/2014/main" id="{9B112E55-C6D2-4856-84E6-8BBB992311FB}"/>
                </a:ext>
              </a:extLst>
            </p:cNvPr>
            <p:cNvSpPr/>
            <p:nvPr/>
          </p:nvSpPr>
          <p:spPr>
            <a:xfrm flipH="1">
              <a:off x="2861433" y="2597830"/>
              <a:ext cx="3123116" cy="2877609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4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원형 19">
              <a:extLst>
                <a:ext uri="{FF2B5EF4-FFF2-40B4-BE49-F238E27FC236}">
                  <a16:creationId xmlns:a16="http://schemas.microsoft.com/office/drawing/2014/main" id="{0592F178-BED1-4BFB-AEBD-8E35D4C95DEE}"/>
                </a:ext>
              </a:extLst>
            </p:cNvPr>
            <p:cNvSpPr/>
            <p:nvPr/>
          </p:nvSpPr>
          <p:spPr>
            <a:xfrm rot="16200000">
              <a:off x="3010362" y="2439891"/>
              <a:ext cx="2877608" cy="3124613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2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원형 20">
              <a:extLst>
                <a:ext uri="{FF2B5EF4-FFF2-40B4-BE49-F238E27FC236}">
                  <a16:creationId xmlns:a16="http://schemas.microsoft.com/office/drawing/2014/main" id="{4C24F162-2391-4F58-9152-EE089A0006A5}"/>
                </a:ext>
              </a:extLst>
            </p:cNvPr>
            <p:cNvSpPr/>
            <p:nvPr/>
          </p:nvSpPr>
          <p:spPr>
            <a:xfrm>
              <a:off x="2886860" y="2597830"/>
              <a:ext cx="3124613" cy="2877609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3">
                <a:alpha val="2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0" name="원형 21">
              <a:extLst>
                <a:ext uri="{FF2B5EF4-FFF2-40B4-BE49-F238E27FC236}">
                  <a16:creationId xmlns:a16="http://schemas.microsoft.com/office/drawing/2014/main" id="{0461AD3F-27D6-446D-83D0-6BDD48894737}"/>
                </a:ext>
              </a:extLst>
            </p:cNvPr>
            <p:cNvSpPr/>
            <p:nvPr/>
          </p:nvSpPr>
          <p:spPr>
            <a:xfrm rot="5400000" flipH="1">
              <a:off x="3300265" y="2783913"/>
              <a:ext cx="2243955" cy="2436570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1"/>
            </a:solidFill>
            <a:ln w="952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1" name="원형 23">
              <a:extLst>
                <a:ext uri="{FF2B5EF4-FFF2-40B4-BE49-F238E27FC236}">
                  <a16:creationId xmlns:a16="http://schemas.microsoft.com/office/drawing/2014/main" id="{D4602DBE-8266-442C-A9C9-43173440EBA8}"/>
                </a:ext>
              </a:extLst>
            </p:cNvPr>
            <p:cNvSpPr/>
            <p:nvPr/>
          </p:nvSpPr>
          <p:spPr>
            <a:xfrm flipH="1">
              <a:off x="3203958" y="2913279"/>
              <a:ext cx="2436570" cy="224395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4"/>
            </a:solidFill>
            <a:ln w="9525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원형 24">
              <a:extLst>
                <a:ext uri="{FF2B5EF4-FFF2-40B4-BE49-F238E27FC236}">
                  <a16:creationId xmlns:a16="http://schemas.microsoft.com/office/drawing/2014/main" id="{6964B971-01D0-43FD-B217-15772748C249}"/>
                </a:ext>
              </a:extLst>
            </p:cNvPr>
            <p:cNvSpPr/>
            <p:nvPr/>
          </p:nvSpPr>
          <p:spPr>
            <a:xfrm rot="16200000">
              <a:off x="3328684" y="2783913"/>
              <a:ext cx="2243955" cy="2436569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2"/>
            </a:solidFill>
            <a:ln w="95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원형 25">
              <a:extLst>
                <a:ext uri="{FF2B5EF4-FFF2-40B4-BE49-F238E27FC236}">
                  <a16:creationId xmlns:a16="http://schemas.microsoft.com/office/drawing/2014/main" id="{55895D0C-59C7-44A7-8E39-FBEB6947143A}"/>
                </a:ext>
              </a:extLst>
            </p:cNvPr>
            <p:cNvSpPr/>
            <p:nvPr/>
          </p:nvSpPr>
          <p:spPr>
            <a:xfrm>
              <a:off x="3232378" y="2913279"/>
              <a:ext cx="2436569" cy="2243955"/>
            </a:xfrm>
            <a:prstGeom prst="pie">
              <a:avLst>
                <a:gd name="adj1" fmla="val 0"/>
                <a:gd name="adj2" fmla="val 5400000"/>
              </a:avLst>
            </a:prstGeom>
            <a:solidFill>
              <a:schemeClr val="accent3"/>
            </a:solidFill>
            <a:ln w="952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막힌 원호 93">
              <a:extLst>
                <a:ext uri="{FF2B5EF4-FFF2-40B4-BE49-F238E27FC236}">
                  <a16:creationId xmlns:a16="http://schemas.microsoft.com/office/drawing/2014/main" id="{A499111C-013B-486A-BCAD-480864B550A0}"/>
                </a:ext>
              </a:extLst>
            </p:cNvPr>
            <p:cNvSpPr/>
            <p:nvPr/>
          </p:nvSpPr>
          <p:spPr>
            <a:xfrm>
              <a:off x="3200573" y="2886151"/>
              <a:ext cx="2472088" cy="2276666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5" name="막힌 원호 94">
              <a:extLst>
                <a:ext uri="{FF2B5EF4-FFF2-40B4-BE49-F238E27FC236}">
                  <a16:creationId xmlns:a16="http://schemas.microsoft.com/office/drawing/2014/main" id="{602E6102-3632-47E1-B935-EB84E2461C62}"/>
                </a:ext>
              </a:extLst>
            </p:cNvPr>
            <p:cNvSpPr/>
            <p:nvPr/>
          </p:nvSpPr>
          <p:spPr>
            <a:xfrm flipH="1">
              <a:off x="3209293" y="2894181"/>
              <a:ext cx="2472088" cy="2276666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6" name="막힌 원호 95">
              <a:extLst>
                <a:ext uri="{FF2B5EF4-FFF2-40B4-BE49-F238E27FC236}">
                  <a16:creationId xmlns:a16="http://schemas.microsoft.com/office/drawing/2014/main" id="{B4F058EF-71EF-4CAF-90F1-52C17B13B2E5}"/>
                </a:ext>
              </a:extLst>
            </p:cNvPr>
            <p:cNvSpPr/>
            <p:nvPr/>
          </p:nvSpPr>
          <p:spPr>
            <a:xfrm flipV="1">
              <a:off x="3200573" y="2876111"/>
              <a:ext cx="2472088" cy="2276666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7" name="막힌 원호 96">
              <a:extLst>
                <a:ext uri="{FF2B5EF4-FFF2-40B4-BE49-F238E27FC236}">
                  <a16:creationId xmlns:a16="http://schemas.microsoft.com/office/drawing/2014/main" id="{C8AAF388-D227-496C-8F24-AF409461F7AD}"/>
                </a:ext>
              </a:extLst>
            </p:cNvPr>
            <p:cNvSpPr/>
            <p:nvPr/>
          </p:nvSpPr>
          <p:spPr>
            <a:xfrm flipH="1" flipV="1">
              <a:off x="3211474" y="2881130"/>
              <a:ext cx="2472088" cy="2276666"/>
            </a:xfrm>
            <a:prstGeom prst="blockArc">
              <a:avLst>
                <a:gd name="adj1" fmla="val 16273892"/>
                <a:gd name="adj2" fmla="val 21455164"/>
                <a:gd name="adj3" fmla="val 1147"/>
              </a:avLst>
            </a:prstGeom>
            <a:gradFill flip="none" rotWithShape="1">
              <a:gsLst>
                <a:gs pos="80000">
                  <a:srgbClr val="FFFFFF"/>
                </a:gs>
                <a:gs pos="13000">
                  <a:srgbClr val="FFFFFF">
                    <a:alpha val="0"/>
                  </a:srgbClr>
                </a:gs>
                <a:gs pos="95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9D2AE24C-461C-443E-AE71-0F3432C800A9}"/>
                </a:ext>
              </a:extLst>
            </p:cNvPr>
            <p:cNvSpPr/>
            <p:nvPr/>
          </p:nvSpPr>
          <p:spPr>
            <a:xfrm>
              <a:off x="3654178" y="3290716"/>
              <a:ext cx="1572028" cy="1446380"/>
            </a:xfrm>
            <a:prstGeom prst="ellipse">
              <a:avLst/>
            </a:prstGeom>
            <a:gradFill flip="none" rotWithShape="1">
              <a:gsLst>
                <a:gs pos="0">
                  <a:srgbClr val="E8E8E8"/>
                </a:gs>
                <a:gs pos="100000">
                  <a:srgbClr val="F3F3F3"/>
                </a:gs>
              </a:gsLst>
              <a:lin ang="18900000" scaled="1"/>
              <a:tileRect/>
            </a:gradFill>
            <a:ln w="12700">
              <a:solidFill>
                <a:srgbClr val="FFFFFF"/>
              </a:solidFill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6BBC25D4-AAE6-44E3-94B6-299D78FB5620}"/>
                </a:ext>
              </a:extLst>
            </p:cNvPr>
            <p:cNvSpPr/>
            <p:nvPr/>
          </p:nvSpPr>
          <p:spPr>
            <a:xfrm>
              <a:off x="3742426" y="3371988"/>
              <a:ext cx="1395531" cy="128521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75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0" name="원형 32">
              <a:extLst>
                <a:ext uri="{FF2B5EF4-FFF2-40B4-BE49-F238E27FC236}">
                  <a16:creationId xmlns:a16="http://schemas.microsoft.com/office/drawing/2014/main" id="{F0DA73CD-455F-469E-9A51-4719B8E140C9}"/>
                </a:ext>
              </a:extLst>
            </p:cNvPr>
            <p:cNvSpPr/>
            <p:nvPr/>
          </p:nvSpPr>
          <p:spPr>
            <a:xfrm>
              <a:off x="3742426" y="3371988"/>
              <a:ext cx="1395531" cy="1285213"/>
            </a:xfrm>
            <a:prstGeom prst="pie">
              <a:avLst>
                <a:gd name="adj1" fmla="val 10800000"/>
                <a:gd name="adj2" fmla="val 2901"/>
              </a:avLst>
            </a:prstGeom>
            <a:gradFill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15000"/>
                  </a:srgbClr>
                </a:gs>
              </a:gsLst>
              <a:lin ang="5400000" scaled="0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1" name="막힌 원호 100">
              <a:extLst>
                <a:ext uri="{FF2B5EF4-FFF2-40B4-BE49-F238E27FC236}">
                  <a16:creationId xmlns:a16="http://schemas.microsoft.com/office/drawing/2014/main" id="{B0717C8E-CA8E-476A-B21F-63F84BD50A88}"/>
                </a:ext>
              </a:extLst>
            </p:cNvPr>
            <p:cNvSpPr/>
            <p:nvPr/>
          </p:nvSpPr>
          <p:spPr>
            <a:xfrm>
              <a:off x="3761973" y="3391955"/>
              <a:ext cx="1360751" cy="1253182"/>
            </a:xfrm>
            <a:prstGeom prst="blockArc">
              <a:avLst>
                <a:gd name="adj1" fmla="val 10800000"/>
                <a:gd name="adj2" fmla="val 0"/>
                <a:gd name="adj3" fmla="val 2728"/>
              </a:avLst>
            </a:prstGeom>
            <a:gradFill>
              <a:gsLst>
                <a:gs pos="27000">
                  <a:srgbClr val="FFFFFF">
                    <a:alpha val="28000"/>
                  </a:srgbClr>
                </a:gs>
                <a:gs pos="0">
                  <a:srgbClr val="FFFFFF"/>
                </a:gs>
                <a:gs pos="69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ctr"/>
              <a:endParaRPr kumimoji="0"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2" name="TextBox 117">
              <a:extLst>
                <a:ext uri="{FF2B5EF4-FFF2-40B4-BE49-F238E27FC236}">
                  <a16:creationId xmlns:a16="http://schemas.microsoft.com/office/drawing/2014/main" id="{53987FEA-6FC7-4CE2-8A54-2F2403E31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4169" y="2330209"/>
              <a:ext cx="2635503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/>
                  <a:ea typeface="맑은 고딕"/>
                  <a:cs typeface="맑은 고딕"/>
                </a:defRPr>
              </a:lvl9pPr>
            </a:lstStyle>
            <a:p>
              <a:pPr algn="r"/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종의 </a:t>
              </a:r>
              <a:r>
                <a:rPr kumimoji="1"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ESCI &amp; SCOPUS</a:t>
              </a:r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등재학술지</a:t>
              </a:r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영문</a:t>
              </a:r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kumimoji="1"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kumimoji="1" lang="en-US" altLang="ko-KR" sz="2000" b="1" i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International</a:t>
              </a:r>
              <a:r>
                <a:rPr kumimoji="1" lang="ko-KR" altLang="en-US" sz="2000" b="1" i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kumimoji="1" lang="en-US" altLang="ko-KR" sz="2000" b="1" i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Area Studies Review</a:t>
              </a:r>
              <a:endParaRPr kumimoji="1" lang="ko-KR" altLang="en-US" sz="20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619308C-18A0-4F6B-90A0-304AD298D0FF}"/>
                </a:ext>
              </a:extLst>
            </p:cNvPr>
            <p:cNvSpPr txBox="1"/>
            <p:nvPr/>
          </p:nvSpPr>
          <p:spPr>
            <a:xfrm>
              <a:off x="5940151" y="4148856"/>
              <a:ext cx="227831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1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종의 </a:t>
              </a:r>
              <a:r>
                <a:rPr kumimoji="1"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일반학술지</a:t>
              </a:r>
              <a:endParaRPr kumimoji="1"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다국어</a:t>
              </a:r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algn="r"/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문화와 세계</a:t>
              </a:r>
              <a:endParaRPr kumimoji="1" lang="en-US" altLang="ko-KR" sz="20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986ABC0-BD61-4CE0-8877-8FEB2BEE6AC3}"/>
                </a:ext>
              </a:extLst>
            </p:cNvPr>
            <p:cNvSpPr txBox="1"/>
            <p:nvPr/>
          </p:nvSpPr>
          <p:spPr>
            <a:xfrm>
              <a:off x="513609" y="2060624"/>
              <a:ext cx="31172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ko-KR" altLang="en-US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한국외국어대학교를  </a:t>
              </a:r>
              <a:endParaRPr kumimoji="1" lang="en-US" altLang="ko-KR" sz="2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한국외대체 M" panose="02020503020101020101" pitchFamily="18" charset="-127"/>
              </a:endParaRPr>
            </a:p>
            <a:p>
              <a:r>
                <a:rPr kumimoji="1" lang="ko-KR" altLang="en-US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대표하는 </a:t>
              </a:r>
              <a:r>
                <a:rPr kumimoji="1" lang="en-US" altLang="ko-KR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Think Tank: </a:t>
              </a:r>
            </a:p>
            <a:p>
              <a:r>
                <a:rPr kumimoji="1" lang="en-US" altLang="ko-KR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14</a:t>
              </a:r>
              <a:r>
                <a:rPr kumimoji="1" lang="ko-KR" altLang="en-US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개 산하 </a:t>
              </a:r>
              <a:endParaRPr kumimoji="1" lang="en-US" altLang="ko-KR" sz="24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한국외대체 M" panose="02020503020101020101" pitchFamily="18" charset="-127"/>
              </a:endParaRPr>
            </a:p>
            <a:p>
              <a:r>
                <a:rPr kumimoji="1" lang="ko-KR" altLang="en-US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지역</a:t>
              </a:r>
              <a:r>
                <a:rPr kumimoji="1" lang="en-US" altLang="ko-KR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 </a:t>
              </a:r>
              <a:r>
                <a:rPr kumimoji="1" lang="ko-KR" altLang="en-US" sz="24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및 정책 연구소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9F8F423-4FFE-4B19-8317-25D944CDE826}"/>
                </a:ext>
              </a:extLst>
            </p:cNvPr>
            <p:cNvSpPr txBox="1"/>
            <p:nvPr/>
          </p:nvSpPr>
          <p:spPr>
            <a:xfrm>
              <a:off x="681772" y="4130409"/>
              <a:ext cx="309814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1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종의 </a:t>
              </a:r>
              <a:r>
                <a:rPr kumimoji="1"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KCI </a:t>
              </a:r>
              <a:r>
                <a:rPr kumimoji="1"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등재학술지</a:t>
              </a:r>
              <a:endParaRPr kumimoji="1"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한국외대체 M" panose="02020503020101020101" pitchFamily="18" charset="-127"/>
              </a:endParaRPr>
            </a:p>
            <a:p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(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국문</a:t>
              </a:r>
              <a:r>
                <a:rPr kumimoji="1" lang="en-US" altLang="ko-KR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) - </a:t>
              </a:r>
              <a:r>
                <a:rPr kumimoji="1"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한국외대체 M" panose="02020503020101020101" pitchFamily="18" charset="-127"/>
                </a:rPr>
                <a:t>국제지역연구</a:t>
              </a:r>
              <a:endParaRPr kumimoji="1"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한국외대체 M" panose="02020503020101020101" pitchFamily="18" charset="-127"/>
              </a:endParaRPr>
            </a:p>
          </p:txBody>
        </p:sp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9D7F87E0-FE2F-419B-B566-573D36300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9011" y="3802961"/>
              <a:ext cx="2347482" cy="457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7" name="그림 106">
            <a:extLst>
              <a:ext uri="{FF2B5EF4-FFF2-40B4-BE49-F238E27FC236}">
                <a16:creationId xmlns:a16="http://schemas.microsoft.com/office/drawing/2014/main" id="{5D79CA86-EE43-4224-90B4-03977861D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98" t="9051" r="61628" b="65842"/>
          <a:stretch/>
        </p:blipFill>
        <p:spPr>
          <a:xfrm>
            <a:off x="3398962" y="4973376"/>
            <a:ext cx="844993" cy="1335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9" name="그림 108">
            <a:extLst>
              <a:ext uri="{FF2B5EF4-FFF2-40B4-BE49-F238E27FC236}">
                <a16:creationId xmlns:a16="http://schemas.microsoft.com/office/drawing/2014/main" id="{67680FDA-FF91-4290-9951-126932403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22" t="40000" r="17260" b="34531"/>
          <a:stretch/>
        </p:blipFill>
        <p:spPr>
          <a:xfrm>
            <a:off x="4741405" y="4973376"/>
            <a:ext cx="844989" cy="129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0" name="그림 109">
            <a:extLst>
              <a:ext uri="{FF2B5EF4-FFF2-40B4-BE49-F238E27FC236}">
                <a16:creationId xmlns:a16="http://schemas.microsoft.com/office/drawing/2014/main" id="{25EB9F20-8F55-4F1C-81D7-1C6FB129E4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54" t="70206" r="60845" b="4720"/>
          <a:stretch/>
        </p:blipFill>
        <p:spPr>
          <a:xfrm>
            <a:off x="4861730" y="1927229"/>
            <a:ext cx="933035" cy="140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90606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한국외국어대학교 통일강좌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795096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한국외국어대학교 정치외교학과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(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사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) </a:t>
            </a:r>
            <a:r>
              <a:rPr lang="ko-KR" altLang="en-US" sz="2400" b="1" kern="0" dirty="0" err="1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전국대학통일문제연구소협의회</a:t>
            </a:r>
            <a:endParaRPr lang="en-US" altLang="ko-KR" sz="24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2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“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대학생을 위한 통일강좌＂ 운영</a:t>
            </a:r>
            <a:endParaRPr lang="en-US" altLang="ko-KR" sz="24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2" algn="just" latinLnBrk="1">
              <a:spcBef>
                <a:spcPts val="300"/>
              </a:spcBef>
              <a:spcAft>
                <a:spcPts val="300"/>
              </a:spcAft>
              <a:defRPr/>
            </a:pPr>
            <a:endParaRPr lang="en-US" altLang="ko-KR" sz="24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전공 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–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정치학 프로세미나 과목 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–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수강생 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70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명</a:t>
            </a:r>
            <a:endParaRPr lang="ko-KR" altLang="en-US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3EEA69-6FBF-4CC1-8D97-A872E453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90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45">
            <a:extLst>
              <a:ext uri="{FF2B5EF4-FFF2-40B4-BE49-F238E27FC236}">
                <a16:creationId xmlns:a16="http://schemas.microsoft.com/office/drawing/2014/main" id="{4F5BDC12-7FF7-4EE3-B97D-FB5F5E1469DA}"/>
              </a:ext>
            </a:extLst>
          </p:cNvPr>
          <p:cNvSpPr/>
          <p:nvPr/>
        </p:nvSpPr>
        <p:spPr>
          <a:xfrm>
            <a:off x="1023060" y="3830136"/>
            <a:ext cx="6933316" cy="1944216"/>
          </a:xfrm>
          <a:prstGeom prst="roundRect">
            <a:avLst>
              <a:gd name="adj" fmla="val 4515"/>
            </a:avLst>
          </a:prstGeom>
          <a:solidFill>
            <a:srgbClr val="002060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endParaRPr lang="ko-KR" altLang="en-US" b="1" dirty="0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사업단 소개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795096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인문한국플러스</a:t>
            </a:r>
            <a:r>
              <a:rPr lang="en-US" altLang="ko-KR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(HK+) 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지원사업 국가전략분야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한국연구재단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제시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Top-Down </a:t>
            </a: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</a:t>
            </a: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통합과 소통을 위한 인문학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 통일을 대비한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인문학적 성찰과 사회통합 방안 모색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사업단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b="1" kern="0" dirty="0" err="1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 </a:t>
            </a:r>
            <a:r>
              <a:rPr lang="ko-KR" altLang="en-US" sz="2400" b="1" kern="0" dirty="0" err="1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초국적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협력과 소통의 모색</a:t>
            </a:r>
            <a:endParaRPr lang="en-US" altLang="ko-KR" sz="2400" b="1" kern="0" dirty="0">
              <a:solidFill>
                <a:srgbClr val="FFFF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통일환경조성을 위한 북방문화 접점 확인과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문화 허브의 구축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3EEA69-6FBF-4CC1-8D97-A872E453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198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186" y="2276872"/>
            <a:ext cx="9152186" cy="21790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lang="ko-KR" altLang="en-US" sz="4800" b="1" spc="-150" dirty="0" err="1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</a:t>
            </a:r>
            <a:endParaRPr lang="en-US" altLang="ko-KR" sz="4800" b="1" spc="-150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4800" b="1" spc="-150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필요성</a:t>
            </a:r>
            <a:endParaRPr lang="en-US" altLang="ko-KR" sz="4800" b="1" spc="-150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E766DD9-204E-48F8-8F19-F41B55F85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10A8A-88CF-4B62-A847-58B7EF59ADE7}"/>
              </a:ext>
            </a:extLst>
          </p:cNvPr>
          <p:cNvSpPr txBox="1"/>
          <p:nvPr/>
        </p:nvSpPr>
        <p:spPr>
          <a:xfrm>
            <a:off x="323528" y="427675"/>
            <a:ext cx="5669976" cy="3631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제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3</a:t>
            </a: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차 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HK+ </a:t>
            </a:r>
            <a:r>
              <a:rPr lang="ko-KR" altLang="en-US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연합학술대회 </a:t>
            </a:r>
            <a:r>
              <a:rPr lang="en-US" altLang="ko-KR" sz="1600" b="1" dirty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srgbClr val="C0C0C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(2022. 10. 27.)</a:t>
            </a:r>
            <a:endParaRPr lang="ko-KR" altLang="en-US" sz="1600" b="1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srgbClr val="C0C0C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3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BE3CBAA-0A97-4694-A41E-2120997AB6A6}"/>
              </a:ext>
            </a:extLst>
          </p:cNvPr>
          <p:cNvCxnSpPr/>
          <p:nvPr/>
        </p:nvCxnSpPr>
        <p:spPr>
          <a:xfrm flipH="1">
            <a:off x="403225" y="798513"/>
            <a:ext cx="830897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CA53A00E-77E7-48F3-9F6D-CF0DBD8E0198}"/>
              </a:ext>
            </a:extLst>
          </p:cNvPr>
          <p:cNvSpPr txBox="1">
            <a:spLocks/>
          </p:cNvSpPr>
          <p:nvPr/>
        </p:nvSpPr>
        <p:spPr bwMode="auto">
          <a:xfrm>
            <a:off x="398710" y="-99392"/>
            <a:ext cx="53254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ea typeface="굴림" panose="020B0600000101010101" pitchFamily="50" charset="-127"/>
              </a:defRPr>
            </a:lvl9pPr>
          </a:lstStyle>
          <a:p>
            <a:pPr marL="0" lvl="1" eaLnBrk="1" latinLnBrk="1" hangingPunct="1">
              <a:lnSpc>
                <a:spcPct val="150000"/>
              </a:lnSpc>
              <a:defRPr/>
            </a:pP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연구 </a:t>
            </a:r>
            <a:r>
              <a:rPr kumimoji="0" lang="ko-KR" altLang="en-US" sz="30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아젠다의</a:t>
            </a:r>
            <a:r>
              <a:rPr kumimoji="0" lang="ko-KR" altLang="en-US" sz="30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Calibri" panose="020F0502020204030204" pitchFamily="34" charset="0"/>
              </a:rPr>
              <a:t> 필요성</a:t>
            </a:r>
            <a:endParaRPr kumimoji="0" lang="en-US" altLang="ko-KR" sz="30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2A6781-A814-4556-B339-73F0902AFA83}"/>
              </a:ext>
            </a:extLst>
          </p:cNvPr>
          <p:cNvSpPr/>
          <p:nvPr/>
        </p:nvSpPr>
        <p:spPr>
          <a:xfrm>
            <a:off x="725488" y="1268413"/>
            <a:ext cx="808471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"/>
              <a:defRPr/>
            </a:pP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연구팀의 </a:t>
            </a:r>
            <a:r>
              <a:rPr lang="ko-KR" altLang="en-US" sz="28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ko-KR" altLang="en-US" sz="28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해석</a:t>
            </a:r>
            <a:endParaRPr lang="en-US" altLang="ko-KR" sz="28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한국연구재단 제시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Top-Down </a:t>
            </a: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</a:t>
            </a: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-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통합과 소통을 위한 인문학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 통일을 대비한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인문학적 성찰과 사회통합 방안 모색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연구팀의 해석에 의한 </a:t>
            </a: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핵심어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추출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 </a:t>
            </a: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-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‘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인문학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소통</a:t>
            </a:r>
            <a:r>
              <a:rPr lang="en-US" altLang="ko-KR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사회통합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’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endParaRPr lang="en-US" altLang="ko-KR" sz="6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685800" lvl="1" indent="-228600" algn="just" latinLnBrk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"/>
              <a:defRPr/>
            </a:pPr>
            <a:r>
              <a:rPr lang="ko-KR" altLang="en-US" sz="2400" b="1" kern="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아젠다가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요구하는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연구목표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에 대한 연구팀의 해석</a:t>
            </a: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: </a:t>
            </a: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- 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한반도 통일을 목표로 </a:t>
            </a:r>
            <a:r>
              <a:rPr lang="ko-KR" altLang="en-US" sz="2400" b="1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인문학적 성찰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을 통해 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 </a:t>
            </a:r>
            <a:r>
              <a:rPr lang="ko-KR" altLang="en-US" sz="2400" b="1" u="sng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 기반 </a:t>
            </a:r>
            <a:r>
              <a:rPr lang="ko-KR" altLang="en-US" sz="2400" b="1" u="sng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환경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을 조성하고</a:t>
            </a:r>
            <a:endParaRPr lang="en-US" altLang="ko-KR" sz="24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lvl="1" algn="just" latinLnBrk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ko-KR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  </a:t>
            </a:r>
            <a:r>
              <a:rPr lang="ko-KR" altLang="en-US" sz="2400" b="1" u="sng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통일 이후의 사회통합 </a:t>
            </a:r>
            <a:r>
              <a:rPr lang="ko-KR" altLang="en-US" sz="2400" b="1" u="sng" kern="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방안</a:t>
            </a:r>
            <a:r>
              <a:rPr lang="ko-KR" altLang="en-US" sz="2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을 모색할 것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3EEA69-6FBF-4CC1-8D97-A872E453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4" t="15672" r="2914"/>
          <a:stretch/>
        </p:blipFill>
        <p:spPr>
          <a:xfrm>
            <a:off x="8221258" y="5567917"/>
            <a:ext cx="844993" cy="1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4335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9910</TotalTime>
  <Words>699</Words>
  <Application>Microsoft Office PowerPoint</Application>
  <PresentationFormat>화면 슬라이드 쇼(4:3)</PresentationFormat>
  <Paragraphs>184</Paragraphs>
  <Slides>32</Slides>
  <Notes>31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32</vt:i4>
      </vt:variant>
    </vt:vector>
  </HeadingPairs>
  <TitlesOfParts>
    <vt:vector size="47" baseType="lpstr">
      <vt:lpstr>HY헤드라인M</vt:lpstr>
      <vt:lpstr>굴림</vt:lpstr>
      <vt:lpstr>나눔고딕</vt:lpstr>
      <vt:lpstr>나눔고딕 ExtraBold</vt:lpstr>
      <vt:lpstr>나눔바른고딕</vt:lpstr>
      <vt:lpstr>맑은 고딕</vt:lpstr>
      <vt:lpstr>한국외대체 M</vt:lpstr>
      <vt:lpstr>Arial</vt:lpstr>
      <vt:lpstr>Arial Narrow</vt:lpstr>
      <vt:lpstr>Calibri</vt:lpstr>
      <vt:lpstr>Tw Cen MT</vt:lpstr>
      <vt:lpstr>Wingdings</vt:lpstr>
      <vt:lpstr>1_Office 테마</vt:lpstr>
      <vt:lpstr>2_Office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kor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이슬람과 모더니즘(일반대학원)_강의자료_5주차.pptx</dc:title>
  <dc:creator>mofat</dc:creator>
  <cp:lastModifiedBy>정기웅</cp:lastModifiedBy>
  <cp:revision>1404</cp:revision>
  <dcterms:created xsi:type="dcterms:W3CDTF">2012-05-09T01:45:20Z</dcterms:created>
  <dcterms:modified xsi:type="dcterms:W3CDTF">2023-11-17T01:55:40Z</dcterms:modified>
</cp:coreProperties>
</file>