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</p:sldIdLst>
  <p:sldSz cx="9144000" cy="6858000" type="screen4x3"/>
  <p:notesSz cx="6858000" cy="9144000"/>
  <p:defaultTextStyle>
    <a:defPPr>
      <a:defRPr lang="it-IT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E4C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576" autoAdjust="0"/>
  </p:normalViewPr>
  <p:slideViewPr>
    <p:cSldViewPr snapToGrid="0" snapToObjects="1">
      <p:cViewPr varScale="1">
        <p:scale>
          <a:sx n="77" d="100"/>
          <a:sy n="77" d="100"/>
        </p:scale>
        <p:origin x="-108" y="-7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40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3B76F-D6B0-4B47-866B-08C8EB490420}" type="datetimeFigureOut">
              <a:rPr lang="it-IT" smtClean="0"/>
              <a:pPr/>
              <a:t>27/03/2013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C9E1-2B9E-4D42-90FE-F2C1C4AFBB5B}" type="slidenum">
              <a:rPr lang="it-IT" smtClean="0"/>
              <a:pPr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3060281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3B76F-D6B0-4B47-866B-08C8EB490420}" type="datetimeFigureOut">
              <a:rPr lang="it-IT" smtClean="0"/>
              <a:pPr/>
              <a:t>27/03/2013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C9E1-2B9E-4D42-90FE-F2C1C4AFBB5B}" type="slidenum">
              <a:rPr lang="it-IT" smtClean="0"/>
              <a:pPr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6794718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3B76F-D6B0-4B47-866B-08C8EB490420}" type="datetimeFigureOut">
              <a:rPr lang="it-IT" smtClean="0"/>
              <a:pPr/>
              <a:t>27/03/2013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C9E1-2B9E-4D42-90FE-F2C1C4AFBB5B}" type="slidenum">
              <a:rPr lang="it-IT" smtClean="0"/>
              <a:pPr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653922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3B76F-D6B0-4B47-866B-08C8EB490420}" type="datetimeFigureOut">
              <a:rPr lang="it-IT" smtClean="0"/>
              <a:pPr/>
              <a:t>27/03/2013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C9E1-2B9E-4D42-90FE-F2C1C4AFBB5B}" type="slidenum">
              <a:rPr lang="it-IT" smtClean="0"/>
              <a:pPr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4431407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3B76F-D6B0-4B47-866B-08C8EB490420}" type="datetimeFigureOut">
              <a:rPr lang="it-IT" smtClean="0"/>
              <a:pPr/>
              <a:t>27/03/2013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C9E1-2B9E-4D42-90FE-F2C1C4AFBB5B}" type="slidenum">
              <a:rPr lang="it-IT" smtClean="0"/>
              <a:pPr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184958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3B76F-D6B0-4B47-866B-08C8EB490420}" type="datetimeFigureOut">
              <a:rPr lang="it-IT" smtClean="0"/>
              <a:pPr/>
              <a:t>27/03/2013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C9E1-2B9E-4D42-90FE-F2C1C4AFBB5B}" type="slidenum">
              <a:rPr lang="it-IT" smtClean="0"/>
              <a:pPr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792664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3B76F-D6B0-4B47-866B-08C8EB490420}" type="datetimeFigureOut">
              <a:rPr lang="it-IT" smtClean="0"/>
              <a:pPr/>
              <a:t>27/03/2013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C9E1-2B9E-4D42-90FE-F2C1C4AFBB5B}" type="slidenum">
              <a:rPr lang="it-IT" smtClean="0"/>
              <a:pPr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8421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3B76F-D6B0-4B47-866B-08C8EB490420}" type="datetimeFigureOut">
              <a:rPr lang="it-IT" smtClean="0"/>
              <a:pPr/>
              <a:t>27/03/2013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C9E1-2B9E-4D42-90FE-F2C1C4AFBB5B}" type="slidenum">
              <a:rPr lang="it-IT" smtClean="0"/>
              <a:pPr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9980817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3B76F-D6B0-4B47-866B-08C8EB490420}" type="datetimeFigureOut">
              <a:rPr lang="it-IT" smtClean="0"/>
              <a:pPr/>
              <a:t>27/03/2013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C9E1-2B9E-4D42-90FE-F2C1C4AFBB5B}" type="slidenum">
              <a:rPr lang="it-IT" smtClean="0"/>
              <a:pPr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941960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3B76F-D6B0-4B47-866B-08C8EB490420}" type="datetimeFigureOut">
              <a:rPr lang="it-IT" smtClean="0"/>
              <a:pPr/>
              <a:t>27/03/2013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C9E1-2B9E-4D42-90FE-F2C1C4AFBB5B}" type="slidenum">
              <a:rPr lang="it-IT" smtClean="0"/>
              <a:pPr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268673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3B76F-D6B0-4B47-866B-08C8EB490420}" type="datetimeFigureOut">
              <a:rPr lang="it-IT" smtClean="0"/>
              <a:pPr/>
              <a:t>27/03/2013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2DC9E1-2B9E-4D42-90FE-F2C1C4AFBB5B}" type="slidenum">
              <a:rPr lang="it-IT" smtClean="0"/>
              <a:pPr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3169012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4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D3B76F-D6B0-4B47-866B-08C8EB490420}" type="datetimeFigureOut">
              <a:rPr lang="it-IT" smtClean="0"/>
              <a:pPr/>
              <a:t>27/03/2013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2DC9E1-2B9E-4D42-90FE-F2C1C4AFBB5B}" type="slidenum">
              <a:rPr lang="it-IT" smtClean="0"/>
              <a:pPr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7822543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0" y="1395673"/>
            <a:ext cx="9144000" cy="2478436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it-IT" b="1" dirty="0" smtClean="0">
                <a:solidFill>
                  <a:srgbClr val="800000"/>
                </a:solidFill>
                <a:latin typeface="Helvetica"/>
                <a:cs typeface="Helvetica"/>
              </a:rPr>
              <a:t>POSITIVE ENGAGAMENT AS A PATH TOWARD PEACEBUILDING: </a:t>
            </a:r>
            <a:br>
              <a:rPr lang="it-IT" b="1" dirty="0" smtClean="0">
                <a:solidFill>
                  <a:srgbClr val="800000"/>
                </a:solidFill>
                <a:latin typeface="Helvetica"/>
                <a:cs typeface="Helvetica"/>
              </a:rPr>
            </a:br>
            <a:r>
              <a:rPr lang="it-IT" b="1" dirty="0" smtClean="0">
                <a:solidFill>
                  <a:srgbClr val="800000"/>
                </a:solidFill>
                <a:latin typeface="Helvetica"/>
                <a:cs typeface="Helvetica"/>
              </a:rPr>
              <a:t>NORTH KOREA CASE</a:t>
            </a:r>
            <a:endParaRPr lang="it-IT" b="1" dirty="0">
              <a:solidFill>
                <a:srgbClr val="800000"/>
              </a:solidFill>
              <a:latin typeface="Helvetica"/>
              <a:cs typeface="Helvetica"/>
            </a:endParaRP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4762500"/>
            <a:ext cx="6400800" cy="1752600"/>
          </a:xfrm>
        </p:spPr>
        <p:txBody>
          <a:bodyPr/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xmlns="" val="836315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057981"/>
            <a:ext cx="8229600" cy="4525963"/>
          </a:xfrm>
        </p:spPr>
        <p:txBody>
          <a:bodyPr/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Theoretical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Perspective</a:t>
            </a:r>
            <a:endParaRPr lang="it-IT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Why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Positive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Engagament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can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affect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Peace</a:t>
            </a:r>
            <a:r>
              <a:rPr lang="it-IT" dirty="0" err="1">
                <a:solidFill>
                  <a:srgbClr val="800000"/>
                </a:solidFill>
                <a:latin typeface="Helvetica"/>
                <a:cs typeface="Helvetica"/>
              </a:rPr>
              <a:t>b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uilding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regime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The North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Korean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case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Conclusions</a:t>
            </a:r>
            <a:endParaRPr lang="it-IT" dirty="0">
              <a:solidFill>
                <a:srgbClr val="800000"/>
              </a:solidFill>
              <a:latin typeface="Helvetica"/>
              <a:cs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7320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477939" y="286746"/>
            <a:ext cx="8193243" cy="65679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it-IT" sz="4000" b="1" dirty="0" smtClean="0">
                <a:solidFill>
                  <a:srgbClr val="800000"/>
                </a:solidFill>
                <a:latin typeface="Helvetica"/>
                <a:cs typeface="Helvetica"/>
              </a:rPr>
              <a:t>Positive </a:t>
            </a:r>
            <a:r>
              <a:rPr lang="it-IT" sz="4000" b="1" dirty="0" err="1" smtClean="0">
                <a:solidFill>
                  <a:srgbClr val="800000"/>
                </a:solidFill>
                <a:latin typeface="Helvetica"/>
                <a:cs typeface="Helvetica"/>
              </a:rPr>
              <a:t>Engagament</a:t>
            </a:r>
            <a:endParaRPr lang="it-IT" sz="4000" b="1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>
              <a:lnSpc>
                <a:spcPct val="130000"/>
              </a:lnSpc>
            </a:pPr>
            <a:endParaRPr lang="it-IT" sz="3200" dirty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285750" indent="-285750">
              <a:lnSpc>
                <a:spcPct val="130000"/>
              </a:lnSpc>
              <a:buFont typeface="Arial"/>
              <a:buChar char="•"/>
            </a:pPr>
            <a:r>
              <a:rPr lang="it-IT" sz="3200" dirty="0" smtClean="0">
                <a:solidFill>
                  <a:srgbClr val="800000"/>
                </a:solidFill>
                <a:latin typeface="Helvetica"/>
                <a:cs typeface="Helvetica"/>
              </a:rPr>
              <a:t>The positive </a:t>
            </a:r>
            <a:r>
              <a:rPr lang="it-IT" sz="3200" dirty="0" err="1" smtClean="0">
                <a:solidFill>
                  <a:srgbClr val="800000"/>
                </a:solidFill>
                <a:latin typeface="Helvetica"/>
                <a:cs typeface="Helvetica"/>
              </a:rPr>
              <a:t>version</a:t>
            </a:r>
            <a:r>
              <a:rPr lang="it-IT" sz="3200" dirty="0" smtClean="0">
                <a:solidFill>
                  <a:srgbClr val="800000"/>
                </a:solidFill>
                <a:latin typeface="Helvetica"/>
                <a:cs typeface="Helvetica"/>
              </a:rPr>
              <a:t> of </a:t>
            </a:r>
            <a:r>
              <a:rPr lang="it-IT" sz="3200" dirty="0" err="1" smtClean="0">
                <a:solidFill>
                  <a:srgbClr val="800000"/>
                </a:solidFill>
                <a:latin typeface="Helvetica"/>
                <a:cs typeface="Helvetica"/>
              </a:rPr>
              <a:t>sanctions</a:t>
            </a:r>
            <a:endParaRPr lang="it-IT" sz="3200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lvl="1">
              <a:lnSpc>
                <a:spcPct val="130000"/>
              </a:lnSpc>
            </a:pPr>
            <a:r>
              <a:rPr lang="it-IT" sz="3200" i="1" dirty="0" err="1" smtClean="0">
                <a:solidFill>
                  <a:srgbClr val="800000"/>
                </a:solidFill>
                <a:latin typeface="Helvetica"/>
                <a:cs typeface="Helvetica"/>
              </a:rPr>
              <a:t>Prevent</a:t>
            </a:r>
            <a:r>
              <a:rPr lang="it-IT" sz="3200" i="1" dirty="0" smtClean="0">
                <a:solidFill>
                  <a:srgbClr val="800000"/>
                </a:solidFill>
                <a:latin typeface="Helvetica"/>
                <a:cs typeface="Helvetica"/>
              </a:rPr>
              <a:t> a </a:t>
            </a:r>
            <a:r>
              <a:rPr lang="it-IT" sz="3200" i="1" dirty="0" err="1" smtClean="0">
                <a:solidFill>
                  <a:srgbClr val="800000"/>
                </a:solidFill>
                <a:latin typeface="Helvetica"/>
                <a:cs typeface="Helvetica"/>
              </a:rPr>
              <a:t>hostile</a:t>
            </a:r>
            <a:r>
              <a:rPr lang="it-IT" sz="3200" i="1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sz="3200" i="1" dirty="0" err="1" smtClean="0">
                <a:solidFill>
                  <a:srgbClr val="800000"/>
                </a:solidFill>
                <a:latin typeface="Helvetica"/>
                <a:cs typeface="Helvetica"/>
              </a:rPr>
              <a:t>behavior</a:t>
            </a:r>
            <a:r>
              <a:rPr lang="it-IT" sz="3200" i="1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</a:p>
          <a:p>
            <a:pPr lvl="1">
              <a:lnSpc>
                <a:spcPct val="130000"/>
              </a:lnSpc>
            </a:pPr>
            <a:r>
              <a:rPr lang="it-IT" sz="3200" i="1" dirty="0" smtClean="0">
                <a:solidFill>
                  <a:srgbClr val="800000"/>
                </a:solidFill>
                <a:latin typeface="Helvetica"/>
                <a:cs typeface="Helvetica"/>
              </a:rPr>
              <a:t>Stop a </a:t>
            </a:r>
            <a:r>
              <a:rPr lang="it-IT" sz="3200" i="1" dirty="0" err="1" smtClean="0">
                <a:solidFill>
                  <a:srgbClr val="800000"/>
                </a:solidFill>
                <a:latin typeface="Helvetica"/>
                <a:cs typeface="Helvetica"/>
              </a:rPr>
              <a:t>hostile</a:t>
            </a:r>
            <a:r>
              <a:rPr lang="it-IT" sz="3200" i="1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sz="3200" i="1" dirty="0" err="1" smtClean="0">
                <a:solidFill>
                  <a:srgbClr val="800000"/>
                </a:solidFill>
                <a:latin typeface="Helvetica"/>
                <a:cs typeface="Helvetica"/>
              </a:rPr>
              <a:t>behavior</a:t>
            </a:r>
            <a:endParaRPr lang="it-IT" sz="3200" i="1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lvl="1">
              <a:lnSpc>
                <a:spcPct val="130000"/>
              </a:lnSpc>
            </a:pPr>
            <a:endParaRPr lang="it-IT" sz="3200" i="1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542925" lvl="1" indent="-457200">
              <a:lnSpc>
                <a:spcPct val="130000"/>
              </a:lnSpc>
              <a:buFont typeface="Arial"/>
              <a:buChar char="•"/>
            </a:pPr>
            <a:r>
              <a:rPr lang="it-IT" sz="3200" dirty="0" smtClean="0">
                <a:solidFill>
                  <a:srgbClr val="800000"/>
                </a:solidFill>
                <a:latin typeface="Helvetica"/>
                <a:cs typeface="Helvetica"/>
              </a:rPr>
              <a:t>Positive </a:t>
            </a:r>
            <a:r>
              <a:rPr lang="it-IT" sz="3200" dirty="0" err="1" smtClean="0">
                <a:solidFill>
                  <a:srgbClr val="800000"/>
                </a:solidFill>
                <a:latin typeface="Helvetica"/>
                <a:cs typeface="Helvetica"/>
              </a:rPr>
              <a:t>externalities</a:t>
            </a:r>
            <a:endParaRPr lang="it-IT" sz="3200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542925" lvl="2">
              <a:lnSpc>
                <a:spcPct val="130000"/>
              </a:lnSpc>
            </a:pPr>
            <a:r>
              <a:rPr lang="it-IT" sz="3200" i="1" dirty="0" err="1" smtClean="0">
                <a:solidFill>
                  <a:srgbClr val="800000"/>
                </a:solidFill>
                <a:latin typeface="Helvetica"/>
                <a:cs typeface="Helvetica"/>
              </a:rPr>
              <a:t>Confidence</a:t>
            </a:r>
            <a:r>
              <a:rPr lang="it-IT" sz="3200" i="1" dirty="0" smtClean="0">
                <a:solidFill>
                  <a:srgbClr val="800000"/>
                </a:solidFill>
                <a:latin typeface="Helvetica"/>
                <a:cs typeface="Helvetica"/>
              </a:rPr>
              <a:t> Building </a:t>
            </a:r>
            <a:r>
              <a:rPr lang="it-IT" sz="3200" i="1" dirty="0" err="1" smtClean="0">
                <a:solidFill>
                  <a:srgbClr val="800000"/>
                </a:solidFill>
                <a:latin typeface="Helvetica"/>
                <a:cs typeface="Helvetica"/>
              </a:rPr>
              <a:t>Measures</a:t>
            </a:r>
            <a:endParaRPr lang="it-IT" sz="3200" i="1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542925" lvl="2">
              <a:lnSpc>
                <a:spcPct val="130000"/>
              </a:lnSpc>
            </a:pPr>
            <a:r>
              <a:rPr lang="it-IT" sz="3200" i="1" dirty="0" err="1" smtClean="0">
                <a:solidFill>
                  <a:srgbClr val="800000"/>
                </a:solidFill>
                <a:latin typeface="Helvetica"/>
                <a:cs typeface="Helvetica"/>
              </a:rPr>
              <a:t>Peace</a:t>
            </a:r>
            <a:r>
              <a:rPr lang="it-IT" sz="3200" i="1" dirty="0" err="1">
                <a:solidFill>
                  <a:srgbClr val="800000"/>
                </a:solidFill>
                <a:latin typeface="Helvetica"/>
                <a:cs typeface="Helvetica"/>
              </a:rPr>
              <a:t>b</a:t>
            </a:r>
            <a:r>
              <a:rPr lang="it-IT" sz="3200" i="1" dirty="0" err="1" smtClean="0">
                <a:solidFill>
                  <a:srgbClr val="800000"/>
                </a:solidFill>
                <a:latin typeface="Helvetica"/>
                <a:cs typeface="Helvetica"/>
              </a:rPr>
              <a:t>uilding</a:t>
            </a:r>
            <a:endParaRPr lang="it-IT" sz="3200" i="1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lvl="1"/>
            <a:endParaRPr lang="it-IT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endParaRPr lang="it-IT" dirty="0">
              <a:solidFill>
                <a:srgbClr val="800000"/>
              </a:solidFill>
              <a:latin typeface="Helvetica"/>
              <a:cs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00890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err="1" smtClean="0">
                <a:solidFill>
                  <a:srgbClr val="800000"/>
                </a:solidFill>
                <a:latin typeface="Helvetica"/>
                <a:cs typeface="Helvetica"/>
              </a:rPr>
              <a:t>Stick</a:t>
            </a:r>
            <a:r>
              <a:rPr lang="it-IT" b="1" dirty="0" smtClean="0">
                <a:solidFill>
                  <a:srgbClr val="800000"/>
                </a:solidFill>
                <a:latin typeface="Helvetica"/>
                <a:cs typeface="Helvetica"/>
              </a:rPr>
              <a:t> and </a:t>
            </a:r>
            <a:r>
              <a:rPr lang="it-IT" b="1" dirty="0" err="1" smtClean="0">
                <a:solidFill>
                  <a:srgbClr val="800000"/>
                </a:solidFill>
                <a:latin typeface="Helvetica"/>
                <a:cs typeface="Helvetica"/>
              </a:rPr>
              <a:t>Carrots</a:t>
            </a:r>
            <a:r>
              <a:rPr lang="it-IT" b="1" dirty="0" smtClean="0">
                <a:solidFill>
                  <a:srgbClr val="800000"/>
                </a:solidFill>
                <a:latin typeface="Helvetica"/>
                <a:cs typeface="Helvetica"/>
              </a:rPr>
              <a:t>: </a:t>
            </a:r>
            <a:br>
              <a:rPr lang="it-IT" b="1" dirty="0" smtClean="0">
                <a:solidFill>
                  <a:srgbClr val="800000"/>
                </a:solidFill>
                <a:latin typeface="Helvetica"/>
                <a:cs typeface="Helvetica"/>
              </a:rPr>
            </a:br>
            <a:r>
              <a:rPr lang="it-IT" b="1" dirty="0" err="1" smtClean="0">
                <a:solidFill>
                  <a:srgbClr val="800000"/>
                </a:solidFill>
                <a:latin typeface="Helvetica"/>
                <a:cs typeface="Helvetica"/>
              </a:rPr>
              <a:t>theoretical</a:t>
            </a:r>
            <a:r>
              <a:rPr lang="it-IT" b="1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b="1" dirty="0" err="1" smtClean="0">
                <a:solidFill>
                  <a:srgbClr val="800000"/>
                </a:solidFill>
                <a:latin typeface="Helvetica"/>
                <a:cs typeface="Helvetica"/>
              </a:rPr>
              <a:t>perspective</a:t>
            </a:r>
            <a:endParaRPr lang="it-IT" b="1" dirty="0">
              <a:solidFill>
                <a:srgbClr val="800000"/>
              </a:solidFill>
              <a:latin typeface="Helvetica"/>
              <a:cs typeface="Helvetica"/>
            </a:endParaRPr>
          </a:p>
        </p:txBody>
      </p:sp>
      <p:sp>
        <p:nvSpPr>
          <p:cNvPr id="5" name="Segnaposto contenuto 4"/>
          <p:cNvSpPr>
            <a:spLocks noGrp="1"/>
          </p:cNvSpPr>
          <p:nvPr>
            <p:ph idx="1"/>
          </p:nvPr>
        </p:nvSpPr>
        <p:spPr>
          <a:xfrm>
            <a:off x="457200" y="177142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it-IT" i="1" dirty="0" smtClean="0">
                <a:solidFill>
                  <a:srgbClr val="800000"/>
                </a:solidFill>
                <a:latin typeface="Helvetica"/>
                <a:cs typeface="Helvetica"/>
              </a:rPr>
              <a:t>Positive Engagement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approaches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are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based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on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inducements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rather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than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sanctions</a:t>
            </a:r>
            <a:endParaRPr lang="it-IT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0" indent="0" algn="just">
              <a:buNone/>
            </a:pPr>
            <a:endParaRPr lang="it-IT" dirty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0" indent="0" algn="just">
              <a:buNone/>
            </a:pP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Lack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of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attentions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by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realist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theories</a:t>
            </a:r>
            <a:endParaRPr lang="it-IT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0" indent="0" algn="just">
              <a:buNone/>
            </a:pPr>
            <a:endParaRPr lang="it-IT" dirty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0" indent="0" algn="just">
              <a:buNone/>
            </a:pP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Theoretical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foundations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based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on the </a:t>
            </a:r>
            <a:r>
              <a:rPr lang="it-IT" i="1" dirty="0" err="1" smtClean="0">
                <a:solidFill>
                  <a:srgbClr val="800000"/>
                </a:solidFill>
                <a:latin typeface="Helvetica"/>
                <a:cs typeface="Helvetica"/>
              </a:rPr>
              <a:t>Complex</a:t>
            </a:r>
            <a:r>
              <a:rPr lang="it-IT" i="1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i="1" dirty="0" err="1" smtClean="0">
                <a:solidFill>
                  <a:srgbClr val="800000"/>
                </a:solidFill>
                <a:latin typeface="Helvetica"/>
                <a:cs typeface="Helvetica"/>
              </a:rPr>
              <a:t>Interdependence</a:t>
            </a:r>
            <a:r>
              <a:rPr lang="it-IT" i="1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i="1" dirty="0" err="1">
                <a:solidFill>
                  <a:srgbClr val="800000"/>
                </a:solidFill>
                <a:latin typeface="Helvetica"/>
                <a:cs typeface="Helvetica"/>
              </a:rPr>
              <a:t>T</a:t>
            </a:r>
            <a:r>
              <a:rPr lang="it-IT" i="1" dirty="0" err="1" smtClean="0">
                <a:solidFill>
                  <a:srgbClr val="800000"/>
                </a:solidFill>
                <a:latin typeface="Helvetica"/>
                <a:cs typeface="Helvetica"/>
              </a:rPr>
              <a:t>heory</a:t>
            </a:r>
            <a:endParaRPr lang="it-IT" i="1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xmlns="" val="1602595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err="1" smtClean="0">
                <a:solidFill>
                  <a:srgbClr val="800000"/>
                </a:solidFill>
                <a:latin typeface="Helvetica"/>
                <a:cs typeface="Helvetica"/>
              </a:rPr>
              <a:t>Complex</a:t>
            </a:r>
            <a:r>
              <a:rPr lang="it-IT" b="1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b="1" dirty="0" err="1" smtClean="0">
                <a:solidFill>
                  <a:srgbClr val="800000"/>
                </a:solidFill>
                <a:latin typeface="Helvetica"/>
                <a:cs typeface="Helvetica"/>
              </a:rPr>
              <a:t>Interdependence</a:t>
            </a:r>
            <a:endParaRPr lang="it-IT" b="1" dirty="0">
              <a:solidFill>
                <a:srgbClr val="800000"/>
              </a:solidFill>
              <a:latin typeface="Helvetica"/>
              <a:cs typeface="Helvetica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Multiple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Channels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that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connect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the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different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actors</a:t>
            </a:r>
            <a:endParaRPr lang="it-IT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algn="just"/>
            <a:endParaRPr lang="it-IT" dirty="0">
              <a:solidFill>
                <a:srgbClr val="800000"/>
              </a:solidFill>
              <a:latin typeface="Helvetica"/>
              <a:cs typeface="Helvetica"/>
            </a:endParaRPr>
          </a:p>
          <a:p>
            <a:pPr algn="just"/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No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rigid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hierarchy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among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issues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and more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issues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to be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included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in the agenda</a:t>
            </a:r>
          </a:p>
          <a:p>
            <a:pPr algn="just"/>
            <a:endParaRPr lang="it-IT" dirty="0">
              <a:solidFill>
                <a:srgbClr val="800000"/>
              </a:solidFill>
              <a:latin typeface="Helvetica"/>
              <a:cs typeface="Helvetica"/>
            </a:endParaRPr>
          </a:p>
          <a:p>
            <a:pPr algn="just"/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Reduced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role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of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military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power</a:t>
            </a:r>
            <a:endParaRPr lang="it-IT" dirty="0">
              <a:solidFill>
                <a:srgbClr val="800000"/>
              </a:solidFill>
              <a:latin typeface="Helvetica"/>
              <a:cs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2278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131949"/>
            <a:ext cx="9144000" cy="1143000"/>
          </a:xfrm>
        </p:spPr>
        <p:txBody>
          <a:bodyPr>
            <a:normAutofit/>
          </a:bodyPr>
          <a:lstStyle/>
          <a:p>
            <a:r>
              <a:rPr lang="it-IT" sz="3800" b="1" dirty="0" err="1" smtClean="0">
                <a:solidFill>
                  <a:srgbClr val="800000"/>
                </a:solidFill>
              </a:rPr>
              <a:t>Conditional</a:t>
            </a:r>
            <a:r>
              <a:rPr lang="it-IT" sz="3800" b="1" dirty="0" smtClean="0">
                <a:solidFill>
                  <a:srgbClr val="800000"/>
                </a:solidFill>
              </a:rPr>
              <a:t> and </a:t>
            </a:r>
            <a:r>
              <a:rPr lang="it-IT" sz="3800" b="1" dirty="0" err="1" smtClean="0">
                <a:solidFill>
                  <a:srgbClr val="800000"/>
                </a:solidFill>
              </a:rPr>
              <a:t>Unconditional</a:t>
            </a:r>
            <a:r>
              <a:rPr lang="it-IT" sz="3800" b="1" dirty="0" smtClean="0">
                <a:solidFill>
                  <a:srgbClr val="800000"/>
                </a:solidFill>
              </a:rPr>
              <a:t> </a:t>
            </a:r>
            <a:r>
              <a:rPr lang="it-IT" sz="3800" b="1" dirty="0" err="1" smtClean="0">
                <a:solidFill>
                  <a:srgbClr val="800000"/>
                </a:solidFill>
              </a:rPr>
              <a:t>Engagament</a:t>
            </a:r>
            <a:endParaRPr lang="it-IT" sz="3800" b="1" dirty="0">
              <a:solidFill>
                <a:srgbClr val="800000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319836"/>
            <a:ext cx="8229600" cy="505837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>
                <a:solidFill>
                  <a:srgbClr val="800000"/>
                </a:solidFill>
                <a:latin typeface="Helvetica"/>
                <a:cs typeface="Helvetica"/>
              </a:rPr>
              <a:t>N</a:t>
            </a:r>
            <a:r>
              <a:rPr lang="en-US" dirty="0" smtClean="0">
                <a:solidFill>
                  <a:srgbClr val="800000"/>
                </a:solidFill>
                <a:latin typeface="Helvetica"/>
                <a:cs typeface="Helvetica"/>
              </a:rPr>
              <a:t>o longer only a logic of </a:t>
            </a:r>
            <a:r>
              <a:rPr lang="en-US" i="1" dirty="0" smtClean="0">
                <a:solidFill>
                  <a:srgbClr val="800000"/>
                </a:solidFill>
                <a:latin typeface="Helvetica"/>
                <a:cs typeface="Helvetica"/>
              </a:rPr>
              <a:t>containment</a:t>
            </a:r>
            <a:r>
              <a:rPr lang="en-US" dirty="0" smtClean="0">
                <a:solidFill>
                  <a:srgbClr val="800000"/>
                </a:solidFill>
                <a:latin typeface="Helvetica"/>
                <a:cs typeface="Helvetica"/>
              </a:rPr>
              <a:t> but also a constructive idea of </a:t>
            </a:r>
            <a:r>
              <a:rPr lang="en-US" i="1" dirty="0" smtClean="0">
                <a:solidFill>
                  <a:srgbClr val="800000"/>
                </a:solidFill>
                <a:latin typeface="Helvetica"/>
                <a:cs typeface="Helvetica"/>
              </a:rPr>
              <a:t>reciprocity</a:t>
            </a:r>
            <a:r>
              <a:rPr lang="en-US" dirty="0" smtClean="0">
                <a:solidFill>
                  <a:srgbClr val="800000"/>
                </a:solidFill>
                <a:latin typeface="Helvetica"/>
                <a:cs typeface="Helvetica"/>
              </a:rPr>
              <a:t> using </a:t>
            </a:r>
            <a:r>
              <a:rPr lang="en-US" i="1" dirty="0" smtClean="0">
                <a:solidFill>
                  <a:srgbClr val="800000"/>
                </a:solidFill>
                <a:latin typeface="Helvetica"/>
                <a:cs typeface="Helvetica"/>
              </a:rPr>
              <a:t>positive incentives </a:t>
            </a:r>
            <a:r>
              <a:rPr lang="en-US" dirty="0" smtClean="0">
                <a:solidFill>
                  <a:srgbClr val="800000"/>
                </a:solidFill>
                <a:latin typeface="Helvetica"/>
                <a:cs typeface="Helvetica"/>
              </a:rPr>
              <a:t>rather than sanctions and threats</a:t>
            </a:r>
          </a:p>
          <a:p>
            <a:pPr marL="0" indent="0" algn="just">
              <a:buNone/>
            </a:pPr>
            <a:endParaRPr lang="en-US" dirty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en-US" sz="2900" i="1" dirty="0" smtClean="0">
                <a:solidFill>
                  <a:srgbClr val="800000"/>
                </a:solidFill>
                <a:latin typeface="Helvetica"/>
                <a:cs typeface="Helvetica"/>
              </a:rPr>
              <a:t>Conditional Engagement </a:t>
            </a:r>
            <a:r>
              <a:rPr lang="it-IT" sz="2900" dirty="0" smtClean="0">
                <a:solidFill>
                  <a:srgbClr val="800000"/>
                </a:solidFill>
                <a:latin typeface="Helvetica"/>
                <a:cs typeface="Helvetica"/>
              </a:rPr>
              <a:t>–</a:t>
            </a:r>
            <a:r>
              <a:rPr lang="en-US" sz="2900" dirty="0" smtClean="0">
                <a:solidFill>
                  <a:srgbClr val="800000"/>
                </a:solidFill>
                <a:latin typeface="Helvetica"/>
                <a:cs typeface="Helvetica"/>
              </a:rPr>
              <a:t> quid pro quo logic</a:t>
            </a:r>
          </a:p>
          <a:p>
            <a:pPr marL="514350" indent="-514350" algn="just">
              <a:buFont typeface="+mj-lt"/>
              <a:buAutoNum type="arabicPeriod"/>
            </a:pPr>
            <a:endParaRPr lang="en-US" sz="2900" dirty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514350" indent="-514350" algn="just">
              <a:buFont typeface="+mj-lt"/>
              <a:buAutoNum type="arabicPeriod"/>
            </a:pPr>
            <a:r>
              <a:rPr lang="en-US" sz="2900" i="1" dirty="0" smtClean="0">
                <a:solidFill>
                  <a:srgbClr val="800000"/>
                </a:solidFill>
                <a:latin typeface="Helvetica"/>
                <a:cs typeface="Helvetica"/>
              </a:rPr>
              <a:t>Unconditional </a:t>
            </a:r>
            <a:r>
              <a:rPr lang="en-US" sz="2900" i="1" dirty="0" err="1" smtClean="0">
                <a:solidFill>
                  <a:srgbClr val="800000"/>
                </a:solidFill>
                <a:latin typeface="Helvetica"/>
                <a:cs typeface="Helvetica"/>
              </a:rPr>
              <a:t>Engagament</a:t>
            </a:r>
            <a:r>
              <a:rPr lang="en-US" sz="2900" i="1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sz="2900" i="1" dirty="0" smtClean="0">
                <a:solidFill>
                  <a:srgbClr val="800000"/>
                </a:solidFill>
                <a:latin typeface="Helvetica"/>
                <a:cs typeface="Helvetica"/>
              </a:rPr>
              <a:t>–</a:t>
            </a:r>
            <a:r>
              <a:rPr lang="en-US" sz="2900" i="1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en-US" sz="2900" dirty="0" smtClean="0">
                <a:solidFill>
                  <a:srgbClr val="800000"/>
                </a:solidFill>
                <a:latin typeface="Helvetica"/>
                <a:cs typeface="Helvetica"/>
              </a:rPr>
              <a:t>incentives provided before</a:t>
            </a:r>
            <a:endParaRPr lang="it-IT" sz="2900" i="1" dirty="0">
              <a:solidFill>
                <a:srgbClr val="800000"/>
              </a:solidFill>
              <a:latin typeface="Helvetica"/>
              <a:cs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26967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err="1" smtClean="0">
                <a:solidFill>
                  <a:srgbClr val="800000"/>
                </a:solidFill>
                <a:latin typeface="Helvetica"/>
                <a:cs typeface="Helvetica"/>
              </a:rPr>
              <a:t>Why</a:t>
            </a:r>
            <a:r>
              <a:rPr lang="it-IT" b="1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b="1" dirty="0" err="1" smtClean="0">
                <a:solidFill>
                  <a:srgbClr val="800000"/>
                </a:solidFill>
                <a:latin typeface="Helvetica"/>
                <a:cs typeface="Helvetica"/>
              </a:rPr>
              <a:t>going</a:t>
            </a:r>
            <a:r>
              <a:rPr lang="it-IT" b="1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b="1" dirty="0" err="1" smtClean="0">
                <a:solidFill>
                  <a:srgbClr val="800000"/>
                </a:solidFill>
                <a:latin typeface="Helvetica"/>
                <a:cs typeface="Helvetica"/>
              </a:rPr>
              <a:t>unconditionally</a:t>
            </a:r>
            <a:r>
              <a:rPr lang="it-IT" b="1" dirty="0" smtClean="0">
                <a:solidFill>
                  <a:srgbClr val="800000"/>
                </a:solidFill>
                <a:latin typeface="Helvetica"/>
                <a:cs typeface="Helvetica"/>
              </a:rPr>
              <a:t>?</a:t>
            </a:r>
            <a:endParaRPr lang="it-IT" b="1" dirty="0">
              <a:solidFill>
                <a:srgbClr val="800000"/>
              </a:solidFill>
              <a:latin typeface="Helvetica"/>
              <a:cs typeface="Helvetica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742889"/>
            <a:ext cx="8229600" cy="4525963"/>
          </a:xfrm>
        </p:spPr>
        <p:txBody>
          <a:bodyPr>
            <a:normAutofit fontScale="92500"/>
          </a:bodyPr>
          <a:lstStyle/>
          <a:p>
            <a:pPr marL="514350" indent="-514350">
              <a:buFont typeface="+mj-lt"/>
              <a:buAutoNum type="arabicPeriod"/>
            </a:pP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Temporal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sequence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reasons</a:t>
            </a:r>
            <a:endParaRPr lang="it-IT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514350" indent="-514350">
              <a:buFont typeface="+mj-lt"/>
              <a:buAutoNum type="arabicPeriod"/>
            </a:pPr>
            <a:endParaRPr lang="it-IT" dirty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solidFill>
                  <a:srgbClr val="800000"/>
                </a:solidFill>
                <a:latin typeface="Helvetica"/>
                <a:cs typeface="Helvetica"/>
              </a:rPr>
              <a:t>C</a:t>
            </a:r>
            <a:r>
              <a:rPr lang="en-US" dirty="0" smtClean="0">
                <a:solidFill>
                  <a:srgbClr val="800000"/>
                </a:solidFill>
                <a:latin typeface="Helvetica"/>
                <a:cs typeface="Helvetica"/>
              </a:rPr>
              <a:t>reation of a minimum level of confidence</a:t>
            </a:r>
          </a:p>
          <a:p>
            <a:pPr marL="514350" indent="-514350">
              <a:buFont typeface="+mj-lt"/>
              <a:buAutoNum type="arabicPeriod"/>
            </a:pPr>
            <a:endParaRPr lang="en-US" dirty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dirty="0" smtClean="0">
                <a:solidFill>
                  <a:srgbClr val="800000"/>
                </a:solidFill>
                <a:latin typeface="Helvetica"/>
                <a:cs typeface="Helvetica"/>
              </a:rPr>
              <a:t>Creation of interdependence</a:t>
            </a:r>
          </a:p>
          <a:p>
            <a:pPr marL="514350" indent="-514350">
              <a:buFont typeface="+mj-lt"/>
              <a:buAutoNum type="arabicPeriod"/>
            </a:pPr>
            <a:endParaRPr lang="en-US" dirty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dirty="0" smtClean="0">
                <a:solidFill>
                  <a:srgbClr val="800000"/>
                </a:solidFill>
                <a:latin typeface="Helvetica"/>
                <a:cs typeface="Helvetica"/>
              </a:rPr>
              <a:t>Creation of dependence:  </a:t>
            </a:r>
            <a:r>
              <a:rPr lang="en-US" i="1" dirty="0" smtClean="0">
                <a:solidFill>
                  <a:srgbClr val="800000"/>
                </a:solidFill>
                <a:latin typeface="Helvetica"/>
                <a:cs typeface="Helvetica"/>
              </a:rPr>
              <a:t>Asymmetrical </a:t>
            </a:r>
            <a:r>
              <a:rPr lang="en-US" i="1" dirty="0">
                <a:solidFill>
                  <a:srgbClr val="800000"/>
                </a:solidFill>
                <a:latin typeface="Helvetica"/>
                <a:cs typeface="Helvetica"/>
              </a:rPr>
              <a:t>P</a:t>
            </a:r>
            <a:r>
              <a:rPr lang="en-US" i="1" dirty="0" smtClean="0">
                <a:solidFill>
                  <a:srgbClr val="800000"/>
                </a:solidFill>
                <a:latin typeface="Helvetica"/>
                <a:cs typeface="Helvetica"/>
              </a:rPr>
              <a:t>ower</a:t>
            </a:r>
            <a:endParaRPr lang="it-IT" i="1" dirty="0">
              <a:solidFill>
                <a:srgbClr val="800000"/>
              </a:solidFill>
              <a:latin typeface="Helvetica"/>
              <a:cs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42205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>
                <a:solidFill>
                  <a:srgbClr val="800000"/>
                </a:solidFill>
                <a:latin typeface="Helvetica"/>
                <a:cs typeface="Helvetica"/>
              </a:rPr>
              <a:t>Positive </a:t>
            </a:r>
            <a:r>
              <a:rPr lang="it-IT" b="1" dirty="0" err="1">
                <a:solidFill>
                  <a:srgbClr val="800000"/>
                </a:solidFill>
                <a:latin typeface="Helvetica"/>
                <a:cs typeface="Helvetica"/>
              </a:rPr>
              <a:t>E</a:t>
            </a:r>
            <a:r>
              <a:rPr lang="it-IT" b="1" dirty="0" err="1" smtClean="0">
                <a:solidFill>
                  <a:srgbClr val="800000"/>
                </a:solidFill>
                <a:latin typeface="Helvetica"/>
                <a:cs typeface="Helvetica"/>
              </a:rPr>
              <a:t>xternalities</a:t>
            </a:r>
            <a:endParaRPr lang="it-IT" b="1" dirty="0">
              <a:solidFill>
                <a:srgbClr val="800000"/>
              </a:solidFill>
              <a:latin typeface="Helvetica"/>
              <a:cs typeface="Helvetica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it-IT" sz="4000" dirty="0" err="1" smtClean="0">
                <a:solidFill>
                  <a:srgbClr val="800000"/>
                </a:solidFill>
                <a:latin typeface="Helvetica"/>
                <a:cs typeface="Helvetica"/>
              </a:rPr>
              <a:t>Confidence</a:t>
            </a:r>
            <a:r>
              <a:rPr lang="it-IT" sz="4000" dirty="0" smtClean="0">
                <a:solidFill>
                  <a:srgbClr val="800000"/>
                </a:solidFill>
                <a:latin typeface="Helvetica"/>
                <a:cs typeface="Helvetica"/>
              </a:rPr>
              <a:t> Building </a:t>
            </a:r>
            <a:r>
              <a:rPr lang="it-IT" sz="4000" dirty="0" err="1" smtClean="0">
                <a:solidFill>
                  <a:srgbClr val="800000"/>
                </a:solidFill>
                <a:latin typeface="Helvetica"/>
                <a:cs typeface="Helvetica"/>
              </a:rPr>
              <a:t>Measures</a:t>
            </a:r>
            <a:r>
              <a:rPr lang="it-IT" sz="4000" dirty="0" smtClean="0">
                <a:solidFill>
                  <a:srgbClr val="800000"/>
                </a:solidFill>
                <a:latin typeface="Helvetica"/>
                <a:cs typeface="Helvetica"/>
              </a:rPr>
              <a:t> and </a:t>
            </a:r>
            <a:r>
              <a:rPr lang="it-IT" sz="4000" dirty="0" err="1" smtClean="0">
                <a:solidFill>
                  <a:srgbClr val="800000"/>
                </a:solidFill>
                <a:latin typeface="Helvetica"/>
                <a:cs typeface="Helvetica"/>
              </a:rPr>
              <a:t>Peacebuilding</a:t>
            </a:r>
            <a:endParaRPr lang="it-IT" sz="4000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0" indent="0" algn="just">
              <a:buNone/>
            </a:pPr>
            <a:endParaRPr lang="it-IT" dirty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0" indent="0" algn="just">
              <a:lnSpc>
                <a:spcPct val="120000"/>
              </a:lnSpc>
              <a:buNone/>
              <a:tabLst>
                <a:tab pos="7620000" algn="l"/>
                <a:tab pos="7977188" algn="l"/>
              </a:tabLst>
            </a:pPr>
            <a:r>
              <a:rPr lang="en-US" sz="3400" i="1" dirty="0" smtClean="0">
                <a:solidFill>
                  <a:srgbClr val="800000"/>
                </a:solidFill>
              </a:rPr>
              <a:t>“</a:t>
            </a:r>
            <a:r>
              <a:rPr lang="en-US" sz="3400" b="1" i="1" dirty="0" err="1" smtClean="0">
                <a:solidFill>
                  <a:srgbClr val="800000"/>
                </a:solidFill>
              </a:rPr>
              <a:t>Peacebuilding</a:t>
            </a:r>
            <a:r>
              <a:rPr lang="en-US" sz="3400" i="1" dirty="0" smtClean="0">
                <a:solidFill>
                  <a:srgbClr val="800000"/>
                </a:solidFill>
              </a:rPr>
              <a:t> </a:t>
            </a:r>
            <a:r>
              <a:rPr lang="en-US" sz="3400" i="1" dirty="0">
                <a:solidFill>
                  <a:srgbClr val="800000"/>
                </a:solidFill>
              </a:rPr>
              <a:t>involves a range of measures targeted to </a:t>
            </a:r>
            <a:r>
              <a:rPr lang="en-US" sz="3400" b="1" i="1" dirty="0">
                <a:solidFill>
                  <a:srgbClr val="800000"/>
                </a:solidFill>
              </a:rPr>
              <a:t>reduce</a:t>
            </a:r>
            <a:r>
              <a:rPr lang="en-US" sz="3400" i="1" dirty="0">
                <a:solidFill>
                  <a:srgbClr val="800000"/>
                </a:solidFill>
              </a:rPr>
              <a:t> the </a:t>
            </a:r>
            <a:r>
              <a:rPr lang="en-US" sz="3400" b="1" i="1" dirty="0">
                <a:solidFill>
                  <a:srgbClr val="800000"/>
                </a:solidFill>
              </a:rPr>
              <a:t>risk</a:t>
            </a:r>
            <a:r>
              <a:rPr lang="en-US" sz="3400" i="1" dirty="0">
                <a:solidFill>
                  <a:srgbClr val="800000"/>
                </a:solidFill>
              </a:rPr>
              <a:t> of lapsing or relapsing into </a:t>
            </a:r>
            <a:r>
              <a:rPr lang="en-US" sz="3400" b="1" i="1" dirty="0">
                <a:solidFill>
                  <a:srgbClr val="800000"/>
                </a:solidFill>
              </a:rPr>
              <a:t>conflict</a:t>
            </a:r>
            <a:r>
              <a:rPr lang="en-US" sz="3400" i="1" dirty="0">
                <a:solidFill>
                  <a:srgbClr val="800000"/>
                </a:solidFill>
              </a:rPr>
              <a:t> by strengthening national capacities at all levels for conflict management, and to lay the foundations for </a:t>
            </a:r>
            <a:r>
              <a:rPr lang="en-US" sz="3400" b="1" i="1" dirty="0">
                <a:solidFill>
                  <a:srgbClr val="800000"/>
                </a:solidFill>
              </a:rPr>
              <a:t>sustainable peace and development</a:t>
            </a:r>
            <a:r>
              <a:rPr lang="en-US" sz="3400" i="1" dirty="0">
                <a:solidFill>
                  <a:srgbClr val="800000"/>
                </a:solidFill>
              </a:rPr>
              <a:t>. </a:t>
            </a:r>
            <a:r>
              <a:rPr lang="en-US" sz="3400" i="1" dirty="0" err="1">
                <a:solidFill>
                  <a:srgbClr val="800000"/>
                </a:solidFill>
              </a:rPr>
              <a:t>Peacebuilding</a:t>
            </a:r>
            <a:r>
              <a:rPr lang="en-US" sz="3400" i="1" dirty="0">
                <a:solidFill>
                  <a:srgbClr val="800000"/>
                </a:solidFill>
              </a:rPr>
              <a:t> strategies must be </a:t>
            </a:r>
            <a:r>
              <a:rPr lang="en-US" sz="3400" b="1" i="1" dirty="0">
                <a:solidFill>
                  <a:srgbClr val="800000"/>
                </a:solidFill>
              </a:rPr>
              <a:t>coherent</a:t>
            </a:r>
            <a:r>
              <a:rPr lang="en-US" sz="3400" i="1" dirty="0">
                <a:solidFill>
                  <a:srgbClr val="800000"/>
                </a:solidFill>
              </a:rPr>
              <a:t> and </a:t>
            </a:r>
            <a:r>
              <a:rPr lang="en-US" sz="3400" b="1" i="1" dirty="0">
                <a:solidFill>
                  <a:srgbClr val="800000"/>
                </a:solidFill>
              </a:rPr>
              <a:t>tailored</a:t>
            </a:r>
            <a:r>
              <a:rPr lang="en-US" sz="3400" i="1" dirty="0">
                <a:solidFill>
                  <a:srgbClr val="800000"/>
                </a:solidFill>
              </a:rPr>
              <a:t> to specific needs of the country concerned, based on </a:t>
            </a:r>
            <a:r>
              <a:rPr lang="en-US" sz="3400" b="1" i="1" dirty="0">
                <a:solidFill>
                  <a:srgbClr val="800000"/>
                </a:solidFill>
              </a:rPr>
              <a:t>national ownership</a:t>
            </a:r>
            <a:r>
              <a:rPr lang="en-US" sz="3400" i="1" dirty="0">
                <a:solidFill>
                  <a:srgbClr val="800000"/>
                </a:solidFill>
              </a:rPr>
              <a:t>, and should comprise a carefully prioritized, sequenced, and therefore </a:t>
            </a:r>
            <a:r>
              <a:rPr lang="en-US" sz="3400" b="1" i="1" dirty="0">
                <a:solidFill>
                  <a:srgbClr val="800000"/>
                </a:solidFill>
              </a:rPr>
              <a:t>relatively narrow </a:t>
            </a:r>
            <a:r>
              <a:rPr lang="en-US" sz="3400" i="1" dirty="0">
                <a:solidFill>
                  <a:srgbClr val="800000"/>
                </a:solidFill>
              </a:rPr>
              <a:t>set of activities aimed at achieving the above </a:t>
            </a:r>
            <a:r>
              <a:rPr lang="en-US" sz="3400" i="1" dirty="0" smtClean="0">
                <a:solidFill>
                  <a:srgbClr val="800000"/>
                </a:solidFill>
              </a:rPr>
              <a:t>objectives”</a:t>
            </a:r>
          </a:p>
          <a:p>
            <a:pPr marL="0" indent="0" algn="just">
              <a:lnSpc>
                <a:spcPct val="120000"/>
              </a:lnSpc>
              <a:buNone/>
              <a:tabLst>
                <a:tab pos="7620000" algn="l"/>
                <a:tab pos="7977188" algn="l"/>
              </a:tabLst>
            </a:pPr>
            <a:endParaRPr lang="en-US" i="1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0" indent="0" algn="just">
              <a:lnSpc>
                <a:spcPct val="120000"/>
              </a:lnSpc>
              <a:buNone/>
              <a:tabLst>
                <a:tab pos="7620000" algn="l"/>
                <a:tab pos="7977188" algn="l"/>
              </a:tabLst>
            </a:pPr>
            <a:r>
              <a:rPr lang="en-US" sz="2600" dirty="0" smtClean="0">
                <a:solidFill>
                  <a:srgbClr val="800000"/>
                </a:solidFill>
                <a:latin typeface="Helvetica"/>
                <a:cs typeface="Helvetica"/>
              </a:rPr>
              <a:t>The UN Secretary General’s Policy </a:t>
            </a:r>
            <a:r>
              <a:rPr lang="en-US" sz="2600" dirty="0" err="1" smtClean="0">
                <a:solidFill>
                  <a:srgbClr val="800000"/>
                </a:solidFill>
                <a:latin typeface="Helvetica"/>
                <a:cs typeface="Helvetica"/>
              </a:rPr>
              <a:t>Committe</a:t>
            </a:r>
            <a:r>
              <a:rPr lang="it-IT" sz="2600" dirty="0" smtClean="0">
                <a:solidFill>
                  <a:srgbClr val="800000"/>
                </a:solidFill>
                <a:latin typeface="Helvetica"/>
                <a:cs typeface="Helvetica"/>
              </a:rPr>
              <a:t>e,</a:t>
            </a:r>
            <a:r>
              <a:rPr lang="en-US" sz="2600" dirty="0" smtClean="0">
                <a:solidFill>
                  <a:srgbClr val="800000"/>
                </a:solidFill>
                <a:latin typeface="Helvetica"/>
                <a:cs typeface="Helvetica"/>
              </a:rPr>
              <a:t> 2007</a:t>
            </a:r>
            <a:endParaRPr lang="en-US" sz="2600" dirty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0" indent="0" algn="just">
              <a:buNone/>
            </a:pPr>
            <a:endParaRPr lang="it-IT" dirty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0" indent="0" algn="just">
              <a:buNone/>
            </a:pPr>
            <a:endParaRPr lang="it-IT" dirty="0">
              <a:solidFill>
                <a:srgbClr val="800000"/>
              </a:solidFill>
              <a:latin typeface="Helvetica"/>
              <a:cs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0486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>
                <a:solidFill>
                  <a:srgbClr val="800000"/>
                </a:solidFill>
                <a:latin typeface="Helvetica"/>
                <a:cs typeface="Helvetica"/>
              </a:rPr>
              <a:t>Actors, </a:t>
            </a:r>
            <a:r>
              <a:rPr lang="it-IT" b="1" dirty="0" err="1" smtClean="0">
                <a:solidFill>
                  <a:srgbClr val="800000"/>
                </a:solidFill>
                <a:latin typeface="Helvetica"/>
                <a:cs typeface="Helvetica"/>
              </a:rPr>
              <a:t>means</a:t>
            </a:r>
            <a:r>
              <a:rPr lang="it-IT" b="1" dirty="0" smtClean="0">
                <a:solidFill>
                  <a:srgbClr val="800000"/>
                </a:solidFill>
                <a:latin typeface="Helvetica"/>
                <a:cs typeface="Helvetica"/>
              </a:rPr>
              <a:t> and </a:t>
            </a:r>
            <a:r>
              <a:rPr lang="it-IT" b="1" dirty="0" err="1" smtClean="0">
                <a:solidFill>
                  <a:srgbClr val="800000"/>
                </a:solidFill>
                <a:latin typeface="Helvetica"/>
                <a:cs typeface="Helvetica"/>
              </a:rPr>
              <a:t>Issues</a:t>
            </a:r>
            <a:endParaRPr lang="it-IT" b="1" dirty="0">
              <a:solidFill>
                <a:srgbClr val="800000"/>
              </a:solidFill>
              <a:latin typeface="Helvetica"/>
              <a:cs typeface="Helvetica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Governments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, International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Organizations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,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NGOs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, Private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Institutions</a:t>
            </a:r>
            <a:endParaRPr lang="it-IT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algn="just"/>
            <a:endParaRPr lang="it-IT" dirty="0">
              <a:solidFill>
                <a:srgbClr val="800000"/>
              </a:solidFill>
              <a:latin typeface="Helvetica"/>
              <a:cs typeface="Helvetica"/>
            </a:endParaRPr>
          </a:p>
          <a:p>
            <a:pPr algn="just"/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Security and Defense,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Economic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inducements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,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Humanitarian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aid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,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political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inducements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,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etc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…</a:t>
            </a:r>
          </a:p>
          <a:p>
            <a:pPr algn="just"/>
            <a:endParaRPr lang="it-IT" dirty="0">
              <a:solidFill>
                <a:srgbClr val="800000"/>
              </a:solidFill>
              <a:latin typeface="Helvetica"/>
              <a:cs typeface="Helvetica"/>
            </a:endParaRPr>
          </a:p>
          <a:p>
            <a:pPr algn="just"/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Extension of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considered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issues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: Economy, Human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Rights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,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Diplomacy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, Security </a:t>
            </a:r>
            <a:endParaRPr lang="it-IT" dirty="0">
              <a:solidFill>
                <a:srgbClr val="800000"/>
              </a:solidFill>
              <a:latin typeface="Helvetica"/>
              <a:cs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0713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err="1" smtClean="0">
                <a:solidFill>
                  <a:srgbClr val="800000"/>
                </a:solidFill>
                <a:latin typeface="Helvetica"/>
                <a:cs typeface="Helvetica"/>
              </a:rPr>
              <a:t>Economic</a:t>
            </a:r>
            <a:r>
              <a:rPr lang="it-IT" b="1" dirty="0" smtClean="0">
                <a:solidFill>
                  <a:srgbClr val="800000"/>
                </a:solidFill>
                <a:latin typeface="Helvetica"/>
                <a:cs typeface="Helvetica"/>
              </a:rPr>
              <a:t> Relations</a:t>
            </a:r>
            <a:endParaRPr lang="it-IT" b="1" dirty="0">
              <a:solidFill>
                <a:srgbClr val="800000"/>
              </a:solidFill>
              <a:latin typeface="Helvetica"/>
              <a:cs typeface="Helvetica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it-IT" i="1" dirty="0" err="1" smtClean="0">
                <a:solidFill>
                  <a:srgbClr val="800000"/>
                </a:solidFill>
                <a:latin typeface="Helvetica"/>
                <a:cs typeface="Helvetica"/>
              </a:rPr>
              <a:t>Economic</a:t>
            </a:r>
            <a:r>
              <a:rPr lang="it-IT" i="1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i="1" dirty="0" err="1" smtClean="0">
                <a:solidFill>
                  <a:srgbClr val="800000"/>
                </a:solidFill>
                <a:latin typeface="Helvetica"/>
                <a:cs typeface="Helvetica"/>
              </a:rPr>
              <a:t>Cooperation</a:t>
            </a:r>
            <a:r>
              <a:rPr lang="it-IT" i="1" dirty="0" smtClean="0">
                <a:solidFill>
                  <a:srgbClr val="800000"/>
                </a:solidFill>
                <a:latin typeface="Helvetica"/>
                <a:cs typeface="Helvetica"/>
              </a:rPr>
              <a:t> (</a:t>
            </a:r>
            <a:r>
              <a:rPr lang="it-IT" i="1" dirty="0" err="1" smtClean="0">
                <a:solidFill>
                  <a:srgbClr val="800000"/>
                </a:solidFill>
                <a:latin typeface="Helvetica"/>
                <a:cs typeface="Helvetica"/>
              </a:rPr>
              <a:t>win-win</a:t>
            </a:r>
            <a:r>
              <a:rPr lang="it-IT" i="1" dirty="0" smtClean="0">
                <a:solidFill>
                  <a:srgbClr val="800000"/>
                </a:solidFill>
                <a:latin typeface="Helvetica"/>
                <a:cs typeface="Helvetica"/>
              </a:rPr>
              <a:t>)</a:t>
            </a:r>
          </a:p>
          <a:p>
            <a:pPr algn="just">
              <a:lnSpc>
                <a:spcPct val="150000"/>
              </a:lnSpc>
            </a:pP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Liberal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theory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of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interdependence</a:t>
            </a:r>
            <a:endParaRPr lang="it-IT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algn="just">
              <a:lnSpc>
                <a:spcPct val="150000"/>
              </a:lnSpc>
            </a:pP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Prelude to the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creation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of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links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in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political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areas</a:t>
            </a:r>
            <a:endParaRPr lang="it-IT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algn="just">
              <a:lnSpc>
                <a:spcPct val="150000"/>
              </a:lnSpc>
            </a:pP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Asymmetrical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Power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and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dependence</a:t>
            </a:r>
            <a:endParaRPr lang="it-IT" dirty="0">
              <a:solidFill>
                <a:srgbClr val="800000"/>
              </a:solidFill>
              <a:latin typeface="Helvetica"/>
              <a:cs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55459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it-IT" sz="3900" b="1" dirty="0" err="1" smtClean="0">
                <a:solidFill>
                  <a:srgbClr val="800000"/>
                </a:solidFill>
                <a:latin typeface="Helvetica"/>
                <a:cs typeface="Helvetica"/>
              </a:rPr>
              <a:t>Humanitarian</a:t>
            </a:r>
            <a:r>
              <a:rPr lang="it-IT" sz="3900" b="1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sz="3900" b="1" dirty="0" err="1" smtClean="0">
                <a:solidFill>
                  <a:srgbClr val="800000"/>
                </a:solidFill>
                <a:latin typeface="Helvetica"/>
                <a:cs typeface="Helvetica"/>
              </a:rPr>
              <a:t>aid</a:t>
            </a:r>
            <a:r>
              <a:rPr lang="it-IT" sz="3900" b="1" dirty="0" smtClean="0">
                <a:solidFill>
                  <a:srgbClr val="800000"/>
                </a:solidFill>
                <a:latin typeface="Helvetica"/>
                <a:cs typeface="Helvetica"/>
              </a:rPr>
              <a:t> and Human </a:t>
            </a:r>
            <a:r>
              <a:rPr lang="it-IT" sz="3900" b="1" dirty="0" err="1" smtClean="0">
                <a:solidFill>
                  <a:srgbClr val="800000"/>
                </a:solidFill>
                <a:latin typeface="Helvetica"/>
                <a:cs typeface="Helvetica"/>
              </a:rPr>
              <a:t>Rights</a:t>
            </a:r>
            <a:endParaRPr lang="it-IT" sz="3900" b="1" dirty="0">
              <a:solidFill>
                <a:srgbClr val="800000"/>
              </a:solidFill>
              <a:latin typeface="Helvetica"/>
              <a:cs typeface="Helvetica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76507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it-IT" i="1" dirty="0" smtClean="0">
                <a:solidFill>
                  <a:srgbClr val="800000"/>
                </a:solidFill>
                <a:latin typeface="Helvetica"/>
                <a:cs typeface="Helvetica"/>
              </a:rPr>
              <a:t>Highly </a:t>
            </a:r>
            <a:r>
              <a:rPr lang="it-IT" i="1" dirty="0" err="1" smtClean="0">
                <a:solidFill>
                  <a:srgbClr val="800000"/>
                </a:solidFill>
                <a:latin typeface="Helvetica"/>
                <a:cs typeface="Helvetica"/>
              </a:rPr>
              <a:t>controversial</a:t>
            </a:r>
            <a:r>
              <a:rPr lang="it-IT" i="1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i="1" dirty="0" err="1" smtClean="0">
                <a:solidFill>
                  <a:srgbClr val="800000"/>
                </a:solidFill>
                <a:latin typeface="Helvetica"/>
                <a:cs typeface="Helvetica"/>
              </a:rPr>
              <a:t>points</a:t>
            </a:r>
            <a:endParaRPr lang="it-IT" i="1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0" indent="0" algn="just">
              <a:lnSpc>
                <a:spcPct val="120000"/>
              </a:lnSpc>
              <a:buNone/>
            </a:pPr>
            <a:endParaRPr lang="it-IT" sz="2000" dirty="0">
              <a:solidFill>
                <a:srgbClr val="800000"/>
              </a:solidFill>
              <a:latin typeface="Helvetica"/>
              <a:cs typeface="Helvetica"/>
            </a:endParaRPr>
          </a:p>
          <a:p>
            <a:pPr algn="just">
              <a:lnSpc>
                <a:spcPct val="120000"/>
              </a:lnSpc>
            </a:pP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Humanitarian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aid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should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be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linked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to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other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issues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related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to human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rights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?</a:t>
            </a:r>
          </a:p>
          <a:p>
            <a:pPr algn="just">
              <a:lnSpc>
                <a:spcPct val="120000"/>
              </a:lnSpc>
            </a:pP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Based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on </a:t>
            </a:r>
            <a:r>
              <a:rPr lang="it-IT" i="1" dirty="0" smtClean="0">
                <a:solidFill>
                  <a:srgbClr val="800000"/>
                </a:solidFill>
                <a:latin typeface="Helvetica"/>
                <a:cs typeface="Helvetica"/>
              </a:rPr>
              <a:t>National </a:t>
            </a:r>
            <a:r>
              <a:rPr lang="it-IT" i="1" dirty="0" err="1" smtClean="0">
                <a:solidFill>
                  <a:srgbClr val="800000"/>
                </a:solidFill>
                <a:latin typeface="Helvetica"/>
                <a:cs typeface="Helvetica"/>
              </a:rPr>
              <a:t>Ownership</a:t>
            </a:r>
            <a:r>
              <a:rPr lang="it-IT" i="1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and </a:t>
            </a:r>
            <a:r>
              <a:rPr lang="it-IT" i="1" dirty="0" err="1">
                <a:solidFill>
                  <a:srgbClr val="800000"/>
                </a:solidFill>
                <a:latin typeface="Helvetica"/>
                <a:cs typeface="Helvetica"/>
              </a:rPr>
              <a:t>r</a:t>
            </a:r>
            <a:r>
              <a:rPr lang="it-IT" i="1" dirty="0" err="1" smtClean="0">
                <a:solidFill>
                  <a:srgbClr val="800000"/>
                </a:solidFill>
                <a:latin typeface="Helvetica"/>
                <a:cs typeface="Helvetica"/>
              </a:rPr>
              <a:t>elatively</a:t>
            </a:r>
            <a:r>
              <a:rPr lang="it-IT" i="1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i="1" dirty="0" err="1" smtClean="0">
                <a:solidFill>
                  <a:srgbClr val="800000"/>
                </a:solidFill>
                <a:latin typeface="Helvetica"/>
                <a:cs typeface="Helvetica"/>
              </a:rPr>
              <a:t>narrow</a:t>
            </a:r>
            <a:endParaRPr lang="it-IT" i="1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algn="just">
              <a:lnSpc>
                <a:spcPct val="120000"/>
              </a:lnSpc>
            </a:pPr>
            <a:r>
              <a:rPr lang="en-US" dirty="0">
                <a:solidFill>
                  <a:srgbClr val="800000"/>
                </a:solidFill>
                <a:latin typeface="Helvetica"/>
                <a:cs typeface="Helvetica"/>
              </a:rPr>
              <a:t>E</a:t>
            </a:r>
            <a:r>
              <a:rPr lang="en-US" dirty="0" smtClean="0">
                <a:solidFill>
                  <a:srgbClr val="800000"/>
                </a:solidFill>
                <a:latin typeface="Helvetica"/>
                <a:cs typeface="Helvetica"/>
              </a:rPr>
              <a:t>mphasis on human rights can interfere with other aspects of </a:t>
            </a:r>
            <a:r>
              <a:rPr lang="en-US" dirty="0" err="1" smtClean="0">
                <a:solidFill>
                  <a:srgbClr val="800000"/>
                </a:solidFill>
                <a:latin typeface="Helvetica"/>
                <a:cs typeface="Helvetica"/>
              </a:rPr>
              <a:t>peacebuilding</a:t>
            </a:r>
            <a:r>
              <a:rPr lang="en-US" dirty="0" smtClean="0">
                <a:solidFill>
                  <a:srgbClr val="800000"/>
                </a:solidFill>
                <a:latin typeface="Helvetica"/>
                <a:cs typeface="Helvetica"/>
              </a:rPr>
              <a:t>?</a:t>
            </a:r>
            <a:endParaRPr lang="it-IT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algn="just">
              <a:lnSpc>
                <a:spcPct val="120000"/>
              </a:lnSpc>
            </a:pPr>
            <a:endParaRPr lang="it-IT" i="1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>
              <a:lnSpc>
                <a:spcPct val="120000"/>
              </a:lnSpc>
            </a:pPr>
            <a:endParaRPr lang="it-IT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0" indent="0">
              <a:lnSpc>
                <a:spcPct val="120000"/>
              </a:lnSpc>
              <a:buNone/>
            </a:pPr>
            <a:endParaRPr lang="it-IT" dirty="0">
              <a:solidFill>
                <a:srgbClr val="800000"/>
              </a:solidFill>
              <a:latin typeface="Helvetica"/>
              <a:cs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8011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err="1" smtClean="0">
                <a:solidFill>
                  <a:srgbClr val="800000"/>
                </a:solidFill>
                <a:latin typeface="Helvetica"/>
                <a:cs typeface="Helvetica"/>
              </a:rPr>
              <a:t>Diplomacy</a:t>
            </a:r>
            <a:r>
              <a:rPr lang="it-IT" b="1" dirty="0" smtClean="0">
                <a:solidFill>
                  <a:srgbClr val="800000"/>
                </a:solidFill>
                <a:latin typeface="Helvetica"/>
                <a:cs typeface="Helvetica"/>
              </a:rPr>
              <a:t> and Security</a:t>
            </a:r>
            <a:endParaRPr lang="it-IT" b="1" dirty="0">
              <a:solidFill>
                <a:srgbClr val="800000"/>
              </a:solidFill>
              <a:latin typeface="Helvetica"/>
              <a:cs typeface="Helvetica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20000"/>
              </a:lnSpc>
            </a:pP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Multilateral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and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bilateral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negotiations</a:t>
            </a:r>
            <a:endParaRPr lang="it-IT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>
              <a:lnSpc>
                <a:spcPct val="120000"/>
              </a:lnSpc>
            </a:pP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Creation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of a minimum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level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of trust</a:t>
            </a:r>
          </a:p>
          <a:p>
            <a:pPr>
              <a:lnSpc>
                <a:spcPct val="120000"/>
              </a:lnSpc>
            </a:pP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International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Recognition</a:t>
            </a:r>
            <a:endParaRPr lang="it-IT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>
              <a:lnSpc>
                <a:spcPct val="120000"/>
              </a:lnSpc>
            </a:pP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Participation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in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Internaional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dirty="0" err="1">
                <a:solidFill>
                  <a:srgbClr val="800000"/>
                </a:solidFill>
                <a:latin typeface="Helvetica"/>
                <a:cs typeface="Helvetica"/>
              </a:rPr>
              <a:t>O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rganizations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and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access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to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financial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assistance</a:t>
            </a:r>
            <a:endParaRPr lang="it-IT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>
              <a:lnSpc>
                <a:spcPct val="120000"/>
              </a:lnSpc>
            </a:pP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Confidence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and Security </a:t>
            </a:r>
            <a:r>
              <a:rPr lang="it-IT" dirty="0">
                <a:solidFill>
                  <a:srgbClr val="800000"/>
                </a:solidFill>
                <a:latin typeface="Helvetica"/>
                <a:cs typeface="Helvetica"/>
              </a:rPr>
              <a:t>B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uilding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Measures</a:t>
            </a:r>
            <a:r>
              <a:rPr lang="it-IT" dirty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(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exchange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of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informations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, regular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talks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,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etc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…)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xmlns="" val="3385903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smtClean="0">
                <a:solidFill>
                  <a:srgbClr val="800000"/>
                </a:solidFill>
                <a:latin typeface="Helvetica"/>
                <a:cs typeface="Helvetica"/>
              </a:rPr>
              <a:t>North Korea case</a:t>
            </a:r>
            <a:endParaRPr lang="it-IT" b="1" dirty="0">
              <a:solidFill>
                <a:srgbClr val="800000"/>
              </a:solidFill>
              <a:latin typeface="Helvetica"/>
              <a:cs typeface="Helvetica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789339"/>
            <a:ext cx="8229600" cy="4952137"/>
          </a:xfrm>
        </p:spPr>
        <p:txBody>
          <a:bodyPr/>
          <a:lstStyle/>
          <a:p>
            <a:pPr marL="0" indent="0" algn="just">
              <a:buNone/>
            </a:pPr>
            <a:r>
              <a:rPr lang="it-IT" i="1" dirty="0" err="1" smtClean="0">
                <a:solidFill>
                  <a:srgbClr val="800000"/>
                </a:solidFill>
                <a:latin typeface="Helvetica"/>
                <a:cs typeface="Helvetica"/>
              </a:rPr>
              <a:t>Primary</a:t>
            </a:r>
            <a:r>
              <a:rPr lang="it-IT" i="1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i="1" dirty="0" err="1" smtClean="0">
                <a:solidFill>
                  <a:srgbClr val="800000"/>
                </a:solidFill>
                <a:latin typeface="Helvetica"/>
                <a:cs typeface="Helvetica"/>
              </a:rPr>
              <a:t>actors</a:t>
            </a:r>
            <a:r>
              <a:rPr lang="it-IT" i="1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i="1" dirty="0" err="1" smtClean="0">
                <a:solidFill>
                  <a:srgbClr val="800000"/>
                </a:solidFill>
                <a:latin typeface="Helvetica"/>
                <a:cs typeface="Helvetica"/>
              </a:rPr>
              <a:t>involved</a:t>
            </a:r>
            <a:r>
              <a:rPr lang="it-IT" i="1" dirty="0" smtClean="0">
                <a:solidFill>
                  <a:srgbClr val="800000"/>
                </a:solidFill>
                <a:latin typeface="Helvetica"/>
                <a:cs typeface="Helvetica"/>
              </a:rPr>
              <a:t>: focus on inter-</a:t>
            </a:r>
            <a:r>
              <a:rPr lang="it-IT" i="1" dirty="0" err="1" smtClean="0">
                <a:solidFill>
                  <a:srgbClr val="800000"/>
                </a:solidFill>
                <a:latin typeface="Helvetica"/>
                <a:cs typeface="Helvetica"/>
              </a:rPr>
              <a:t>korean</a:t>
            </a:r>
            <a:r>
              <a:rPr lang="it-IT" i="1" dirty="0" smtClean="0">
                <a:solidFill>
                  <a:srgbClr val="800000"/>
                </a:solidFill>
                <a:latin typeface="Helvetica"/>
                <a:cs typeface="Helvetica"/>
              </a:rPr>
              <a:t> relations</a:t>
            </a:r>
          </a:p>
          <a:p>
            <a:pPr marL="0" indent="0" algn="just">
              <a:buNone/>
            </a:pPr>
            <a:endParaRPr lang="it-IT" dirty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0" indent="0" algn="just">
              <a:buNone/>
            </a:pPr>
            <a:r>
              <a:rPr lang="it-IT" i="1" dirty="0" smtClean="0">
                <a:solidFill>
                  <a:srgbClr val="800000"/>
                </a:solidFill>
                <a:latin typeface="Helvetica"/>
                <a:cs typeface="Helvetica"/>
              </a:rPr>
              <a:t>Sunshine Policy 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and </a:t>
            </a:r>
            <a:r>
              <a:rPr lang="it-IT" i="1" dirty="0" smtClean="0">
                <a:solidFill>
                  <a:srgbClr val="800000"/>
                </a:solidFill>
                <a:latin typeface="Helvetica"/>
                <a:cs typeface="Helvetica"/>
              </a:rPr>
              <a:t>Policy of </a:t>
            </a:r>
            <a:r>
              <a:rPr lang="it-IT" i="1" dirty="0" err="1" smtClean="0">
                <a:solidFill>
                  <a:srgbClr val="800000"/>
                </a:solidFill>
                <a:latin typeface="Helvetica"/>
                <a:cs typeface="Helvetica"/>
              </a:rPr>
              <a:t>Peace</a:t>
            </a:r>
            <a:r>
              <a:rPr lang="it-IT" i="1" dirty="0" smtClean="0">
                <a:solidFill>
                  <a:srgbClr val="800000"/>
                </a:solidFill>
                <a:latin typeface="Helvetica"/>
                <a:cs typeface="Helvetica"/>
              </a:rPr>
              <a:t> and </a:t>
            </a:r>
            <a:r>
              <a:rPr lang="it-IT" i="1" dirty="0" err="1" smtClean="0">
                <a:solidFill>
                  <a:srgbClr val="800000"/>
                </a:solidFill>
                <a:latin typeface="Helvetica"/>
                <a:cs typeface="Helvetica"/>
              </a:rPr>
              <a:t>Prosperity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as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an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example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of Positive Engagement</a:t>
            </a:r>
          </a:p>
          <a:p>
            <a:pPr marL="0" indent="0" algn="just">
              <a:buNone/>
            </a:pPr>
            <a:endParaRPr lang="it-IT" dirty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0" indent="0" algn="just">
              <a:buNone/>
            </a:pPr>
            <a:endParaRPr lang="it-IT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0" indent="0" algn="just">
              <a:buNone/>
            </a:pPr>
            <a:endParaRPr lang="it-IT" dirty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0" indent="0" algn="just">
              <a:buNone/>
            </a:pPr>
            <a:endParaRPr lang="it-IT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0" indent="0" algn="just">
              <a:buNone/>
            </a:pPr>
            <a:endParaRPr lang="it-IT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0" indent="0" algn="just">
              <a:buNone/>
            </a:pPr>
            <a:endParaRPr lang="it-IT" dirty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0" indent="0" algn="just">
              <a:buNone/>
            </a:pPr>
            <a:endParaRPr lang="it-IT" dirty="0">
              <a:solidFill>
                <a:srgbClr val="800000"/>
              </a:solidFill>
              <a:latin typeface="Helvetica"/>
              <a:cs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29136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513442" y="486359"/>
            <a:ext cx="8120494" cy="9319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/>
              <a:buChar char="•"/>
            </a:pPr>
            <a:r>
              <a:rPr lang="it-IT" sz="3200" dirty="0" smtClean="0">
                <a:solidFill>
                  <a:srgbClr val="800000"/>
                </a:solidFill>
                <a:latin typeface="Helvetica"/>
                <a:cs typeface="Helvetica"/>
              </a:rPr>
              <a:t>Focus on the medium and long </a:t>
            </a:r>
            <a:r>
              <a:rPr lang="it-IT" sz="3200" dirty="0" err="1" smtClean="0">
                <a:solidFill>
                  <a:srgbClr val="800000"/>
                </a:solidFill>
                <a:latin typeface="Helvetica"/>
                <a:cs typeface="Helvetica"/>
              </a:rPr>
              <a:t>term</a:t>
            </a:r>
            <a:endParaRPr lang="it-IT" sz="3200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285750" indent="-285750" algn="just">
              <a:lnSpc>
                <a:spcPct val="150000"/>
              </a:lnSpc>
              <a:buFont typeface="Arial"/>
              <a:buChar char="•"/>
            </a:pPr>
            <a:r>
              <a:rPr lang="it-IT" sz="3200" dirty="0" smtClean="0">
                <a:solidFill>
                  <a:srgbClr val="800000"/>
                </a:solidFill>
                <a:latin typeface="Helvetica"/>
                <a:cs typeface="Helvetica"/>
              </a:rPr>
              <a:t>Use of </a:t>
            </a:r>
            <a:r>
              <a:rPr lang="it-IT" sz="3200" dirty="0" err="1" smtClean="0">
                <a:solidFill>
                  <a:srgbClr val="800000"/>
                </a:solidFill>
                <a:latin typeface="Helvetica"/>
                <a:cs typeface="Helvetica"/>
              </a:rPr>
              <a:t>different</a:t>
            </a:r>
            <a:r>
              <a:rPr lang="it-IT" sz="3200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sz="3200" dirty="0" err="1" smtClean="0">
                <a:solidFill>
                  <a:srgbClr val="800000"/>
                </a:solidFill>
                <a:latin typeface="Helvetica"/>
                <a:cs typeface="Helvetica"/>
              </a:rPr>
              <a:t>kind</a:t>
            </a:r>
            <a:r>
              <a:rPr lang="it-IT" sz="3200" dirty="0" smtClean="0">
                <a:solidFill>
                  <a:srgbClr val="800000"/>
                </a:solidFill>
                <a:latin typeface="Helvetica"/>
                <a:cs typeface="Helvetica"/>
              </a:rPr>
              <a:t> of </a:t>
            </a:r>
            <a:r>
              <a:rPr lang="it-IT" sz="3200" dirty="0" err="1" smtClean="0">
                <a:solidFill>
                  <a:srgbClr val="800000"/>
                </a:solidFill>
                <a:latin typeface="Helvetica"/>
                <a:cs typeface="Helvetica"/>
              </a:rPr>
              <a:t>inducements</a:t>
            </a:r>
            <a:endParaRPr lang="it-IT" sz="3200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lvl="1" algn="just">
              <a:lnSpc>
                <a:spcPct val="150000"/>
              </a:lnSpc>
            </a:pPr>
            <a:r>
              <a:rPr lang="it-IT" sz="2800" i="1" dirty="0" err="1">
                <a:solidFill>
                  <a:srgbClr val="800000"/>
                </a:solidFill>
                <a:latin typeface="Helvetica"/>
                <a:cs typeface="Helvetica"/>
              </a:rPr>
              <a:t>e</a:t>
            </a:r>
            <a:r>
              <a:rPr lang="it-IT" sz="2800" i="1" dirty="0" err="1" smtClean="0">
                <a:solidFill>
                  <a:srgbClr val="800000"/>
                </a:solidFill>
                <a:latin typeface="Helvetica"/>
                <a:cs typeface="Helvetica"/>
              </a:rPr>
              <a:t>mphasis</a:t>
            </a:r>
            <a:r>
              <a:rPr lang="it-IT" sz="2800" i="1" dirty="0" smtClean="0">
                <a:solidFill>
                  <a:srgbClr val="800000"/>
                </a:solidFill>
                <a:latin typeface="Helvetica"/>
                <a:cs typeface="Helvetica"/>
              </a:rPr>
              <a:t> on </a:t>
            </a:r>
            <a:r>
              <a:rPr lang="it-IT" sz="2800" i="1" dirty="0" err="1" smtClean="0">
                <a:solidFill>
                  <a:srgbClr val="800000"/>
                </a:solidFill>
                <a:latin typeface="Helvetica"/>
                <a:cs typeface="Helvetica"/>
              </a:rPr>
              <a:t>economic</a:t>
            </a:r>
            <a:r>
              <a:rPr lang="it-IT" sz="2800" i="1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sz="2800" i="1" dirty="0" err="1" smtClean="0">
                <a:solidFill>
                  <a:srgbClr val="800000"/>
                </a:solidFill>
                <a:latin typeface="Helvetica"/>
                <a:cs typeface="Helvetica"/>
              </a:rPr>
              <a:t>inducements</a:t>
            </a:r>
            <a:endParaRPr lang="it-IT" sz="2800" i="1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285750" indent="-285750" algn="just">
              <a:lnSpc>
                <a:spcPct val="150000"/>
              </a:lnSpc>
              <a:buFont typeface="Arial"/>
              <a:buChar char="•"/>
            </a:pPr>
            <a:r>
              <a:rPr lang="it-IT" sz="3200" dirty="0" smtClean="0">
                <a:solidFill>
                  <a:srgbClr val="800000"/>
                </a:solidFill>
                <a:latin typeface="Helvetica"/>
                <a:cs typeface="Helvetica"/>
              </a:rPr>
              <a:t>Multiple </a:t>
            </a:r>
            <a:r>
              <a:rPr lang="it-IT" sz="3200" dirty="0" err="1" smtClean="0">
                <a:solidFill>
                  <a:srgbClr val="800000"/>
                </a:solidFill>
                <a:latin typeface="Helvetica"/>
                <a:cs typeface="Helvetica"/>
              </a:rPr>
              <a:t>channels</a:t>
            </a:r>
            <a:r>
              <a:rPr lang="it-IT" sz="3200" dirty="0" smtClean="0">
                <a:solidFill>
                  <a:srgbClr val="800000"/>
                </a:solidFill>
                <a:latin typeface="Helvetica"/>
                <a:cs typeface="Helvetica"/>
              </a:rPr>
              <a:t> to </a:t>
            </a:r>
            <a:r>
              <a:rPr lang="it-IT" sz="3200" dirty="0" err="1" smtClean="0">
                <a:solidFill>
                  <a:srgbClr val="800000"/>
                </a:solidFill>
                <a:latin typeface="Helvetica"/>
                <a:cs typeface="Helvetica"/>
              </a:rPr>
              <a:t>provide</a:t>
            </a:r>
            <a:r>
              <a:rPr lang="it-IT" sz="3200" dirty="0" smtClean="0">
                <a:solidFill>
                  <a:srgbClr val="800000"/>
                </a:solidFill>
                <a:latin typeface="Helvetica"/>
                <a:cs typeface="Helvetica"/>
              </a:rPr>
              <a:t> the </a:t>
            </a:r>
            <a:r>
              <a:rPr lang="it-IT" sz="3200" dirty="0" err="1" smtClean="0">
                <a:solidFill>
                  <a:srgbClr val="800000"/>
                </a:solidFill>
                <a:latin typeface="Helvetica"/>
                <a:cs typeface="Helvetica"/>
              </a:rPr>
              <a:t>incentives</a:t>
            </a:r>
            <a:endParaRPr lang="it-IT" sz="3200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285750" indent="-285750" algn="just">
              <a:lnSpc>
                <a:spcPct val="150000"/>
              </a:lnSpc>
              <a:buFont typeface="Arial"/>
              <a:buChar char="•"/>
            </a:pPr>
            <a:r>
              <a:rPr lang="it-IT" sz="3200" dirty="0" err="1" smtClean="0">
                <a:solidFill>
                  <a:srgbClr val="800000"/>
                </a:solidFill>
                <a:latin typeface="Helvetica"/>
                <a:cs typeface="Helvetica"/>
              </a:rPr>
              <a:t>Sensible</a:t>
            </a:r>
            <a:r>
              <a:rPr lang="it-IT" sz="3200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sz="3200" dirty="0" err="1" smtClean="0">
                <a:solidFill>
                  <a:srgbClr val="800000"/>
                </a:solidFill>
                <a:latin typeface="Helvetica"/>
                <a:cs typeface="Helvetica"/>
              </a:rPr>
              <a:t>reduction</a:t>
            </a:r>
            <a:r>
              <a:rPr lang="it-IT" sz="3200" dirty="0" smtClean="0">
                <a:solidFill>
                  <a:srgbClr val="800000"/>
                </a:solidFill>
                <a:latin typeface="Helvetica"/>
                <a:cs typeface="Helvetica"/>
              </a:rPr>
              <a:t> of </a:t>
            </a:r>
            <a:r>
              <a:rPr lang="it-IT" sz="3200" dirty="0" err="1" smtClean="0">
                <a:solidFill>
                  <a:srgbClr val="800000"/>
                </a:solidFill>
                <a:latin typeface="Helvetica"/>
                <a:cs typeface="Helvetica"/>
              </a:rPr>
              <a:t>levels</a:t>
            </a:r>
            <a:r>
              <a:rPr lang="it-IT" sz="3200" dirty="0" smtClean="0">
                <a:solidFill>
                  <a:srgbClr val="800000"/>
                </a:solidFill>
                <a:latin typeface="Helvetica"/>
                <a:cs typeface="Helvetica"/>
              </a:rPr>
              <a:t> of </a:t>
            </a:r>
            <a:r>
              <a:rPr lang="it-IT" sz="3200" dirty="0" err="1" smtClean="0">
                <a:solidFill>
                  <a:srgbClr val="800000"/>
                </a:solidFill>
                <a:latin typeface="Helvetica"/>
                <a:cs typeface="Helvetica"/>
              </a:rPr>
              <a:t>tension</a:t>
            </a:r>
            <a:r>
              <a:rPr lang="it-IT" sz="3200" dirty="0" smtClean="0">
                <a:solidFill>
                  <a:srgbClr val="800000"/>
                </a:solidFill>
                <a:latin typeface="Helvetica"/>
                <a:cs typeface="Helvetica"/>
              </a:rPr>
              <a:t> on the </a:t>
            </a:r>
            <a:r>
              <a:rPr lang="it-IT" sz="3200" dirty="0" err="1" smtClean="0">
                <a:solidFill>
                  <a:srgbClr val="800000"/>
                </a:solidFill>
                <a:latin typeface="Helvetica"/>
                <a:cs typeface="Helvetica"/>
              </a:rPr>
              <a:t>korean</a:t>
            </a:r>
            <a:r>
              <a:rPr lang="it-IT" sz="3200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sz="3200" dirty="0" err="1" smtClean="0">
                <a:solidFill>
                  <a:srgbClr val="800000"/>
                </a:solidFill>
                <a:latin typeface="Helvetica"/>
                <a:cs typeface="Helvetica"/>
              </a:rPr>
              <a:t>peninsula</a:t>
            </a:r>
            <a:endParaRPr lang="it-IT" sz="3200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285750" indent="-285750" algn="just">
              <a:lnSpc>
                <a:spcPct val="150000"/>
              </a:lnSpc>
              <a:buFont typeface="Arial"/>
              <a:buChar char="•"/>
            </a:pPr>
            <a:r>
              <a:rPr lang="it-IT" sz="3200" dirty="0" err="1" smtClean="0">
                <a:solidFill>
                  <a:srgbClr val="800000"/>
                </a:solidFill>
                <a:latin typeface="Helvetica"/>
                <a:cs typeface="Helvetica"/>
              </a:rPr>
              <a:t>Several</a:t>
            </a:r>
            <a:r>
              <a:rPr lang="it-IT" sz="3200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sz="3200" dirty="0" err="1" smtClean="0">
                <a:solidFill>
                  <a:srgbClr val="800000"/>
                </a:solidFill>
                <a:latin typeface="Helvetica"/>
                <a:cs typeface="Helvetica"/>
              </a:rPr>
              <a:t>forms</a:t>
            </a:r>
            <a:r>
              <a:rPr lang="it-IT" sz="3200" dirty="0" smtClean="0">
                <a:solidFill>
                  <a:srgbClr val="800000"/>
                </a:solidFill>
                <a:latin typeface="Helvetica"/>
                <a:cs typeface="Helvetica"/>
              </a:rPr>
              <a:t> of </a:t>
            </a:r>
            <a:r>
              <a:rPr lang="it-IT" sz="3200" dirty="0" err="1" smtClean="0">
                <a:solidFill>
                  <a:srgbClr val="800000"/>
                </a:solidFill>
                <a:latin typeface="Helvetica"/>
                <a:cs typeface="Helvetica"/>
              </a:rPr>
              <a:t>dialogues</a:t>
            </a:r>
            <a:r>
              <a:rPr lang="it-IT" sz="3200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sz="3200" dirty="0" err="1" smtClean="0">
                <a:solidFill>
                  <a:srgbClr val="800000"/>
                </a:solidFill>
                <a:latin typeface="Helvetica"/>
                <a:cs typeface="Helvetica"/>
              </a:rPr>
              <a:t>at</a:t>
            </a:r>
            <a:r>
              <a:rPr lang="it-IT" sz="3200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sz="3200" dirty="0" err="1" smtClean="0">
                <a:solidFill>
                  <a:srgbClr val="800000"/>
                </a:solidFill>
                <a:latin typeface="Helvetica"/>
                <a:cs typeface="Helvetica"/>
              </a:rPr>
              <a:t>different</a:t>
            </a:r>
            <a:r>
              <a:rPr lang="it-IT" sz="3200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sz="3200" dirty="0" err="1" smtClean="0">
                <a:solidFill>
                  <a:srgbClr val="800000"/>
                </a:solidFill>
                <a:latin typeface="Helvetica"/>
                <a:cs typeface="Helvetica"/>
              </a:rPr>
              <a:t>levels</a:t>
            </a:r>
            <a:endParaRPr lang="it-IT" sz="3200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285750" indent="-285750" algn="just">
              <a:lnSpc>
                <a:spcPct val="150000"/>
              </a:lnSpc>
              <a:buFont typeface="Arial"/>
              <a:buChar char="•"/>
            </a:pPr>
            <a:endParaRPr lang="it-IT" sz="3200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285750" indent="-285750" algn="just">
              <a:lnSpc>
                <a:spcPct val="150000"/>
              </a:lnSpc>
              <a:buFont typeface="Arial"/>
              <a:buChar char="•"/>
            </a:pPr>
            <a:endParaRPr lang="it-IT" sz="3200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285750" indent="-285750" algn="just">
              <a:lnSpc>
                <a:spcPct val="150000"/>
              </a:lnSpc>
              <a:buFont typeface="Arial"/>
              <a:buChar char="•"/>
            </a:pPr>
            <a:endParaRPr lang="it-IT" sz="3200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285750" indent="-285750" algn="just">
              <a:lnSpc>
                <a:spcPct val="130000"/>
              </a:lnSpc>
              <a:buFont typeface="Arial"/>
              <a:buChar char="•"/>
            </a:pPr>
            <a:endParaRPr lang="it-IT" sz="3200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285750" indent="-285750">
              <a:buFont typeface="Arial"/>
              <a:buChar char="•"/>
            </a:pPr>
            <a:endParaRPr lang="it-IT" dirty="0" smtClean="0"/>
          </a:p>
          <a:p>
            <a:pPr marL="285750" indent="-285750">
              <a:buFont typeface="Arial"/>
              <a:buChar char="•"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xmlns="" val="31132313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err="1" smtClean="0">
                <a:solidFill>
                  <a:srgbClr val="800000"/>
                </a:solidFill>
                <a:latin typeface="Helvetica"/>
                <a:cs typeface="Helvetica"/>
              </a:rPr>
              <a:t>Main</a:t>
            </a:r>
            <a:r>
              <a:rPr lang="it-IT" b="1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b="1" dirty="0" err="1" smtClean="0">
                <a:solidFill>
                  <a:srgbClr val="800000"/>
                </a:solidFill>
                <a:latin typeface="Helvetica"/>
                <a:cs typeface="Helvetica"/>
              </a:rPr>
              <a:t>Critics</a:t>
            </a:r>
            <a:endParaRPr lang="it-IT" b="1" dirty="0">
              <a:solidFill>
                <a:srgbClr val="800000"/>
              </a:solidFill>
              <a:latin typeface="Helvetica"/>
              <a:cs typeface="Helvetica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0217"/>
          </a:xfrm>
        </p:spPr>
        <p:txBody>
          <a:bodyPr>
            <a:normAutofit fontScale="77500" lnSpcReduction="20000"/>
          </a:bodyPr>
          <a:lstStyle/>
          <a:p>
            <a:pPr algn="just">
              <a:lnSpc>
                <a:spcPct val="130000"/>
              </a:lnSpc>
            </a:pPr>
            <a:r>
              <a:rPr lang="it-IT" sz="3700" dirty="0" err="1" smtClean="0">
                <a:solidFill>
                  <a:srgbClr val="800000"/>
                </a:solidFill>
                <a:latin typeface="Helvetica"/>
                <a:cs typeface="Helvetica"/>
              </a:rPr>
              <a:t>Weak</a:t>
            </a:r>
            <a:r>
              <a:rPr lang="it-IT" sz="3700" dirty="0" smtClean="0">
                <a:solidFill>
                  <a:srgbClr val="800000"/>
                </a:solidFill>
                <a:latin typeface="Helvetica"/>
                <a:cs typeface="Helvetica"/>
              </a:rPr>
              <a:t> policy of appeasement</a:t>
            </a:r>
          </a:p>
          <a:p>
            <a:pPr algn="just">
              <a:lnSpc>
                <a:spcPct val="130000"/>
              </a:lnSpc>
            </a:pPr>
            <a:r>
              <a:rPr lang="it-IT" sz="3700" dirty="0" smtClean="0">
                <a:solidFill>
                  <a:srgbClr val="800000"/>
                </a:solidFill>
                <a:latin typeface="Helvetica"/>
                <a:cs typeface="Helvetica"/>
              </a:rPr>
              <a:t>Waste of </a:t>
            </a:r>
            <a:r>
              <a:rPr lang="it-IT" sz="3700" dirty="0" err="1" smtClean="0">
                <a:solidFill>
                  <a:srgbClr val="800000"/>
                </a:solidFill>
                <a:latin typeface="Helvetica"/>
                <a:cs typeface="Helvetica"/>
              </a:rPr>
              <a:t>money</a:t>
            </a:r>
            <a:r>
              <a:rPr lang="it-IT" sz="3700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sz="3700" dirty="0" err="1" smtClean="0">
                <a:solidFill>
                  <a:srgbClr val="800000"/>
                </a:solidFill>
                <a:latin typeface="Helvetica"/>
                <a:cs typeface="Helvetica"/>
              </a:rPr>
              <a:t>without</a:t>
            </a:r>
            <a:r>
              <a:rPr lang="it-IT" sz="3700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sz="3700" dirty="0" err="1" smtClean="0">
                <a:solidFill>
                  <a:srgbClr val="800000"/>
                </a:solidFill>
                <a:latin typeface="Helvetica"/>
                <a:cs typeface="Helvetica"/>
              </a:rPr>
              <a:t>practical</a:t>
            </a:r>
            <a:r>
              <a:rPr lang="it-IT" sz="3700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sz="3700" dirty="0" err="1" smtClean="0">
                <a:solidFill>
                  <a:srgbClr val="800000"/>
                </a:solidFill>
                <a:latin typeface="Helvetica"/>
                <a:cs typeface="Helvetica"/>
              </a:rPr>
              <a:t>results</a:t>
            </a:r>
            <a:endParaRPr lang="it-IT" sz="3700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algn="just">
              <a:lnSpc>
                <a:spcPct val="130000"/>
              </a:lnSpc>
            </a:pPr>
            <a:r>
              <a:rPr lang="it-IT" sz="3700" dirty="0" smtClean="0">
                <a:solidFill>
                  <a:srgbClr val="800000"/>
                </a:solidFill>
                <a:latin typeface="Helvetica"/>
                <a:cs typeface="Helvetica"/>
              </a:rPr>
              <a:t>Scarse </a:t>
            </a:r>
            <a:r>
              <a:rPr lang="it-IT" sz="3700" dirty="0" err="1" smtClean="0">
                <a:solidFill>
                  <a:srgbClr val="800000"/>
                </a:solidFill>
                <a:latin typeface="Helvetica"/>
                <a:cs typeface="Helvetica"/>
              </a:rPr>
              <a:t>response</a:t>
            </a:r>
            <a:r>
              <a:rPr lang="it-IT" sz="3700" dirty="0" smtClean="0">
                <a:solidFill>
                  <a:srgbClr val="800000"/>
                </a:solidFill>
                <a:latin typeface="Helvetica"/>
                <a:cs typeface="Helvetica"/>
              </a:rPr>
              <a:t> from North </a:t>
            </a:r>
            <a:r>
              <a:rPr lang="it-IT" sz="3700" dirty="0" err="1" smtClean="0">
                <a:solidFill>
                  <a:srgbClr val="800000"/>
                </a:solidFill>
                <a:latin typeface="Helvetica"/>
                <a:cs typeface="Helvetica"/>
              </a:rPr>
              <a:t>Korean</a:t>
            </a:r>
            <a:r>
              <a:rPr lang="it-IT" sz="3700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sz="3700" dirty="0" err="1" smtClean="0">
                <a:solidFill>
                  <a:srgbClr val="800000"/>
                </a:solidFill>
                <a:latin typeface="Helvetica"/>
                <a:cs typeface="Helvetica"/>
              </a:rPr>
              <a:t>government</a:t>
            </a:r>
            <a:endParaRPr lang="it-IT" sz="3700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algn="just">
              <a:lnSpc>
                <a:spcPct val="130000"/>
              </a:lnSpc>
            </a:pPr>
            <a:r>
              <a:rPr lang="it-IT" sz="3700" dirty="0" smtClean="0">
                <a:solidFill>
                  <a:srgbClr val="800000"/>
                </a:solidFill>
                <a:latin typeface="Helvetica"/>
                <a:cs typeface="Helvetica"/>
              </a:rPr>
              <a:t>Reduce of South </a:t>
            </a:r>
            <a:r>
              <a:rPr lang="it-IT" sz="3700" dirty="0" err="1" smtClean="0">
                <a:solidFill>
                  <a:srgbClr val="800000"/>
                </a:solidFill>
                <a:latin typeface="Helvetica"/>
                <a:cs typeface="Helvetica"/>
              </a:rPr>
              <a:t>Korean</a:t>
            </a:r>
            <a:r>
              <a:rPr lang="it-IT" sz="3700" dirty="0" smtClean="0">
                <a:solidFill>
                  <a:srgbClr val="800000"/>
                </a:solidFill>
                <a:latin typeface="Helvetica"/>
                <a:cs typeface="Helvetica"/>
              </a:rPr>
              <a:t> security</a:t>
            </a:r>
          </a:p>
          <a:p>
            <a:pPr algn="just">
              <a:lnSpc>
                <a:spcPct val="130000"/>
              </a:lnSpc>
            </a:pPr>
            <a:r>
              <a:rPr lang="it-IT" sz="3700" dirty="0" err="1" smtClean="0">
                <a:solidFill>
                  <a:srgbClr val="800000"/>
                </a:solidFill>
                <a:latin typeface="Helvetica"/>
                <a:cs typeface="Helvetica"/>
              </a:rPr>
              <a:t>Low</a:t>
            </a:r>
            <a:r>
              <a:rPr lang="it-IT" sz="3700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sz="3700" dirty="0" err="1" smtClean="0">
                <a:solidFill>
                  <a:srgbClr val="800000"/>
                </a:solidFill>
                <a:latin typeface="Helvetica"/>
                <a:cs typeface="Helvetica"/>
              </a:rPr>
              <a:t>levels</a:t>
            </a:r>
            <a:r>
              <a:rPr lang="it-IT" sz="3700" dirty="0" smtClean="0">
                <a:solidFill>
                  <a:srgbClr val="800000"/>
                </a:solidFill>
                <a:latin typeface="Helvetica"/>
                <a:cs typeface="Helvetica"/>
              </a:rPr>
              <a:t> of </a:t>
            </a:r>
            <a:r>
              <a:rPr lang="it-IT" sz="3700" dirty="0" err="1" smtClean="0">
                <a:solidFill>
                  <a:srgbClr val="800000"/>
                </a:solidFill>
                <a:latin typeface="Helvetica"/>
                <a:cs typeface="Helvetica"/>
              </a:rPr>
              <a:t>controls</a:t>
            </a:r>
            <a:r>
              <a:rPr lang="it-IT" sz="3700" dirty="0" smtClean="0">
                <a:solidFill>
                  <a:srgbClr val="800000"/>
                </a:solidFill>
                <a:latin typeface="Helvetica"/>
                <a:cs typeface="Helvetica"/>
              </a:rPr>
              <a:t> on the </a:t>
            </a:r>
            <a:r>
              <a:rPr lang="it-IT" sz="3700" dirty="0" err="1" smtClean="0">
                <a:solidFill>
                  <a:srgbClr val="800000"/>
                </a:solidFill>
                <a:latin typeface="Helvetica"/>
                <a:cs typeface="Helvetica"/>
              </a:rPr>
              <a:t>humanitarian</a:t>
            </a:r>
            <a:r>
              <a:rPr lang="it-IT" sz="3700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sz="3700" dirty="0" err="1" smtClean="0">
                <a:solidFill>
                  <a:srgbClr val="800000"/>
                </a:solidFill>
                <a:latin typeface="Helvetica"/>
                <a:cs typeface="Helvetica"/>
              </a:rPr>
              <a:t>aid</a:t>
            </a:r>
            <a:endParaRPr lang="it-IT" sz="3700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algn="just">
              <a:lnSpc>
                <a:spcPct val="130000"/>
              </a:lnSpc>
            </a:pPr>
            <a:r>
              <a:rPr lang="it-IT" sz="3700" dirty="0" smtClean="0">
                <a:solidFill>
                  <a:srgbClr val="800000"/>
                </a:solidFill>
                <a:latin typeface="Helvetica"/>
                <a:cs typeface="Helvetica"/>
              </a:rPr>
              <a:t>Human </a:t>
            </a:r>
            <a:r>
              <a:rPr lang="it-IT" sz="3700" dirty="0" err="1" smtClean="0">
                <a:solidFill>
                  <a:srgbClr val="800000"/>
                </a:solidFill>
                <a:latin typeface="Helvetica"/>
                <a:cs typeface="Helvetica"/>
              </a:rPr>
              <a:t>Rights</a:t>
            </a:r>
            <a:r>
              <a:rPr lang="it-IT" sz="3700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sz="3700" dirty="0" err="1" smtClean="0">
                <a:solidFill>
                  <a:srgbClr val="800000"/>
                </a:solidFill>
                <a:latin typeface="Helvetica"/>
                <a:cs typeface="Helvetica"/>
              </a:rPr>
              <a:t>issue</a:t>
            </a:r>
            <a:endParaRPr lang="it-IT" sz="3700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algn="just">
              <a:lnSpc>
                <a:spcPct val="130000"/>
              </a:lnSpc>
            </a:pPr>
            <a:r>
              <a:rPr lang="it-IT" sz="3700" dirty="0" err="1" smtClean="0">
                <a:solidFill>
                  <a:srgbClr val="800000"/>
                </a:solidFill>
                <a:latin typeface="Helvetica"/>
                <a:cs typeface="Helvetica"/>
              </a:rPr>
              <a:t>Nuclear</a:t>
            </a:r>
            <a:r>
              <a:rPr lang="it-IT" sz="3700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sz="3700" dirty="0" err="1" smtClean="0">
                <a:solidFill>
                  <a:srgbClr val="800000"/>
                </a:solidFill>
                <a:latin typeface="Helvetica"/>
                <a:cs typeface="Helvetica"/>
              </a:rPr>
              <a:t>Issue</a:t>
            </a:r>
            <a:endParaRPr lang="it-IT" sz="3700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marL="0" indent="0" algn="just">
              <a:lnSpc>
                <a:spcPct val="130000"/>
              </a:lnSpc>
              <a:buNone/>
            </a:pPr>
            <a:endParaRPr lang="it-IT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algn="just">
              <a:lnSpc>
                <a:spcPct val="130000"/>
              </a:lnSpc>
            </a:pPr>
            <a:endParaRPr lang="it-IT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algn="just">
              <a:lnSpc>
                <a:spcPct val="130000"/>
              </a:lnSpc>
            </a:pPr>
            <a:endParaRPr lang="it-IT" dirty="0">
              <a:solidFill>
                <a:srgbClr val="800000"/>
              </a:solidFill>
              <a:latin typeface="Helvetica"/>
              <a:cs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14998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b="1" dirty="0" err="1" smtClean="0">
                <a:solidFill>
                  <a:srgbClr val="800000"/>
                </a:solidFill>
                <a:latin typeface="Helvetica"/>
                <a:cs typeface="Helvetica"/>
              </a:rPr>
              <a:t>Evaluations</a:t>
            </a:r>
            <a:r>
              <a:rPr lang="it-IT" b="1" dirty="0" smtClean="0">
                <a:solidFill>
                  <a:srgbClr val="800000"/>
                </a:solidFill>
                <a:latin typeface="Helvetica"/>
                <a:cs typeface="Helvetica"/>
              </a:rPr>
              <a:t> and </a:t>
            </a:r>
            <a:r>
              <a:rPr lang="it-IT" b="1" dirty="0" err="1" smtClean="0">
                <a:solidFill>
                  <a:srgbClr val="800000"/>
                </a:solidFill>
                <a:latin typeface="Helvetica"/>
                <a:cs typeface="Helvetica"/>
              </a:rPr>
              <a:t>Conclusions</a:t>
            </a:r>
            <a:endParaRPr lang="it-IT" b="1" dirty="0">
              <a:solidFill>
                <a:srgbClr val="800000"/>
              </a:solidFill>
              <a:latin typeface="Helvetica"/>
              <a:cs typeface="Helvetica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30000"/>
              </a:lnSpc>
            </a:pP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Reduction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of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tensions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and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possibility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of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conflicts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on the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korean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peninsula</a:t>
            </a:r>
            <a:endParaRPr lang="it-IT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pPr algn="just">
              <a:lnSpc>
                <a:spcPct val="130000"/>
              </a:lnSpc>
            </a:pP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Foundations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for a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sustainable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development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and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peace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regime</a:t>
            </a:r>
          </a:p>
          <a:p>
            <a:pPr algn="just">
              <a:lnSpc>
                <a:spcPct val="130000"/>
              </a:lnSpc>
            </a:pP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Positive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outcomes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for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Peacebuilding</a:t>
            </a:r>
            <a:r>
              <a:rPr lang="it-IT" dirty="0" smtClean="0">
                <a:solidFill>
                  <a:srgbClr val="800000"/>
                </a:solidFill>
                <a:latin typeface="Helvetica"/>
                <a:cs typeface="Helvetica"/>
              </a:rPr>
              <a:t> from positive engagement </a:t>
            </a:r>
            <a:r>
              <a:rPr lang="it-IT" dirty="0" err="1" smtClean="0">
                <a:solidFill>
                  <a:srgbClr val="800000"/>
                </a:solidFill>
                <a:latin typeface="Helvetica"/>
                <a:cs typeface="Helvetica"/>
              </a:rPr>
              <a:t>approaches</a:t>
            </a:r>
            <a:endParaRPr lang="it-IT" dirty="0" smtClean="0">
              <a:solidFill>
                <a:srgbClr val="800000"/>
              </a:solidFill>
              <a:latin typeface="Helvetica"/>
              <a:cs typeface="Helvetica"/>
            </a:endParaRPr>
          </a:p>
          <a:p>
            <a:endParaRPr lang="it-IT" dirty="0" smtClean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xmlns="" val="228215894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204</TotalTime>
  <Words>537</Words>
  <Application>Microsoft Office PowerPoint</Application>
  <PresentationFormat>화면 슬라이드 쇼(4:3)</PresentationFormat>
  <Paragraphs>102</Paragraphs>
  <Slides>16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17" baseType="lpstr">
      <vt:lpstr>Tema di Office</vt:lpstr>
      <vt:lpstr>POSITIVE ENGAGAMENT AS A PATH TOWARD PEACEBUILDING:  NORTH KOREA CASE</vt:lpstr>
      <vt:lpstr>슬라이드 2</vt:lpstr>
      <vt:lpstr>슬라이드 3</vt:lpstr>
      <vt:lpstr>Stick and Carrots:  theoretical perspective</vt:lpstr>
      <vt:lpstr>Complex Interdependence</vt:lpstr>
      <vt:lpstr>Conditional and Unconditional Engagament</vt:lpstr>
      <vt:lpstr>Why going unconditionally?</vt:lpstr>
      <vt:lpstr>Positive Externalities</vt:lpstr>
      <vt:lpstr>Actors, means and Issues</vt:lpstr>
      <vt:lpstr>Economic Relations</vt:lpstr>
      <vt:lpstr>Humanitarian aid and Human Rights</vt:lpstr>
      <vt:lpstr>Diplomacy and Security</vt:lpstr>
      <vt:lpstr>North Korea case</vt:lpstr>
      <vt:lpstr>슬라이드 14</vt:lpstr>
      <vt:lpstr>Main Critics</vt:lpstr>
      <vt:lpstr>Evaluations and Conclusions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POSITIVE ENGAGAMENT AS A PATH TOWARD PEACE BUILDING:  NORTH KOREA CASE</dc:title>
  <dc:creator>Marco</dc:creator>
  <cp:lastModifiedBy>ipus</cp:lastModifiedBy>
  <cp:revision>15</cp:revision>
  <dcterms:created xsi:type="dcterms:W3CDTF">2013-03-25T02:41:08Z</dcterms:created>
  <dcterms:modified xsi:type="dcterms:W3CDTF">2013-03-27T01:19:57Z</dcterms:modified>
</cp:coreProperties>
</file>